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4630400" cy="8229600"/>
  <p:notesSz cx="8229600" cy="14630400"/>
  <p:embeddedFontLst>
    <p:embeddedFont>
      <p:font typeface="Crimson Pro Semi Bold" panose="020B0604020202020204" charset="-70"/>
      <p:regular r:id="rId12"/>
    </p:embeddedFont>
  </p:embeddedFontLst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276746-837A-413B-55CB-FA89AE509F10}" name="Ruta Bērziņa" initials="RB" userId="S::ruta.klimkane@riga.lv::bf9677fb-a9d3-46ff-b3d7-6ee0a09730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20E35-6FD8-46A7-8F82-80556BFF33EE}" v="4" dt="2026-03-18T14:35:13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81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līdz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 690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Eur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nonācām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, 80 x 8,62 = 688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eur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, bet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mēs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noapaļojām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uz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 690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eur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.`No 1.jūlija.</a:t>
            </a:r>
            <a:endParaRPr lang="en-US"/>
          </a:p>
          <a:p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80 h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ir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 MK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noteikumos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 minimums un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reizinājām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ar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plānoto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stundas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cenu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 no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š.g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. </a:t>
            </a:r>
            <a:r>
              <a:rPr lang="en-US" err="1">
                <a:solidFill>
                  <a:srgbClr val="333333"/>
                </a:solidFill>
                <a:highlight>
                  <a:srgbClr val="FFFFFF"/>
                </a:highlight>
              </a:rPr>
              <a:t>augusta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E055C-18EE-036E-BF56-A3B1BE672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F91CA-C9E4-DC23-DC26-F820B89AA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77A009-BEAF-C7F7-7E26-26889E353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9C4FA-F041-4894-A2CB-282A960E4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3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98802"/>
            <a:ext cx="130428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Rīgas valstspilsētas pašvaldības sniegto sociālo pakalpojumu saņemšanas un samaksas kārtība (grozījumi – 2026. gads)</a:t>
            </a:r>
            <a:endParaRPr lang="en-US" sz="3550"/>
          </a:p>
        </p:txBody>
      </p:sp>
      <p:sp>
        <p:nvSpPr>
          <p:cNvPr id="3" name="Shape 1"/>
          <p:cNvSpPr/>
          <p:nvPr/>
        </p:nvSpPr>
        <p:spPr>
          <a:xfrm>
            <a:off x="793790" y="4386382"/>
            <a:ext cx="5780127" cy="426244"/>
          </a:xfrm>
          <a:prstGeom prst="roundRect">
            <a:avLst>
              <a:gd name="adj" fmla="val 6386"/>
            </a:avLst>
          </a:prstGeom>
          <a:solidFill>
            <a:srgbClr val="CCD7FF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929878" y="4454366"/>
            <a:ext cx="5507950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RVP </a:t>
            </a:r>
            <a:r>
              <a:rPr lang="lv-LV" sz="14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PERSONU AR INVALIDITĀTI NEVALSTISKO ORGANIZĀCIJU </a:t>
            </a:r>
            <a:r>
              <a:rPr lang="en-US" sz="14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KONSULTATĪVĀ PADOME</a:t>
            </a:r>
            <a:endParaRPr lang="en-US" sz="1400"/>
          </a:p>
        </p:txBody>
      </p:sp>
      <p:sp>
        <p:nvSpPr>
          <p:cNvPr id="5" name="Text 3"/>
          <p:cNvSpPr/>
          <p:nvPr/>
        </p:nvSpPr>
        <p:spPr>
          <a:xfrm>
            <a:off x="793790" y="506777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lv-LV" sz="175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19.03</a:t>
            </a:r>
            <a:r>
              <a:rPr lang="en-US" sz="1750" dirty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.2026.</a:t>
            </a:r>
            <a:endParaRPr lang="en-US" sz="175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ACC3D051-1187-132E-9E15-A4B8B737C30E}"/>
              </a:ext>
            </a:extLst>
          </p:cNvPr>
          <p:cNvSpPr/>
          <p:nvPr/>
        </p:nvSpPr>
        <p:spPr>
          <a:xfrm>
            <a:off x="793790" y="569821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lv-LV" sz="175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Mārtiņš Moors, RVP Labklājības departaments</a:t>
            </a:r>
            <a:endParaRPr lang="en-US" sz="17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050"/>
            <a:ext cx="11342370" cy="127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r>
              <a:rPr lang="en-US" sz="800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Pieejamības paplašināšana</a:t>
            </a:r>
            <a:endParaRPr lang="en-US" sz="8000"/>
          </a:p>
        </p:txBody>
      </p:sp>
      <p:sp>
        <p:nvSpPr>
          <p:cNvPr id="3" name="Shape 1"/>
          <p:cNvSpPr/>
          <p:nvPr/>
        </p:nvSpPr>
        <p:spPr>
          <a:xfrm>
            <a:off x="793790" y="2612350"/>
            <a:ext cx="4225052" cy="3551634"/>
          </a:xfrm>
          <a:prstGeom prst="roundRect">
            <a:avLst>
              <a:gd name="adj" fmla="val 86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997863" y="2816423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Ģeogrāfiskā pieejamība</a:t>
            </a:r>
            <a:endParaRPr lang="en-US" sz="2000"/>
          </a:p>
        </p:txBody>
      </p:sp>
      <p:sp>
        <p:nvSpPr>
          <p:cNvPr id="5" name="Text 3"/>
          <p:cNvSpPr/>
          <p:nvPr/>
        </p:nvSpPr>
        <p:spPr>
          <a:xfrm>
            <a:off x="997863" y="3245406"/>
            <a:ext cx="3816906" cy="15511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0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Atcelts 40 km ierobežojums ģimenes tipa pilngadīgo aprūpes institūcijas pakalpojumam (visa Latvija).</a:t>
            </a:r>
            <a:endParaRPr lang="en-US" sz="2000"/>
          </a:p>
        </p:txBody>
      </p:sp>
      <p:sp>
        <p:nvSpPr>
          <p:cNvPr id="6" name="Shape 4"/>
          <p:cNvSpPr/>
          <p:nvPr/>
        </p:nvSpPr>
        <p:spPr>
          <a:xfrm>
            <a:off x="5202555" y="2612350"/>
            <a:ext cx="4225171" cy="3551634"/>
          </a:xfrm>
          <a:prstGeom prst="roundRect">
            <a:avLst>
              <a:gd name="adj" fmla="val 86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5406628" y="2816423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Videovizītes</a:t>
            </a:r>
            <a:endParaRPr lang="en-US" sz="2000"/>
          </a:p>
        </p:txBody>
      </p:sp>
      <p:sp>
        <p:nvSpPr>
          <p:cNvPr id="8" name="Text 6"/>
          <p:cNvSpPr/>
          <p:nvPr/>
        </p:nvSpPr>
        <p:spPr>
          <a:xfrm>
            <a:off x="5406628" y="3245406"/>
            <a:ext cx="3817025" cy="15511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0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Videovizīte pieejama jebkurai personai ar aprūpes vajadzībām (ne tikai aprūpe mājās saņēmējiem).</a:t>
            </a:r>
            <a:endParaRPr lang="en-US" sz="2000"/>
          </a:p>
        </p:txBody>
      </p:sp>
      <p:sp>
        <p:nvSpPr>
          <p:cNvPr id="9" name="Shape 7"/>
          <p:cNvSpPr/>
          <p:nvPr/>
        </p:nvSpPr>
        <p:spPr>
          <a:xfrm>
            <a:off x="9611439" y="2612350"/>
            <a:ext cx="4225171" cy="3551634"/>
          </a:xfrm>
          <a:prstGeom prst="roundRect">
            <a:avLst>
              <a:gd name="adj" fmla="val 86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9815513" y="2816423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Dienas aprūpe</a:t>
            </a:r>
            <a:endParaRPr lang="en-US" sz="2000"/>
          </a:p>
        </p:txBody>
      </p:sp>
      <p:sp>
        <p:nvSpPr>
          <p:cNvPr id="11" name="Text 9"/>
          <p:cNvSpPr/>
          <p:nvPr/>
        </p:nvSpPr>
        <p:spPr>
          <a:xfrm>
            <a:off x="9815513" y="3245406"/>
            <a:ext cx="3817025" cy="2714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lv-LV" sz="200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Paplašinātas tiesības saņemt dienas aprūpes centra pakalpojumu personām ar ļoti smagiem GRT (t.sk. kompleksi traucējumi, </a:t>
            </a:r>
            <a:r>
              <a:rPr lang="lv-LV" sz="2000" noProof="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autiska</a:t>
            </a:r>
            <a:r>
              <a:rPr lang="lv-LV" sz="200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spektra iezīmēm, zemām pašaprūpes spējām, zemu kognitīvo līmeni).</a:t>
            </a:r>
            <a:endParaRPr lang="lv-LV" sz="2000" noProof="0"/>
          </a:p>
        </p:txBody>
      </p:sp>
      <p:sp>
        <p:nvSpPr>
          <p:cNvPr id="12" name="Shape 10"/>
          <p:cNvSpPr/>
          <p:nvPr/>
        </p:nvSpPr>
        <p:spPr>
          <a:xfrm>
            <a:off x="793790" y="6370677"/>
            <a:ext cx="13042821" cy="889754"/>
          </a:xfrm>
          <a:prstGeom prst="roundRect">
            <a:avLst>
              <a:gd name="adj" fmla="val 3442"/>
            </a:avLst>
          </a:prstGeom>
          <a:solidFill>
            <a:srgbClr val="B3C3FF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63" y="6648688"/>
            <a:ext cx="318968" cy="255151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1520904" y="6605349"/>
            <a:ext cx="12111633" cy="387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Praktiskā ietekme: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mazāk ierobežojumu izvēlē, elastīgāka pakalpojuma saņemšana.</a:t>
            </a:r>
            <a:endParaRPr 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463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Steidzamības gadījumi</a:t>
            </a:r>
            <a:endParaRPr lang="en-US" sz="4450"/>
          </a:p>
        </p:txBody>
      </p:sp>
      <p:sp>
        <p:nvSpPr>
          <p:cNvPr id="3" name="Text 1"/>
          <p:cNvSpPr/>
          <p:nvPr/>
        </p:nvSpPr>
        <p:spPr>
          <a:xfrm>
            <a:off x="793790" y="16941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Mērķis</a:t>
            </a:r>
            <a:endParaRPr lang="en-US" sz="2200"/>
          </a:p>
        </p:txBody>
      </p:sp>
      <p:sp>
        <p:nvSpPr>
          <p:cNvPr id="4" name="Text 2"/>
          <p:cNvSpPr/>
          <p:nvPr/>
        </p:nvSpPr>
        <p:spPr>
          <a:xfrm>
            <a:off x="793790" y="2388632"/>
            <a:ext cx="130428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Nodrošināt neatliekamu aprūpi ārkārtas situācijās un ārpus darba laika.</a:t>
            </a:r>
            <a:endParaRPr lang="en-US" sz="2200"/>
          </a:p>
        </p:txBody>
      </p:sp>
      <p:sp>
        <p:nvSpPr>
          <p:cNvPr id="5" name="Text 3"/>
          <p:cNvSpPr/>
          <p:nvPr/>
        </p:nvSpPr>
        <p:spPr>
          <a:xfrm>
            <a:off x="793790" y="31823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Galvenās izmaiņas</a:t>
            </a:r>
            <a:endParaRPr lang="en-US" sz="2200"/>
          </a:p>
        </p:txBody>
      </p:sp>
      <p:sp>
        <p:nvSpPr>
          <p:cNvPr id="6" name="Text 4"/>
          <p:cNvSpPr/>
          <p:nvPr/>
        </p:nvSpPr>
        <p:spPr>
          <a:xfrm>
            <a:off x="793790" y="3876794"/>
            <a:ext cx="13042821" cy="1088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Bez ienākumu un mantiskā stāvokļa izvērtējuma sedz arī īslaicīgās aprūpes institūcijā izmaksas.</a:t>
            </a:r>
            <a:endParaRPr lang="en-US" sz="175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Attiecināms uz ārkārtas situācijām (stihiskas nelaimes) un situācijām ārpus Sociālā dienesta darba laika.</a:t>
            </a:r>
            <a:endParaRPr lang="en-US" sz="1750"/>
          </a:p>
        </p:txBody>
      </p:sp>
      <p:sp>
        <p:nvSpPr>
          <p:cNvPr id="7" name="Text 5"/>
          <p:cNvSpPr/>
          <p:nvPr/>
        </p:nvSpPr>
        <p:spPr>
          <a:xfrm>
            <a:off x="793790" y="5220719"/>
            <a:ext cx="130428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b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Līdz šim:</a:t>
            </a:r>
            <a:r>
              <a:rPr lang="en-US" sz="22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bez izvērtējuma sedza tikai īslaicīgu aprūpi dzīvesvietā.</a:t>
            </a:r>
            <a:endParaRPr lang="en-US" sz="2200"/>
          </a:p>
        </p:txBody>
      </p:sp>
      <p:sp>
        <p:nvSpPr>
          <p:cNvPr id="8" name="Shape 6"/>
          <p:cNvSpPr/>
          <p:nvPr/>
        </p:nvSpPr>
        <p:spPr>
          <a:xfrm>
            <a:off x="793790" y="5929379"/>
            <a:ext cx="13042821" cy="1054418"/>
          </a:xfrm>
          <a:prstGeom prst="roundRect">
            <a:avLst>
              <a:gd name="adj" fmla="val 3227"/>
            </a:avLst>
          </a:prstGeom>
          <a:solidFill>
            <a:srgbClr val="B3C3FF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6277160"/>
            <a:ext cx="354330" cy="283488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601748" y="6212867"/>
            <a:ext cx="1200804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b="1">
                <a:solidFill>
                  <a:srgbClr val="000000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Praktiskā ietekme: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rīcība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gadījumos, kad aprūpi dzīvesvietā nodrošināt nav iespējams.</a:t>
            </a:r>
            <a:endParaRPr lang="en-US"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20867"/>
            <a:ext cx="8321635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Pašvaldības līdzfinansējuma apmēru korekcijas</a:t>
            </a:r>
            <a:endParaRPr lang="en-US" sz="3300"/>
          </a:p>
        </p:txBody>
      </p:sp>
      <p:sp>
        <p:nvSpPr>
          <p:cNvPr id="3" name="Text 1"/>
          <p:cNvSpPr/>
          <p:nvPr/>
        </p:nvSpPr>
        <p:spPr>
          <a:xfrm>
            <a:off x="793790" y="2007632"/>
            <a:ext cx="13042821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50" b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Mērķis:</a:t>
            </a:r>
            <a:r>
              <a:rPr lang="en-US" sz="165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līdzfinansējumu tuvināt faktiskajām izmaksām un precizēt aprēķinus.</a:t>
            </a:r>
            <a:endParaRPr lang="en-US" sz="1650"/>
          </a:p>
        </p:txBody>
      </p:sp>
      <p:sp>
        <p:nvSpPr>
          <p:cNvPr id="4" name="Shape 2"/>
          <p:cNvSpPr/>
          <p:nvPr/>
        </p:nvSpPr>
        <p:spPr>
          <a:xfrm>
            <a:off x="793790" y="2448758"/>
            <a:ext cx="3165038" cy="3109198"/>
          </a:xfrm>
          <a:prstGeom prst="roundRect">
            <a:avLst>
              <a:gd name="adj" fmla="val 3529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5" name="Shape 3"/>
          <p:cNvSpPr/>
          <p:nvPr/>
        </p:nvSpPr>
        <p:spPr>
          <a:xfrm>
            <a:off x="770930" y="2448758"/>
            <a:ext cx="91440" cy="3109198"/>
          </a:xfrm>
          <a:prstGeom prst="roundRect">
            <a:avLst>
              <a:gd name="adj" fmla="val 27907"/>
            </a:avLst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6" name="Text 4"/>
          <p:cNvSpPr/>
          <p:nvPr/>
        </p:nvSpPr>
        <p:spPr>
          <a:xfrm>
            <a:off x="1055251" y="2641640"/>
            <a:ext cx="2532578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lv-LV" sz="1650" noProof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Atelpas brīdis pieaugušajiem</a:t>
            </a:r>
            <a:endParaRPr lang="lv-LV" sz="1650" noProof="0"/>
          </a:p>
        </p:txBody>
      </p:sp>
      <p:sp>
        <p:nvSpPr>
          <p:cNvPr id="7" name="Text 5"/>
          <p:cNvSpPr/>
          <p:nvPr/>
        </p:nvSpPr>
        <p:spPr>
          <a:xfrm>
            <a:off x="1055251" y="2983825"/>
            <a:ext cx="2710696" cy="1611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lv-LV" sz="16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Palielināts līdzfinansējums pakalpojumam "atelpas brīdis" pieaugušajiem (GRT) uz </a:t>
            </a:r>
            <a:r>
              <a:rPr lang="lv-LV" sz="1650" b="1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4 688 eiro </a:t>
            </a:r>
          </a:p>
          <a:p>
            <a:pPr marL="0" indent="0" algn="l">
              <a:lnSpc>
                <a:spcPts val="2300"/>
              </a:lnSpc>
              <a:buNone/>
            </a:pPr>
            <a:r>
              <a:rPr lang="lv-LV" sz="16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(no 01.06.2026).</a:t>
            </a:r>
            <a:endParaRPr lang="lv-LV" sz="1650" noProof="0"/>
          </a:p>
        </p:txBody>
      </p:sp>
      <p:sp>
        <p:nvSpPr>
          <p:cNvPr id="8" name="Shape 6"/>
          <p:cNvSpPr/>
          <p:nvPr/>
        </p:nvSpPr>
        <p:spPr>
          <a:xfrm>
            <a:off x="4086344" y="2448758"/>
            <a:ext cx="3165038" cy="3109198"/>
          </a:xfrm>
          <a:prstGeom prst="roundRect">
            <a:avLst>
              <a:gd name="adj" fmla="val 3529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" name="Shape 7"/>
          <p:cNvSpPr/>
          <p:nvPr/>
        </p:nvSpPr>
        <p:spPr>
          <a:xfrm>
            <a:off x="4063484" y="2448758"/>
            <a:ext cx="91440" cy="3109198"/>
          </a:xfrm>
          <a:prstGeom prst="roundRect">
            <a:avLst>
              <a:gd name="adj" fmla="val 27907"/>
            </a:avLst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4347805" y="2448758"/>
            <a:ext cx="2126456" cy="458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Grupu </a:t>
            </a:r>
            <a:r>
              <a:rPr lang="en-US" sz="1650" err="1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māja</a:t>
            </a:r>
            <a:r>
              <a:rPr lang="en-US" sz="16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(dzīvoklis)</a:t>
            </a:r>
            <a:endParaRPr lang="en-US" sz="1650"/>
          </a:p>
        </p:txBody>
      </p:sp>
      <p:sp>
        <p:nvSpPr>
          <p:cNvPr id="11" name="Text 9"/>
          <p:cNvSpPr/>
          <p:nvPr/>
        </p:nvSpPr>
        <p:spPr>
          <a:xfrm>
            <a:off x="4347804" y="2641640"/>
            <a:ext cx="2815351" cy="3043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lv-LV" sz="16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Palielināts līdzfinansējums grupu mājas (dzīvokļa) pakalpojumam (sadarbības līgumi) – uz </a:t>
            </a:r>
            <a:r>
              <a:rPr lang="lv-LV" sz="1650" b="1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839 eiro</a:t>
            </a:r>
            <a:r>
              <a:rPr lang="lv-LV" sz="16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(vidēji smagi GRT) / </a:t>
            </a:r>
            <a:r>
              <a:rPr lang="lv-LV" sz="1650" b="1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1 232 eiro</a:t>
            </a:r>
            <a:r>
              <a:rPr lang="lv-LV" sz="16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(smagi, ļoti smagi GRT). Piesaiste tirgus cenai: "</a:t>
            </a:r>
            <a:r>
              <a:rPr lang="lv-LV" sz="1650" noProof="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vaučera</a:t>
            </a:r>
            <a:r>
              <a:rPr lang="lv-LV" sz="16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" cena pielīdzināta iepirkuma cenai </a:t>
            </a:r>
          </a:p>
          <a:p>
            <a:pPr marL="0" indent="0" algn="l">
              <a:lnSpc>
                <a:spcPts val="2300"/>
              </a:lnSpc>
              <a:buNone/>
            </a:pPr>
            <a:r>
              <a:rPr lang="lv-LV" sz="16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(no 01.06.2026).</a:t>
            </a:r>
          </a:p>
          <a:p>
            <a:pPr marL="0" indent="0" algn="l">
              <a:lnSpc>
                <a:spcPts val="2300"/>
              </a:lnSpc>
              <a:buNone/>
            </a:pPr>
            <a:r>
              <a:rPr lang="en-US" sz="165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.</a:t>
            </a:r>
            <a:endParaRPr lang="en-US" sz="1650"/>
          </a:p>
        </p:txBody>
      </p:sp>
      <p:sp>
        <p:nvSpPr>
          <p:cNvPr id="12" name="Shape 10"/>
          <p:cNvSpPr/>
          <p:nvPr/>
        </p:nvSpPr>
        <p:spPr>
          <a:xfrm>
            <a:off x="7378898" y="2448758"/>
            <a:ext cx="3165038" cy="3109198"/>
          </a:xfrm>
          <a:prstGeom prst="roundRect">
            <a:avLst>
              <a:gd name="adj" fmla="val 3529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3" name="Shape 11"/>
          <p:cNvSpPr/>
          <p:nvPr/>
        </p:nvSpPr>
        <p:spPr>
          <a:xfrm>
            <a:off x="7356038" y="2448758"/>
            <a:ext cx="91440" cy="3109198"/>
          </a:xfrm>
          <a:prstGeom prst="roundRect">
            <a:avLst>
              <a:gd name="adj" fmla="val 27907"/>
            </a:avLst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7640360" y="2641640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Aprūpe mājās bērniem</a:t>
            </a:r>
            <a:endParaRPr lang="en-US" sz="1650"/>
          </a:p>
        </p:txBody>
      </p:sp>
      <p:sp>
        <p:nvSpPr>
          <p:cNvPr id="15" name="Text 13"/>
          <p:cNvSpPr/>
          <p:nvPr/>
        </p:nvSpPr>
        <p:spPr>
          <a:xfrm>
            <a:off x="7640360" y="2983824"/>
            <a:ext cx="2710696" cy="2122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lv-LV" sz="16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Maksimālais "</a:t>
            </a:r>
            <a:r>
              <a:rPr lang="lv-LV" sz="1650" noProof="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vaučers</a:t>
            </a:r>
            <a:r>
              <a:rPr lang="lv-LV" sz="16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" palielināts līdz </a:t>
            </a:r>
            <a:r>
              <a:rPr lang="lv-LV" sz="1650" b="1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690 EUR mēnesī</a:t>
            </a:r>
            <a:r>
              <a:rPr lang="lv-LV" sz="16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. Aprēķinu precizējums: formulā izmanto vidējo nedēļu skaitu mēnesī (4,3) </a:t>
            </a:r>
          </a:p>
          <a:p>
            <a:pPr marL="0" indent="0" algn="l">
              <a:lnSpc>
                <a:spcPts val="2300"/>
              </a:lnSpc>
              <a:buNone/>
            </a:pPr>
            <a:r>
              <a:rPr lang="lv-LV" sz="16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(no 01.06.2026).</a:t>
            </a:r>
            <a:endParaRPr lang="lv-LV" sz="1650" noProof="0"/>
          </a:p>
        </p:txBody>
      </p:sp>
      <p:sp>
        <p:nvSpPr>
          <p:cNvPr id="16" name="Shape 14"/>
          <p:cNvSpPr/>
          <p:nvPr/>
        </p:nvSpPr>
        <p:spPr>
          <a:xfrm>
            <a:off x="10671453" y="2448758"/>
            <a:ext cx="3165158" cy="3109198"/>
          </a:xfrm>
          <a:prstGeom prst="roundRect">
            <a:avLst>
              <a:gd name="adj" fmla="val 3529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7" name="Shape 15"/>
          <p:cNvSpPr/>
          <p:nvPr/>
        </p:nvSpPr>
        <p:spPr>
          <a:xfrm>
            <a:off x="10648593" y="2448758"/>
            <a:ext cx="91440" cy="3109198"/>
          </a:xfrm>
          <a:prstGeom prst="roundRect">
            <a:avLst>
              <a:gd name="adj" fmla="val 27907"/>
            </a:avLst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8" name="Text 16"/>
          <p:cNvSpPr/>
          <p:nvPr/>
        </p:nvSpPr>
        <p:spPr>
          <a:xfrm>
            <a:off x="10932914" y="2641640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Psihologa pakalpojums</a:t>
            </a:r>
            <a:endParaRPr lang="en-US" sz="1650"/>
          </a:p>
        </p:txBody>
      </p:sp>
      <p:sp>
        <p:nvSpPr>
          <p:cNvPr id="19" name="Text 17"/>
          <p:cNvSpPr/>
          <p:nvPr/>
        </p:nvSpPr>
        <p:spPr>
          <a:xfrm>
            <a:off x="10932914" y="2983825"/>
            <a:ext cx="2710815" cy="1421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5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No 38 EUR </a:t>
            </a:r>
            <a:r>
              <a:rPr lang="en-US" sz="165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uz</a:t>
            </a:r>
            <a:r>
              <a:rPr lang="en-US" sz="165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</a:t>
            </a:r>
            <a:r>
              <a:rPr lang="en-US" sz="1650" b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43 EUR</a:t>
            </a:r>
            <a:r>
              <a:rPr lang="en-US" sz="165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(+5 EUR).</a:t>
            </a:r>
            <a:endParaRPr lang="en-US" sz="1650"/>
          </a:p>
        </p:txBody>
      </p:sp>
      <p:sp>
        <p:nvSpPr>
          <p:cNvPr id="20" name="Shape 18"/>
          <p:cNvSpPr/>
          <p:nvPr/>
        </p:nvSpPr>
        <p:spPr>
          <a:xfrm>
            <a:off x="793790" y="5685473"/>
            <a:ext cx="3165038" cy="1323261"/>
          </a:xfrm>
          <a:prstGeom prst="roundRect">
            <a:avLst>
              <a:gd name="adj" fmla="val 8292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1" name="Shape 19"/>
          <p:cNvSpPr/>
          <p:nvPr/>
        </p:nvSpPr>
        <p:spPr>
          <a:xfrm>
            <a:off x="770930" y="5685473"/>
            <a:ext cx="91440" cy="1323261"/>
          </a:xfrm>
          <a:prstGeom prst="roundRect">
            <a:avLst>
              <a:gd name="adj" fmla="val 27907"/>
            </a:avLst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2" name="Text 20"/>
          <p:cNvSpPr/>
          <p:nvPr/>
        </p:nvSpPr>
        <p:spPr>
          <a:xfrm>
            <a:off x="1055251" y="5878354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Atelpas brīdis bērniem</a:t>
            </a:r>
            <a:endParaRPr lang="en-US" sz="1650"/>
          </a:p>
        </p:txBody>
      </p:sp>
      <p:sp>
        <p:nvSpPr>
          <p:cNvPr id="23" name="Text 21"/>
          <p:cNvSpPr/>
          <p:nvPr/>
        </p:nvSpPr>
        <p:spPr>
          <a:xfrm>
            <a:off x="1055251" y="6220539"/>
            <a:ext cx="2710696" cy="915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lv-LV" sz="16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Maksimāli līdz </a:t>
            </a:r>
            <a:r>
              <a:rPr lang="lv-LV" sz="1650" b="1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8 550 EUR gadā </a:t>
            </a:r>
            <a:r>
              <a:rPr lang="lv-LV" sz="16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(no 01.06.2026).</a:t>
            </a:r>
            <a:endParaRPr lang="lv-LV" sz="1650" noProof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8330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Paplašināta sociālās rehabilitācijas pakalpojumu pieejamība bērniem</a:t>
            </a:r>
            <a:endParaRPr lang="en-US" sz="4450"/>
          </a:p>
        </p:txBody>
      </p:sp>
      <p:sp>
        <p:nvSpPr>
          <p:cNvPr id="3" name="Text 1"/>
          <p:cNvSpPr/>
          <p:nvPr/>
        </p:nvSpPr>
        <p:spPr>
          <a:xfrm>
            <a:off x="793790" y="255448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Universālā sociālās rehabilitācijas (SR) programma bērniem ar funkcionāliem traucējumiem.</a:t>
            </a:r>
            <a:endParaRPr lang="en-US" sz="1750"/>
          </a:p>
        </p:txBody>
      </p:sp>
      <p:sp>
        <p:nvSpPr>
          <p:cNvPr id="4" name="Shape 2"/>
          <p:cNvSpPr/>
          <p:nvPr/>
        </p:nvSpPr>
        <p:spPr>
          <a:xfrm>
            <a:off x="793790" y="3172539"/>
            <a:ext cx="3090505" cy="3665101"/>
          </a:xfrm>
          <a:prstGeom prst="roundRect">
            <a:avLst>
              <a:gd name="adj" fmla="val 11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1020604" y="3399353"/>
            <a:ext cx="26368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Līdzfinansējums</a:t>
            </a:r>
            <a:endParaRPr lang="en-US" sz="2200"/>
          </a:p>
        </p:txBody>
      </p:sp>
      <p:sp>
        <p:nvSpPr>
          <p:cNvPr id="6" name="Text 4"/>
          <p:cNvSpPr/>
          <p:nvPr/>
        </p:nvSpPr>
        <p:spPr>
          <a:xfrm>
            <a:off x="1020604" y="3889772"/>
            <a:ext cx="2636877" cy="2721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lv-LV" sz="220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Ieviests līdzfinansējums («</a:t>
            </a:r>
            <a:r>
              <a:rPr lang="lv-LV" sz="2200" noProof="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vaučers</a:t>
            </a:r>
            <a:r>
              <a:rPr lang="lv-LV" sz="220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») universālai SR programmai: līdz      </a:t>
            </a:r>
            <a:r>
              <a:rPr lang="lv-LV" sz="2200" b="1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4 500 EUR gadā</a:t>
            </a:r>
            <a:r>
              <a:rPr lang="en-US" sz="22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.</a:t>
            </a:r>
            <a:endParaRPr lang="en-US" sz="2200"/>
          </a:p>
        </p:txBody>
      </p:sp>
      <p:sp>
        <p:nvSpPr>
          <p:cNvPr id="7" name="Shape 5"/>
          <p:cNvSpPr/>
          <p:nvPr/>
        </p:nvSpPr>
        <p:spPr>
          <a:xfrm>
            <a:off x="4111109" y="3172539"/>
            <a:ext cx="3090624" cy="3665101"/>
          </a:xfrm>
          <a:prstGeom prst="roundRect">
            <a:avLst>
              <a:gd name="adj" fmla="val 11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4337923" y="3399353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Mērķauditorija</a:t>
            </a:r>
            <a:endParaRPr lang="en-US" sz="2200"/>
          </a:p>
        </p:txBody>
      </p:sp>
      <p:sp>
        <p:nvSpPr>
          <p:cNvPr id="9" name="Text 7"/>
          <p:cNvSpPr/>
          <p:nvPr/>
        </p:nvSpPr>
        <p:spPr>
          <a:xfrm>
            <a:off x="4337923" y="3889772"/>
            <a:ext cx="2636996" cy="2267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Bērni ar funkcionāliem traucējumiem (līdz 20 g. vai līdz 24 g., ja VDEĀVK atzinums).</a:t>
            </a:r>
            <a:endParaRPr lang="en-US" sz="2200"/>
          </a:p>
        </p:txBody>
      </p:sp>
      <p:sp>
        <p:nvSpPr>
          <p:cNvPr id="10" name="Shape 8"/>
          <p:cNvSpPr/>
          <p:nvPr/>
        </p:nvSpPr>
        <p:spPr>
          <a:xfrm>
            <a:off x="7428548" y="3172539"/>
            <a:ext cx="3090624" cy="3665101"/>
          </a:xfrm>
          <a:prstGeom prst="roundRect">
            <a:avLst>
              <a:gd name="adj" fmla="val 11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1" name="Text 9"/>
          <p:cNvSpPr/>
          <p:nvPr/>
        </p:nvSpPr>
        <p:spPr>
          <a:xfrm>
            <a:off x="7655362" y="3399353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Sniedzējs</a:t>
            </a:r>
            <a:endParaRPr lang="en-US" sz="2200"/>
          </a:p>
        </p:txBody>
      </p:sp>
      <p:sp>
        <p:nvSpPr>
          <p:cNvPr id="12" name="Text 10"/>
          <p:cNvSpPr/>
          <p:nvPr/>
        </p:nvSpPr>
        <p:spPr>
          <a:xfrm>
            <a:off x="7655362" y="3889772"/>
            <a:ext cx="2636996" cy="2267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Reģistrēts</a:t>
            </a:r>
            <a:r>
              <a:rPr lang="en-US" sz="22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</a:t>
            </a:r>
            <a:r>
              <a:rPr lang="en-US" sz="220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Sociālo</a:t>
            </a:r>
            <a:r>
              <a:rPr lang="en-US" sz="22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</a:t>
            </a:r>
            <a:r>
              <a:rPr lang="en-US" sz="220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pakalpojumu</a:t>
            </a:r>
            <a:r>
              <a:rPr lang="en-US" sz="22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</a:t>
            </a:r>
            <a:r>
              <a:rPr lang="en-US" sz="220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sniedzēju</a:t>
            </a:r>
            <a:r>
              <a:rPr lang="en-US" sz="22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</a:t>
            </a:r>
            <a:r>
              <a:rPr lang="en-US" sz="220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reģistrā</a:t>
            </a:r>
            <a:r>
              <a:rPr lang="en-US" sz="22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; </a:t>
            </a:r>
            <a:r>
              <a:rPr lang="en-US" sz="220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līgums</a:t>
            </a:r>
            <a:r>
              <a:rPr lang="en-US" sz="22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</a:t>
            </a:r>
            <a:r>
              <a:rPr lang="en-US" sz="220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ar</a:t>
            </a:r>
            <a:r>
              <a:rPr lang="en-US" sz="22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</a:t>
            </a:r>
            <a:r>
              <a:rPr lang="en-US" sz="220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pašvaldību</a:t>
            </a:r>
            <a:r>
              <a:rPr lang="en-US" sz="22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.</a:t>
            </a:r>
            <a:endParaRPr lang="en-US" sz="2200"/>
          </a:p>
        </p:txBody>
      </p:sp>
      <p:sp>
        <p:nvSpPr>
          <p:cNvPr id="13" name="Shape 11"/>
          <p:cNvSpPr/>
          <p:nvPr/>
        </p:nvSpPr>
        <p:spPr>
          <a:xfrm>
            <a:off x="10745986" y="3172539"/>
            <a:ext cx="3090624" cy="3665101"/>
          </a:xfrm>
          <a:prstGeom prst="roundRect">
            <a:avLst>
              <a:gd name="adj" fmla="val 11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10972800" y="3399353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Prognoze 2026</a:t>
            </a:r>
            <a:endParaRPr lang="en-US" sz="2200"/>
          </a:p>
        </p:txBody>
      </p:sp>
      <p:sp>
        <p:nvSpPr>
          <p:cNvPr id="15" name="Text 13"/>
          <p:cNvSpPr/>
          <p:nvPr/>
        </p:nvSpPr>
        <p:spPr>
          <a:xfrm>
            <a:off x="10972800" y="3889772"/>
            <a:ext cx="2636996" cy="1360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Līdz ~100 bērniem varētu saņemt pakalpojumu.</a:t>
            </a:r>
            <a:endParaRPr lang="en-US" sz="2200"/>
          </a:p>
        </p:txBody>
      </p:sp>
      <p:sp>
        <p:nvSpPr>
          <p:cNvPr id="16" name="Text 14"/>
          <p:cNvSpPr/>
          <p:nvPr/>
        </p:nvSpPr>
        <p:spPr>
          <a:xfrm>
            <a:off x="793790" y="7092791"/>
            <a:ext cx="130428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i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Iespējams līdzmaksājums, ja programmas faktiskās izmaksas pārsniedz 4 500 EUR gadā.</a:t>
            </a:r>
            <a:endParaRPr lang="en-US"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4619"/>
            <a:ext cx="880002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Individuālā sociālās rehabilitācijas programma</a:t>
            </a:r>
            <a:endParaRPr lang="en-US" sz="3550"/>
          </a:p>
        </p:txBody>
      </p:sp>
      <p:sp>
        <p:nvSpPr>
          <p:cNvPr id="3" name="Text 1"/>
          <p:cNvSpPr/>
          <p:nvPr/>
        </p:nvSpPr>
        <p:spPr>
          <a:xfrm>
            <a:off x="793790" y="1621869"/>
            <a:ext cx="13042821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750" b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Mērķis:</a:t>
            </a:r>
            <a:r>
              <a:rPr lang="en-US" sz="175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individuāli pielāgoti risinājumi gadījumos, kur standarta pakalpojumi nav pietiekami.</a:t>
            </a:r>
            <a:endParaRPr lang="en-US" sz="1750"/>
          </a:p>
        </p:txBody>
      </p:sp>
      <p:sp>
        <p:nvSpPr>
          <p:cNvPr id="4" name="Text 2"/>
          <p:cNvSpPr/>
          <p:nvPr/>
        </p:nvSpPr>
        <p:spPr>
          <a:xfrm>
            <a:off x="793790" y="2111693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01</a:t>
            </a:r>
            <a:endParaRPr lang="en-US" sz="1400"/>
          </a:p>
        </p:txBody>
      </p:sp>
      <p:sp>
        <p:nvSpPr>
          <p:cNvPr id="5" name="Shape 3"/>
          <p:cNvSpPr/>
          <p:nvPr/>
        </p:nvSpPr>
        <p:spPr>
          <a:xfrm>
            <a:off x="793790" y="2397204"/>
            <a:ext cx="6448782" cy="22860"/>
          </a:xfrm>
          <a:prstGeom prst="rect">
            <a:avLst/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6" name="Text 4"/>
          <p:cNvSpPr/>
          <p:nvPr/>
        </p:nvSpPr>
        <p:spPr>
          <a:xfrm>
            <a:off x="793790" y="2533650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Definīcija</a:t>
            </a:r>
            <a:endParaRPr lang="en-US" sz="1750"/>
          </a:p>
        </p:txBody>
      </p:sp>
      <p:sp>
        <p:nvSpPr>
          <p:cNvPr id="7" name="Text 5"/>
          <p:cNvSpPr/>
          <p:nvPr/>
        </p:nvSpPr>
        <p:spPr>
          <a:xfrm>
            <a:off x="793790" y="2904173"/>
            <a:ext cx="6448782" cy="653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lv-LV" sz="17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Definēta kā individuāli pielāgots risinājums, balstīts klienta vajadzību un resursu </a:t>
            </a:r>
            <a:r>
              <a:rPr lang="lv-LV" sz="1750" noProof="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izvērtējumā</a:t>
            </a:r>
            <a:r>
              <a:rPr lang="lv-LV" sz="17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.</a:t>
            </a:r>
            <a:endParaRPr lang="lv-LV" sz="1750" noProof="0"/>
          </a:p>
        </p:txBody>
      </p:sp>
      <p:sp>
        <p:nvSpPr>
          <p:cNvPr id="8" name="Text 6"/>
          <p:cNvSpPr/>
          <p:nvPr/>
        </p:nvSpPr>
        <p:spPr>
          <a:xfrm>
            <a:off x="7387709" y="2111693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02</a:t>
            </a:r>
            <a:endParaRPr lang="en-US" sz="1400"/>
          </a:p>
        </p:txBody>
      </p:sp>
      <p:sp>
        <p:nvSpPr>
          <p:cNvPr id="9" name="Shape 7"/>
          <p:cNvSpPr/>
          <p:nvPr/>
        </p:nvSpPr>
        <p:spPr>
          <a:xfrm>
            <a:off x="7387709" y="2397204"/>
            <a:ext cx="6448901" cy="22860"/>
          </a:xfrm>
          <a:prstGeom prst="rect">
            <a:avLst/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7387709" y="2533650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Izstrāde</a:t>
            </a:r>
            <a:endParaRPr lang="en-US" sz="1750"/>
          </a:p>
        </p:txBody>
      </p:sp>
      <p:sp>
        <p:nvSpPr>
          <p:cNvPr id="11" name="Text 9"/>
          <p:cNvSpPr/>
          <p:nvPr/>
        </p:nvSpPr>
        <p:spPr>
          <a:xfrm>
            <a:off x="7387709" y="2904173"/>
            <a:ext cx="6448901" cy="653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lv-LV" sz="17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Izstrādā Sociālais dienests sadarbībā ar personas izvēlēto pakalpojuma sniedzēju.</a:t>
            </a:r>
            <a:endParaRPr lang="lv-LV" sz="1750" noProof="0"/>
          </a:p>
        </p:txBody>
      </p:sp>
      <p:sp>
        <p:nvSpPr>
          <p:cNvPr id="12" name="Text 10"/>
          <p:cNvSpPr/>
          <p:nvPr/>
        </p:nvSpPr>
        <p:spPr>
          <a:xfrm>
            <a:off x="793790" y="3838575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03</a:t>
            </a:r>
            <a:endParaRPr lang="en-US" sz="1400"/>
          </a:p>
        </p:txBody>
      </p:sp>
      <p:sp>
        <p:nvSpPr>
          <p:cNvPr id="13" name="Shape 11"/>
          <p:cNvSpPr/>
          <p:nvPr/>
        </p:nvSpPr>
        <p:spPr>
          <a:xfrm>
            <a:off x="793790" y="4124087"/>
            <a:ext cx="6448782" cy="22860"/>
          </a:xfrm>
          <a:prstGeom prst="rect">
            <a:avLst/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793790" y="4260533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Elastība</a:t>
            </a:r>
            <a:endParaRPr lang="en-US" sz="1750"/>
          </a:p>
        </p:txBody>
      </p:sp>
      <p:sp>
        <p:nvSpPr>
          <p:cNvPr id="15" name="Text 13"/>
          <p:cNvSpPr/>
          <p:nvPr/>
        </p:nvSpPr>
        <p:spPr>
          <a:xfrm>
            <a:off x="793790" y="4631055"/>
            <a:ext cx="6448782" cy="653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lv-LV" sz="17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Iespēja saņemt pakalpojumu arī pie pakalpojuma sniedzējiem ārpus pašvaldības iepirkuma rezultāta.</a:t>
            </a:r>
            <a:endParaRPr lang="lv-LV" sz="1750" noProof="0"/>
          </a:p>
        </p:txBody>
      </p:sp>
      <p:sp>
        <p:nvSpPr>
          <p:cNvPr id="16" name="Text 14"/>
          <p:cNvSpPr/>
          <p:nvPr/>
        </p:nvSpPr>
        <p:spPr>
          <a:xfrm>
            <a:off x="7387709" y="3838575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04</a:t>
            </a:r>
            <a:endParaRPr lang="en-US" sz="1400"/>
          </a:p>
        </p:txBody>
      </p:sp>
      <p:sp>
        <p:nvSpPr>
          <p:cNvPr id="17" name="Shape 15"/>
          <p:cNvSpPr/>
          <p:nvPr/>
        </p:nvSpPr>
        <p:spPr>
          <a:xfrm>
            <a:off x="7387709" y="4124087"/>
            <a:ext cx="6448901" cy="22860"/>
          </a:xfrm>
          <a:prstGeom prst="rect">
            <a:avLst/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8" name="Text 16"/>
          <p:cNvSpPr/>
          <p:nvPr/>
        </p:nvSpPr>
        <p:spPr>
          <a:xfrm>
            <a:off x="7387709" y="4260533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Finansējums</a:t>
            </a:r>
            <a:endParaRPr lang="en-US" sz="1750"/>
          </a:p>
        </p:txBody>
      </p:sp>
      <p:sp>
        <p:nvSpPr>
          <p:cNvPr id="19" name="Text 17"/>
          <p:cNvSpPr/>
          <p:nvPr/>
        </p:nvSpPr>
        <p:spPr>
          <a:xfrm>
            <a:off x="7387709" y="4631055"/>
            <a:ext cx="6448901" cy="653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75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Pašvaldība sedz izmaksas atbilstoši Sociālā dienesta lēmumam par individuālajām vajadzībām.</a:t>
            </a:r>
            <a:endParaRPr lang="en-US" sz="1750"/>
          </a:p>
        </p:txBody>
      </p:sp>
      <p:sp>
        <p:nvSpPr>
          <p:cNvPr id="20" name="Shape 18"/>
          <p:cNvSpPr/>
          <p:nvPr/>
        </p:nvSpPr>
        <p:spPr>
          <a:xfrm>
            <a:off x="793790" y="5583555"/>
            <a:ext cx="13042821" cy="738426"/>
          </a:xfrm>
          <a:prstGeom prst="roundRect">
            <a:avLst>
              <a:gd name="adj" fmla="val 3686"/>
            </a:avLst>
          </a:prstGeom>
          <a:solidFill>
            <a:srgbClr val="B3C3FF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41" y="5804178"/>
            <a:ext cx="283488" cy="226814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1440180" y="5774055"/>
            <a:ext cx="12214979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750" b="1">
                <a:solidFill>
                  <a:srgbClr val="000000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Pielietojums:</a:t>
            </a:r>
            <a:r>
              <a:rPr lang="en-US" sz="1750">
                <a:solidFill>
                  <a:srgbClr val="000000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Risinājums, ja citi sociālo pakalpojumu veidi neatbilst klienta individuālajām vajadzībām.</a:t>
            </a:r>
            <a:endParaRPr lang="en-US" sz="1750"/>
          </a:p>
        </p:txBody>
      </p:sp>
      <p:sp>
        <p:nvSpPr>
          <p:cNvPr id="23" name="Text 20"/>
          <p:cNvSpPr/>
          <p:nvPr/>
        </p:nvSpPr>
        <p:spPr>
          <a:xfrm>
            <a:off x="793790" y="6485215"/>
            <a:ext cx="13159716" cy="979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50"/>
              </a:lnSpc>
              <a:buNone/>
            </a:pPr>
            <a:r>
              <a:rPr lang="lv-LV" sz="1750" b="1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Tipiskās mērķa grupas:</a:t>
            </a:r>
            <a:r>
              <a:rPr lang="lv-LV" sz="17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pilngadīgas personas ar garīga rakstura traucējumiem, personas kompleksām problēmām (GRT, atkarības, vardarbība, personas ar citām sociālās iekļaušanās grūtībām, </a:t>
            </a:r>
            <a:r>
              <a:rPr lang="lv-LV" sz="1750" noProof="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ārpusģimenes</a:t>
            </a:r>
            <a:r>
              <a:rPr lang="lv-LV" sz="17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aprūpē esošie bērni vai bērni pēc </a:t>
            </a:r>
            <a:r>
              <a:rPr lang="lv-LV" sz="1750" noProof="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ārpusģimenes</a:t>
            </a:r>
            <a:r>
              <a:rPr lang="lv-LV" sz="175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aprūpes, bērni ar funkcionāliem vai uzvedības traucējumiem un viņu ģimenes locekļi).</a:t>
            </a:r>
            <a:endParaRPr lang="lv-LV" sz="1750" noProof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88908"/>
            <a:ext cx="6623804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Administrēšana un dokumentu aprite</a:t>
            </a:r>
            <a:endParaRPr lang="en-US" sz="3300"/>
          </a:p>
        </p:txBody>
      </p:sp>
      <p:sp>
        <p:nvSpPr>
          <p:cNvPr id="3" name="Shape 1"/>
          <p:cNvSpPr/>
          <p:nvPr/>
        </p:nvSpPr>
        <p:spPr>
          <a:xfrm>
            <a:off x="793790" y="1655326"/>
            <a:ext cx="4295180" cy="1255276"/>
          </a:xfrm>
          <a:prstGeom prst="roundRect">
            <a:avLst>
              <a:gd name="adj" fmla="val 203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986671" y="1848207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Rindu administrēšana</a:t>
            </a:r>
            <a:endParaRPr lang="en-US" sz="1650"/>
          </a:p>
        </p:txBody>
      </p:sp>
      <p:sp>
        <p:nvSpPr>
          <p:cNvPr id="5" name="Text 3"/>
          <p:cNvSpPr/>
          <p:nvPr/>
        </p:nvSpPr>
        <p:spPr>
          <a:xfrm>
            <a:off x="986671" y="2241471"/>
            <a:ext cx="3909417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lv-LV" sz="130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Labklājības departaments pārņem nosūtījumu izsniegšanu personām rindā.</a:t>
            </a:r>
            <a:endParaRPr lang="lv-LV" sz="1300" noProof="0"/>
          </a:p>
        </p:txBody>
      </p:sp>
      <p:sp>
        <p:nvSpPr>
          <p:cNvPr id="6" name="Shape 4"/>
          <p:cNvSpPr/>
          <p:nvPr/>
        </p:nvSpPr>
        <p:spPr>
          <a:xfrm>
            <a:off x="793790" y="3038118"/>
            <a:ext cx="4295180" cy="1493401"/>
          </a:xfrm>
          <a:prstGeom prst="roundRect">
            <a:avLst>
              <a:gd name="adj" fmla="val 1709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986671" y="3230999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Dokumentu nosūtīšana</a:t>
            </a:r>
            <a:endParaRPr lang="en-US" sz="1650"/>
          </a:p>
        </p:txBody>
      </p:sp>
      <p:sp>
        <p:nvSpPr>
          <p:cNvPr id="8" name="Text 6"/>
          <p:cNvSpPr/>
          <p:nvPr/>
        </p:nvSpPr>
        <p:spPr>
          <a:xfrm>
            <a:off x="986671" y="3624263"/>
            <a:ext cx="3909417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lv-LV" sz="130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Sociālais dienests </a:t>
            </a:r>
            <a:r>
              <a:rPr lang="lv-LV" sz="1300" noProof="0" err="1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nosūta</a:t>
            </a:r>
            <a:r>
              <a:rPr lang="lv-LV" sz="130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 nosūtījumu un pamatojošos dokumentus pakalpojuma sniedzējam (nevis personai).</a:t>
            </a:r>
            <a:endParaRPr lang="lv-LV" sz="1300" noProof="0"/>
          </a:p>
        </p:txBody>
      </p:sp>
      <p:sp>
        <p:nvSpPr>
          <p:cNvPr id="9" name="Shape 7"/>
          <p:cNvSpPr/>
          <p:nvPr/>
        </p:nvSpPr>
        <p:spPr>
          <a:xfrm>
            <a:off x="793790" y="4659035"/>
            <a:ext cx="4295180" cy="1255276"/>
          </a:xfrm>
          <a:prstGeom prst="roundRect">
            <a:avLst>
              <a:gd name="adj" fmla="val 203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986671" y="4851916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Elektroniskā rinda</a:t>
            </a:r>
            <a:endParaRPr lang="en-US" sz="1650"/>
          </a:p>
        </p:txBody>
      </p:sp>
      <p:sp>
        <p:nvSpPr>
          <p:cNvPr id="11" name="Text 9"/>
          <p:cNvSpPr/>
          <p:nvPr/>
        </p:nvSpPr>
        <p:spPr>
          <a:xfrm>
            <a:off x="986671" y="5245179"/>
            <a:ext cx="3909417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lv-LV" sz="130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Dokumentus var pievienot sistēmā, ne vienmēr tos nosūtot atkārtoti.</a:t>
            </a:r>
            <a:endParaRPr lang="lv-LV" sz="1300" noProof="0"/>
          </a:p>
        </p:txBody>
      </p:sp>
      <p:sp>
        <p:nvSpPr>
          <p:cNvPr id="12" name="Shape 10"/>
          <p:cNvSpPr/>
          <p:nvPr/>
        </p:nvSpPr>
        <p:spPr>
          <a:xfrm>
            <a:off x="793790" y="6041827"/>
            <a:ext cx="4295180" cy="1255276"/>
          </a:xfrm>
          <a:prstGeom prst="roundRect">
            <a:avLst>
              <a:gd name="adj" fmla="val 203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986671" y="6234708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Derīguma termiņi</a:t>
            </a:r>
            <a:endParaRPr lang="en-US" sz="1650"/>
          </a:p>
        </p:txBody>
      </p:sp>
      <p:sp>
        <p:nvSpPr>
          <p:cNvPr id="14" name="Text 12"/>
          <p:cNvSpPr/>
          <p:nvPr/>
        </p:nvSpPr>
        <p:spPr>
          <a:xfrm>
            <a:off x="986671" y="6627971"/>
            <a:ext cx="3909417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lv-LV" sz="130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Mazāk atkārtotu izziņu (psihiatrs, ĢĀ): dokumentu derīguma termiņi klientiem, kuri gaida rindā.</a:t>
            </a:r>
            <a:endParaRPr lang="lv-LV" sz="1300" noProof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705576"/>
            <a:ext cx="6249353" cy="35412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60202"/>
            <a:ext cx="6341388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err="1">
                <a:solidFill>
                  <a:srgbClr val="152D47"/>
                </a:solidFill>
                <a:latin typeface="Crimson Pro Semi Bold"/>
                <a:ea typeface="Crimson Pro Semi Bold" pitchFamily="34" charset="-122"/>
                <a:cs typeface="Crimson Pro Semi Bold" pitchFamily="34" charset="-120"/>
              </a:rPr>
              <a:t>Fiskālā</a:t>
            </a:r>
            <a:r>
              <a:rPr lang="en-US" sz="3750">
                <a:solidFill>
                  <a:srgbClr val="152D47"/>
                </a:solidFill>
                <a:latin typeface="Crimson Pro Semi Bold"/>
                <a:ea typeface="Crimson Pro Semi Bold" pitchFamily="34" charset="-122"/>
                <a:cs typeface="Crimson Pro Semi Bold" pitchFamily="34" charset="-120"/>
              </a:rPr>
              <a:t> </a:t>
            </a:r>
            <a:r>
              <a:rPr lang="en-US" sz="3750" err="1">
                <a:solidFill>
                  <a:srgbClr val="152D47"/>
                </a:solidFill>
                <a:latin typeface="Crimson Pro Semi Bold"/>
                <a:ea typeface="Crimson Pro Semi Bold" pitchFamily="34" charset="-122"/>
                <a:cs typeface="Crimson Pro Semi Bold" pitchFamily="34" charset="-120"/>
              </a:rPr>
              <a:t>ietekme</a:t>
            </a:r>
            <a:r>
              <a:rPr lang="en-US" sz="3750">
                <a:solidFill>
                  <a:srgbClr val="152D47"/>
                </a:solidFill>
                <a:latin typeface="Crimson Pro Semi Bold"/>
                <a:ea typeface="Crimson Pro Semi Bold" pitchFamily="34" charset="-122"/>
                <a:cs typeface="Crimson Pro Semi Bold" pitchFamily="34" charset="-120"/>
              </a:rPr>
              <a:t> (</a:t>
            </a:r>
            <a:r>
              <a:rPr lang="en-US" sz="3750" err="1">
                <a:solidFill>
                  <a:srgbClr val="152D47"/>
                </a:solidFill>
                <a:latin typeface="Crimson Pro Semi Bold"/>
                <a:ea typeface="Crimson Pro Semi Bold" pitchFamily="34" charset="-122"/>
                <a:cs typeface="Crimson Pro Semi Bold" pitchFamily="34" charset="-120"/>
              </a:rPr>
              <a:t>grozījumi</a:t>
            </a:r>
            <a:r>
              <a:rPr lang="en-US" sz="3750">
                <a:solidFill>
                  <a:srgbClr val="152D47"/>
                </a:solidFill>
                <a:latin typeface="Crimson Pro Semi Bold"/>
                <a:ea typeface="Crimson Pro Semi Bold" pitchFamily="34" charset="-122"/>
                <a:cs typeface="Crimson Pro Semi Bold" pitchFamily="34" charset="-120"/>
              </a:rPr>
              <a:t>)</a:t>
            </a:r>
            <a:endParaRPr lang="en-US" sz="3750">
              <a:latin typeface="Crimson Pro Semi Bold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590318"/>
            <a:ext cx="13042821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0"/>
              </a:lnSpc>
            </a:pPr>
            <a:r>
              <a:rPr lang="lv-LV" sz="1500" noProof="0">
                <a:solidFill>
                  <a:srgbClr val="4C4C4D"/>
                </a:solidFill>
                <a:latin typeface="Arial"/>
                <a:ea typeface="Heebo" pitchFamily="34" charset="-122"/>
                <a:cs typeface="Arial"/>
              </a:rPr>
              <a:t>2026. gadā izmaiņas īstenojamas apstiprinātā budžeta ietvaros (saistībā ar pašvaldības līdzfinansējuma/ cenas izmaiņām)</a:t>
            </a:r>
            <a:endParaRPr lang="lv-LV" sz="1500" noProof="0">
              <a:solidFill>
                <a:srgbClr val="4C4C4D"/>
              </a:solidFill>
              <a:latin typeface="Arial"/>
              <a:cs typeface="Arial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2059900"/>
            <a:ext cx="2787968" cy="343614"/>
          </a:xfrm>
          <a:prstGeom prst="roundRect">
            <a:avLst>
              <a:gd name="adj" fmla="val 6733"/>
            </a:avLst>
          </a:prstGeom>
          <a:solidFill>
            <a:srgbClr val="CCD7FF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909399" y="2117646"/>
            <a:ext cx="2556748" cy="2281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PAPILDU FINANSĒJUMS 2026. GADĀ</a:t>
            </a:r>
            <a:endParaRPr lang="en-US" sz="1200"/>
          </a:p>
        </p:txBody>
      </p:sp>
      <p:sp>
        <p:nvSpPr>
          <p:cNvPr id="6" name="Shape 4"/>
          <p:cNvSpPr/>
          <p:nvPr/>
        </p:nvSpPr>
        <p:spPr>
          <a:xfrm>
            <a:off x="793790" y="2684145"/>
            <a:ext cx="3420904" cy="240983"/>
          </a:xfrm>
          <a:prstGeom prst="roundRect">
            <a:avLst>
              <a:gd name="adj" fmla="val 120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7" name="Shape 5"/>
          <p:cNvSpPr/>
          <p:nvPr/>
        </p:nvSpPr>
        <p:spPr>
          <a:xfrm>
            <a:off x="793790" y="2684145"/>
            <a:ext cx="3420904" cy="240983"/>
          </a:xfrm>
          <a:prstGeom prst="roundRect">
            <a:avLst>
              <a:gd name="adj" fmla="val 12001"/>
            </a:avLst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4359235" y="2684145"/>
            <a:ext cx="645557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50"/>
              </a:lnSpc>
            </a:pPr>
            <a:r>
              <a:rPr lang="en-US" sz="1850">
                <a:solidFill>
                  <a:srgbClr val="4C4C4D"/>
                </a:solidFill>
                <a:latin typeface="Crimson Pro Semi Bold"/>
              </a:rPr>
              <a:t>26 898</a:t>
            </a:r>
            <a:endParaRPr lang="en-US" sz="1850"/>
          </a:p>
        </p:txBody>
      </p:sp>
      <p:sp>
        <p:nvSpPr>
          <p:cNvPr id="9" name="Text 7"/>
          <p:cNvSpPr/>
          <p:nvPr/>
        </p:nvSpPr>
        <p:spPr>
          <a:xfrm>
            <a:off x="793790" y="3144322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Grupu </a:t>
            </a:r>
            <a:r>
              <a:rPr lang="en-US" sz="1850" err="1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māja</a:t>
            </a:r>
            <a:r>
              <a:rPr lang="en-US" sz="18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(dzīvoklis)</a:t>
            </a:r>
            <a:endParaRPr lang="en-US" sz="1850"/>
          </a:p>
        </p:txBody>
      </p:sp>
      <p:sp>
        <p:nvSpPr>
          <p:cNvPr id="10" name="Text 8"/>
          <p:cNvSpPr/>
          <p:nvPr/>
        </p:nvSpPr>
        <p:spPr>
          <a:xfrm>
            <a:off x="651286" y="3559730"/>
            <a:ext cx="4211003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lv-LV" sz="1500" noProof="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EUR (papildu vietas un cenas korekcija)</a:t>
            </a:r>
            <a:endParaRPr lang="lv-LV" sz="1500" noProof="0"/>
          </a:p>
        </p:txBody>
      </p:sp>
      <p:sp>
        <p:nvSpPr>
          <p:cNvPr id="11" name="Shape 9"/>
          <p:cNvSpPr/>
          <p:nvPr/>
        </p:nvSpPr>
        <p:spPr>
          <a:xfrm>
            <a:off x="5209580" y="2684145"/>
            <a:ext cx="3439954" cy="240983"/>
          </a:xfrm>
          <a:prstGeom prst="roundRect">
            <a:avLst>
              <a:gd name="adj" fmla="val 120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2" name="Shape 10"/>
          <p:cNvSpPr/>
          <p:nvPr/>
        </p:nvSpPr>
        <p:spPr>
          <a:xfrm>
            <a:off x="5209580" y="2684145"/>
            <a:ext cx="3439954" cy="240983"/>
          </a:xfrm>
          <a:prstGeom prst="roundRect">
            <a:avLst>
              <a:gd name="adj" fmla="val 12001"/>
            </a:avLst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8794075" y="2684145"/>
            <a:ext cx="626626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50"/>
              </a:lnSpc>
            </a:pPr>
            <a:r>
              <a:rPr lang="lv-LV" sz="1850">
                <a:solidFill>
                  <a:srgbClr val="4C4C4D"/>
                </a:solidFill>
                <a:latin typeface="Crimson Pro Semi Bold"/>
                <a:cs typeface="Times New Roman"/>
              </a:rPr>
              <a:t>3 518</a:t>
            </a:r>
            <a:r>
              <a:rPr lang="en-US" sz="1850">
                <a:solidFill>
                  <a:srgbClr val="4C4C4D"/>
                </a:solidFill>
                <a:latin typeface="Crimson Pro Semi Bold"/>
                <a:cs typeface="Times New Roman"/>
              </a:rPr>
              <a:t>  </a:t>
            </a:r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209580" y="3144322"/>
            <a:ext cx="4211122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"</a:t>
            </a:r>
            <a:r>
              <a:rPr lang="lv-LV" sz="1850" noProof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Atelpas brīdis" pilngadīgām personām ar GRT </a:t>
            </a:r>
            <a:endParaRPr lang="en-US" sz="1850"/>
          </a:p>
        </p:txBody>
      </p:sp>
      <p:sp>
        <p:nvSpPr>
          <p:cNvPr id="15" name="Text 13"/>
          <p:cNvSpPr/>
          <p:nvPr/>
        </p:nvSpPr>
        <p:spPr>
          <a:xfrm>
            <a:off x="5209580" y="3845004"/>
            <a:ext cx="4211122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EUR</a:t>
            </a:r>
            <a:endParaRPr lang="en-US" sz="1500"/>
          </a:p>
        </p:txBody>
      </p:sp>
      <p:sp>
        <p:nvSpPr>
          <p:cNvPr id="16" name="Shape 14"/>
          <p:cNvSpPr/>
          <p:nvPr/>
        </p:nvSpPr>
        <p:spPr>
          <a:xfrm>
            <a:off x="9625489" y="2684145"/>
            <a:ext cx="3512939" cy="240983"/>
          </a:xfrm>
          <a:prstGeom prst="roundRect">
            <a:avLst>
              <a:gd name="adj" fmla="val 120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7" name="Shape 15"/>
          <p:cNvSpPr/>
          <p:nvPr/>
        </p:nvSpPr>
        <p:spPr>
          <a:xfrm>
            <a:off x="9625489" y="2684145"/>
            <a:ext cx="3512939" cy="240983"/>
          </a:xfrm>
          <a:prstGeom prst="roundRect">
            <a:avLst>
              <a:gd name="adj" fmla="val 12001"/>
            </a:avLst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8" name="Text 16"/>
          <p:cNvSpPr/>
          <p:nvPr/>
        </p:nvSpPr>
        <p:spPr>
          <a:xfrm>
            <a:off x="13282970" y="2684145"/>
            <a:ext cx="553522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50"/>
              </a:lnSpc>
            </a:pPr>
            <a:r>
              <a:rPr lang="en-US" sz="1850">
                <a:solidFill>
                  <a:srgbClr val="4C4C4D"/>
                </a:solidFill>
                <a:latin typeface="Crimson Pro Semi Bold"/>
              </a:rPr>
              <a:t>21 120</a:t>
            </a:r>
            <a:endParaRPr lang="en-US" sz="1850"/>
          </a:p>
        </p:txBody>
      </p:sp>
      <p:sp>
        <p:nvSpPr>
          <p:cNvPr id="19" name="Text 17"/>
          <p:cNvSpPr/>
          <p:nvPr/>
        </p:nvSpPr>
        <p:spPr>
          <a:xfrm>
            <a:off x="9625489" y="3144322"/>
            <a:ext cx="248578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"Atelpas brīdis" bērniem</a:t>
            </a:r>
            <a:endParaRPr lang="en-US" sz="1850"/>
          </a:p>
        </p:txBody>
      </p:sp>
      <p:sp>
        <p:nvSpPr>
          <p:cNvPr id="20" name="Text 18"/>
          <p:cNvSpPr/>
          <p:nvPr/>
        </p:nvSpPr>
        <p:spPr>
          <a:xfrm>
            <a:off x="9625489" y="3543776"/>
            <a:ext cx="4211003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EUR</a:t>
            </a:r>
            <a:endParaRPr lang="en-US" sz="1500"/>
          </a:p>
        </p:txBody>
      </p:sp>
      <p:sp>
        <p:nvSpPr>
          <p:cNvPr id="21" name="Shape 19"/>
          <p:cNvSpPr/>
          <p:nvPr/>
        </p:nvSpPr>
        <p:spPr>
          <a:xfrm>
            <a:off x="793790" y="4554260"/>
            <a:ext cx="3325654" cy="240983"/>
          </a:xfrm>
          <a:prstGeom prst="roundRect">
            <a:avLst>
              <a:gd name="adj" fmla="val 120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6" name="Shape 24"/>
          <p:cNvSpPr/>
          <p:nvPr/>
        </p:nvSpPr>
        <p:spPr>
          <a:xfrm>
            <a:off x="5209580" y="4554260"/>
            <a:ext cx="3255526" cy="240983"/>
          </a:xfrm>
          <a:prstGeom prst="roundRect">
            <a:avLst>
              <a:gd name="adj" fmla="val 120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7" name="Shape 25"/>
          <p:cNvSpPr/>
          <p:nvPr/>
        </p:nvSpPr>
        <p:spPr>
          <a:xfrm>
            <a:off x="5209580" y="4554260"/>
            <a:ext cx="3255526" cy="240983"/>
          </a:xfrm>
          <a:prstGeom prst="roundRect">
            <a:avLst>
              <a:gd name="adj" fmla="val 12001"/>
            </a:avLst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8" name="Text 26"/>
          <p:cNvSpPr/>
          <p:nvPr/>
        </p:nvSpPr>
        <p:spPr>
          <a:xfrm>
            <a:off x="8609648" y="4554260"/>
            <a:ext cx="811054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50"/>
              </a:lnSpc>
            </a:pPr>
            <a:r>
              <a:rPr lang="en-US" sz="1850">
                <a:solidFill>
                  <a:srgbClr val="4C4C4D"/>
                </a:solidFill>
                <a:latin typeface="Crimson Pro Semi Bold"/>
              </a:rPr>
              <a:t>450 000</a:t>
            </a:r>
            <a:endParaRPr lang="en-US" sz="1850"/>
          </a:p>
        </p:txBody>
      </p:sp>
      <p:sp>
        <p:nvSpPr>
          <p:cNvPr id="29" name="Text 27"/>
          <p:cNvSpPr/>
          <p:nvPr/>
        </p:nvSpPr>
        <p:spPr>
          <a:xfrm>
            <a:off x="5209580" y="5014436"/>
            <a:ext cx="4211122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Universālā sociālās rehabilitācijas programma bērniem</a:t>
            </a:r>
            <a:endParaRPr lang="en-US" sz="1850"/>
          </a:p>
        </p:txBody>
      </p:sp>
      <p:sp>
        <p:nvSpPr>
          <p:cNvPr id="30" name="Text 28"/>
          <p:cNvSpPr/>
          <p:nvPr/>
        </p:nvSpPr>
        <p:spPr>
          <a:xfrm>
            <a:off x="5209580" y="5715119"/>
            <a:ext cx="4211122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EUR</a:t>
            </a:r>
            <a:endParaRPr lang="en-US" sz="1500"/>
          </a:p>
        </p:txBody>
      </p:sp>
      <p:sp>
        <p:nvSpPr>
          <p:cNvPr id="31" name="Shape 29"/>
          <p:cNvSpPr/>
          <p:nvPr/>
        </p:nvSpPr>
        <p:spPr>
          <a:xfrm>
            <a:off x="9625489" y="4554260"/>
            <a:ext cx="3309223" cy="240983"/>
          </a:xfrm>
          <a:prstGeom prst="roundRect">
            <a:avLst>
              <a:gd name="adj" fmla="val 120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2" name="Shape 30"/>
          <p:cNvSpPr/>
          <p:nvPr/>
        </p:nvSpPr>
        <p:spPr>
          <a:xfrm>
            <a:off x="9625489" y="4554260"/>
            <a:ext cx="3309223" cy="240983"/>
          </a:xfrm>
          <a:prstGeom prst="roundRect">
            <a:avLst>
              <a:gd name="adj" fmla="val 12001"/>
            </a:avLst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3" name="Text 31"/>
          <p:cNvSpPr/>
          <p:nvPr/>
        </p:nvSpPr>
        <p:spPr>
          <a:xfrm>
            <a:off x="13079254" y="4554260"/>
            <a:ext cx="757238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50"/>
              </a:lnSpc>
            </a:pPr>
            <a:r>
              <a:rPr lang="en-US" sz="1850">
                <a:solidFill>
                  <a:srgbClr val="4C4C4D"/>
                </a:solidFill>
                <a:latin typeface="Crimson Pro Semi Bold"/>
              </a:rPr>
              <a:t>258 720</a:t>
            </a:r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9625489" y="5014436"/>
            <a:ext cx="4211003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Aprūpe mājās bērniem ar funkcionāliem traucējumiem</a:t>
            </a:r>
            <a:endParaRPr lang="en-US" sz="1850"/>
          </a:p>
        </p:txBody>
      </p:sp>
      <p:sp>
        <p:nvSpPr>
          <p:cNvPr id="35" name="Text 33"/>
          <p:cNvSpPr/>
          <p:nvPr/>
        </p:nvSpPr>
        <p:spPr>
          <a:xfrm>
            <a:off x="9625489" y="5715119"/>
            <a:ext cx="4211003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EUR</a:t>
            </a:r>
            <a:endParaRPr lang="en-US" sz="1500"/>
          </a:p>
        </p:txBody>
      </p:sp>
      <p:sp>
        <p:nvSpPr>
          <p:cNvPr id="37" name="Shape 35"/>
          <p:cNvSpPr/>
          <p:nvPr/>
        </p:nvSpPr>
        <p:spPr>
          <a:xfrm>
            <a:off x="793790" y="4550969"/>
            <a:ext cx="3523536" cy="240983"/>
          </a:xfrm>
          <a:prstGeom prst="roundRect">
            <a:avLst>
              <a:gd name="adj" fmla="val 12001"/>
            </a:avLst>
          </a:prstGeom>
          <a:solidFill>
            <a:srgbClr val="2150F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8" name="Text 36"/>
          <p:cNvSpPr/>
          <p:nvPr/>
        </p:nvSpPr>
        <p:spPr>
          <a:xfrm>
            <a:off x="4461867" y="4550969"/>
            <a:ext cx="542925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50"/>
              </a:lnSpc>
            </a:pPr>
            <a:r>
              <a:rPr lang="en-US" sz="1850">
                <a:solidFill>
                  <a:srgbClr val="4C4C4D"/>
                </a:solidFill>
                <a:latin typeface="Crimson Pro Semi Bold"/>
              </a:rPr>
              <a:t>11 100</a:t>
            </a:r>
            <a:endParaRPr lang="en-US" sz="1850"/>
          </a:p>
        </p:txBody>
      </p:sp>
      <p:sp>
        <p:nvSpPr>
          <p:cNvPr id="39" name="Text 37"/>
          <p:cNvSpPr/>
          <p:nvPr/>
        </p:nvSpPr>
        <p:spPr>
          <a:xfrm>
            <a:off x="793790" y="5011146"/>
            <a:ext cx="3453051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Psiholoģiskā atbalsta pakalpojums</a:t>
            </a:r>
            <a:endParaRPr lang="en-US" sz="1850"/>
          </a:p>
        </p:txBody>
      </p:sp>
      <p:sp>
        <p:nvSpPr>
          <p:cNvPr id="40" name="Text 38"/>
          <p:cNvSpPr/>
          <p:nvPr/>
        </p:nvSpPr>
        <p:spPr>
          <a:xfrm>
            <a:off x="801224" y="5715401"/>
            <a:ext cx="4211003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EUR</a:t>
            </a:r>
            <a:endParaRPr lang="en-US"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DBB2D-830E-F164-231B-8E9876676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4AAAAB8-8F98-A069-3A68-C8A601F9C67D}"/>
              </a:ext>
            </a:extLst>
          </p:cNvPr>
          <p:cNvSpPr/>
          <p:nvPr/>
        </p:nvSpPr>
        <p:spPr>
          <a:xfrm>
            <a:off x="793790" y="2798802"/>
            <a:ext cx="130428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lv-LV" sz="355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Paldies par uzmanību!</a:t>
            </a:r>
            <a:endParaRPr lang="en-US" sz="355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CC060C6-9055-1056-8CEE-13D84336E876}"/>
              </a:ext>
            </a:extLst>
          </p:cNvPr>
          <p:cNvSpPr/>
          <p:nvPr/>
        </p:nvSpPr>
        <p:spPr>
          <a:xfrm>
            <a:off x="793790" y="4386382"/>
            <a:ext cx="5780127" cy="426244"/>
          </a:xfrm>
          <a:prstGeom prst="roundRect">
            <a:avLst>
              <a:gd name="adj" fmla="val 6386"/>
            </a:avLst>
          </a:prstGeom>
          <a:solidFill>
            <a:srgbClr val="CCD7FF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AA84FD5-2E9D-23A5-3D35-EF38ADDDEF39}"/>
              </a:ext>
            </a:extLst>
          </p:cNvPr>
          <p:cNvSpPr/>
          <p:nvPr/>
        </p:nvSpPr>
        <p:spPr>
          <a:xfrm>
            <a:off x="929878" y="4454366"/>
            <a:ext cx="5507950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RVP SOCIĀLO PAKALPOJUMU SNIEDZĒJU KONSULTATĪVĀ PADOME</a:t>
            </a:r>
            <a:endParaRPr lang="en-US" sz="140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84F6716-3BF4-18E8-929C-1F079A7521C9}"/>
              </a:ext>
            </a:extLst>
          </p:cNvPr>
          <p:cNvSpPr/>
          <p:nvPr/>
        </p:nvSpPr>
        <p:spPr>
          <a:xfrm>
            <a:off x="793790" y="506777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4C4C4D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12.02.2026.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119979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82bc6c2-7514-4fdc-9d30-d67e678af931}" enabled="0" method="" siteId="{782bc6c2-7514-4fdc-9d30-d67e678af93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753</Words>
  <Application>Microsoft Office PowerPoint</Application>
  <PresentationFormat>Pielāgots</PresentationFormat>
  <Paragraphs>107</Paragraphs>
  <Slides>9</Slides>
  <Notes>9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3" baseType="lpstr">
      <vt:lpstr>Crimson Pro Light</vt:lpstr>
      <vt:lpstr>Crimson Pro Semi Bold</vt:lpstr>
      <vt:lpstr>Arial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Ruta Klimkāne</dc:creator>
  <cp:lastModifiedBy>Lita Brice</cp:lastModifiedBy>
  <cp:revision>2</cp:revision>
  <dcterms:created xsi:type="dcterms:W3CDTF">2026-02-11T11:50:34Z</dcterms:created>
  <dcterms:modified xsi:type="dcterms:W3CDTF">2026-03-19T11:54:57Z</dcterms:modified>
</cp:coreProperties>
</file>