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71" r:id="rId2"/>
    <p:sldId id="472" r:id="rId3"/>
    <p:sldId id="473" r:id="rId4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B9281E-64EC-4097-C2AC-160B03EA1B14}" v="14" dt="2026-02-11T13:47:21.3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Rediģēt šablona apakšvirsraksta stilu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155F6-B2BD-4B57-A915-5AFD26572708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38695-408F-4A8D-8F85-348A0719A0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38033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155F6-B2BD-4B57-A915-5AFD26572708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38695-408F-4A8D-8F85-348A0719A0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06235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155F6-B2BD-4B57-A915-5AFD26572708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38695-408F-4A8D-8F85-348A0719A0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82885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155F6-B2BD-4B57-A915-5AFD26572708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38695-408F-4A8D-8F85-348A0719A0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1043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155F6-B2BD-4B57-A915-5AFD26572708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38695-408F-4A8D-8F85-348A0719A0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09348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155F6-B2BD-4B57-A915-5AFD26572708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38695-408F-4A8D-8F85-348A0719A0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10195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155F6-B2BD-4B57-A915-5AFD26572708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38695-408F-4A8D-8F85-348A0719A0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21146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155F6-B2BD-4B57-A915-5AFD26572708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38695-408F-4A8D-8F85-348A0719A0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40570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155F6-B2BD-4B57-A915-5AFD26572708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38695-408F-4A8D-8F85-348A0719A0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97520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155F6-B2BD-4B57-A915-5AFD26572708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38695-408F-4A8D-8F85-348A0719A0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7836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155F6-B2BD-4B57-A915-5AFD26572708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38695-408F-4A8D-8F85-348A0719A0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393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9155F6-B2BD-4B57-A915-5AFD26572708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538695-408F-4A8D-8F85-348A0719A0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42024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586CE-B390-6C51-C4E4-EB2A9EFA7B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ea typeface="Calibri Light"/>
                <a:cs typeface="Calibri Light"/>
              </a:rPr>
              <a:t>Sociālo</a:t>
            </a:r>
            <a:r>
              <a:rPr lang="en-US">
                <a:ea typeface="Calibri Light"/>
                <a:cs typeface="Calibri Light"/>
              </a:rPr>
              <a:t> </a:t>
            </a:r>
            <a:r>
              <a:rPr lang="en-US" dirty="0" err="1">
                <a:ea typeface="Calibri Light"/>
                <a:cs typeface="Calibri Light"/>
              </a:rPr>
              <a:t>pakalpojumu</a:t>
            </a:r>
            <a:r>
              <a:rPr lang="en-US">
                <a:ea typeface="Calibri Light"/>
                <a:cs typeface="Calibri Light"/>
              </a:rPr>
              <a:t> </a:t>
            </a:r>
            <a:r>
              <a:rPr lang="en-US" dirty="0" err="1">
                <a:ea typeface="Calibri Light"/>
                <a:cs typeface="Calibri Light"/>
              </a:rPr>
              <a:t>efektivitāte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160B4-34FC-6AD1-24B0-4866B1C7D5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/>
          </a:p>
          <a:p>
            <a:r>
              <a:rPr lang="en-US"/>
              <a:t>Mārtiņš Moors</a:t>
            </a:r>
          </a:p>
          <a:p>
            <a:r>
              <a:rPr lang="en-US" dirty="0"/>
              <a:t>RVP </a:t>
            </a:r>
            <a:r>
              <a:rPr lang="en-US" dirty="0" err="1"/>
              <a:t>Labklājības</a:t>
            </a:r>
            <a:r>
              <a:rPr lang="en-US" dirty="0"/>
              <a:t> </a:t>
            </a:r>
            <a:r>
              <a:rPr lang="en-US" dirty="0" err="1"/>
              <a:t>departaments</a:t>
            </a:r>
          </a:p>
        </p:txBody>
      </p:sp>
    </p:spTree>
    <p:extLst>
      <p:ext uri="{BB962C8B-B14F-4D97-AF65-F5344CB8AC3E}">
        <p14:creationId xmlns:p14="http://schemas.microsoft.com/office/powerpoint/2010/main" val="2325954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A951B-5DD2-5FA8-1E82-62F5EF430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Calibri Light"/>
                <a:cs typeface="Calibri Light"/>
              </a:rPr>
              <a:t>Sociālo</a:t>
            </a:r>
            <a:r>
              <a:rPr lang="en-US" dirty="0">
                <a:ea typeface="Calibri Light"/>
                <a:cs typeface="Calibri Light"/>
              </a:rPr>
              <a:t> </a:t>
            </a:r>
            <a:r>
              <a:rPr lang="en-US" dirty="0" err="1">
                <a:ea typeface="Calibri Light"/>
                <a:cs typeface="Calibri Light"/>
              </a:rPr>
              <a:t>pakalpojumu</a:t>
            </a:r>
            <a:r>
              <a:rPr lang="en-US" dirty="0">
                <a:ea typeface="Calibri Light"/>
                <a:cs typeface="Calibri Light"/>
              </a:rPr>
              <a:t> </a:t>
            </a:r>
            <a:r>
              <a:rPr lang="en-US" dirty="0" err="1">
                <a:ea typeface="Calibri Light"/>
                <a:cs typeface="Calibri Light"/>
              </a:rPr>
              <a:t>efektivitātes</a:t>
            </a:r>
            <a:r>
              <a:rPr lang="en-US" dirty="0">
                <a:ea typeface="Calibri Light"/>
                <a:cs typeface="Calibri Light"/>
              </a:rPr>
              <a:t> </a:t>
            </a:r>
            <a:r>
              <a:rPr lang="en-US" dirty="0" err="1">
                <a:ea typeface="Calibri Light"/>
                <a:cs typeface="Calibri Light"/>
              </a:rPr>
              <a:t>definīcija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1CBD9-942C-3A63-5F32-A4ABAE6E19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err="1">
                <a:ea typeface="+mn-lt"/>
                <a:cs typeface="+mn-lt"/>
              </a:rPr>
              <a:t>Sociālo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err="1">
                <a:ea typeface="+mn-lt"/>
                <a:cs typeface="+mn-lt"/>
              </a:rPr>
              <a:t>pakalpojumu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err="1">
                <a:ea typeface="+mn-lt"/>
                <a:cs typeface="+mn-lt"/>
              </a:rPr>
              <a:t>efektivitāte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err="1">
                <a:ea typeface="+mn-lt"/>
                <a:cs typeface="+mn-lt"/>
              </a:rPr>
              <a:t>tiek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err="1">
                <a:ea typeface="+mn-lt"/>
                <a:cs typeface="+mn-lt"/>
              </a:rPr>
              <a:t>definēta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err="1">
                <a:ea typeface="+mn-lt"/>
                <a:cs typeface="+mn-lt"/>
              </a:rPr>
              <a:t>kā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err="1">
                <a:ea typeface="+mn-lt"/>
                <a:cs typeface="+mn-lt"/>
              </a:rPr>
              <a:t>pakāpe</a:t>
            </a:r>
            <a:r>
              <a:rPr lang="en-US" sz="3200" dirty="0">
                <a:ea typeface="+mn-lt"/>
                <a:cs typeface="+mn-lt"/>
              </a:rPr>
              <a:t>, </a:t>
            </a:r>
            <a:r>
              <a:rPr lang="en-US" sz="3200" b="1" err="1">
                <a:ea typeface="+mn-lt"/>
                <a:cs typeface="+mn-lt"/>
              </a:rPr>
              <a:t>cik</a:t>
            </a:r>
            <a:r>
              <a:rPr lang="en-US" sz="3200" b="1" dirty="0">
                <a:ea typeface="+mn-lt"/>
                <a:cs typeface="+mn-lt"/>
              </a:rPr>
              <a:t> </a:t>
            </a:r>
            <a:r>
              <a:rPr lang="en-US" sz="3200" b="1" err="1">
                <a:ea typeface="+mn-lt"/>
                <a:cs typeface="+mn-lt"/>
              </a:rPr>
              <a:t>lielā</a:t>
            </a:r>
            <a:r>
              <a:rPr lang="en-US" sz="3200" b="1" dirty="0">
                <a:ea typeface="+mn-lt"/>
                <a:cs typeface="+mn-lt"/>
              </a:rPr>
              <a:t> </a:t>
            </a:r>
            <a:r>
              <a:rPr lang="en-US" sz="3200" b="1" err="1">
                <a:ea typeface="+mn-lt"/>
                <a:cs typeface="+mn-lt"/>
              </a:rPr>
              <a:t>mērā</a:t>
            </a:r>
            <a:r>
              <a:rPr lang="en-US" sz="3200" b="1" dirty="0">
                <a:ea typeface="+mn-lt"/>
                <a:cs typeface="+mn-lt"/>
              </a:rPr>
              <a:t> </a:t>
            </a:r>
            <a:r>
              <a:rPr lang="en-US" sz="3200" b="1" err="1">
                <a:ea typeface="+mn-lt"/>
                <a:cs typeface="+mn-lt"/>
              </a:rPr>
              <a:t>pakalpojumu</a:t>
            </a:r>
            <a:r>
              <a:rPr lang="en-US" sz="3200" b="1" dirty="0">
                <a:ea typeface="+mn-lt"/>
                <a:cs typeface="+mn-lt"/>
              </a:rPr>
              <a:t> </a:t>
            </a:r>
            <a:r>
              <a:rPr lang="en-US" sz="3200" b="1" err="1">
                <a:ea typeface="+mn-lt"/>
                <a:cs typeface="+mn-lt"/>
              </a:rPr>
              <a:t>sniedzējs</a:t>
            </a:r>
            <a:r>
              <a:rPr lang="en-US" sz="3200" b="1" dirty="0">
                <a:ea typeface="+mn-lt"/>
                <a:cs typeface="+mn-lt"/>
              </a:rPr>
              <a:t> </a:t>
            </a:r>
            <a:r>
              <a:rPr lang="en-US" sz="3200" b="1" err="1">
                <a:ea typeface="+mn-lt"/>
                <a:cs typeface="+mn-lt"/>
              </a:rPr>
              <a:t>sasniedz</a:t>
            </a:r>
            <a:r>
              <a:rPr lang="en-US" sz="3200" b="1" dirty="0">
                <a:ea typeface="+mn-lt"/>
                <a:cs typeface="+mn-lt"/>
              </a:rPr>
              <a:t> </a:t>
            </a:r>
            <a:r>
              <a:rPr lang="en-US" sz="3200" b="1" err="1">
                <a:ea typeface="+mn-lt"/>
                <a:cs typeface="+mn-lt"/>
              </a:rPr>
              <a:t>izvirzītos</a:t>
            </a:r>
            <a:r>
              <a:rPr lang="en-US" sz="3200" b="1" dirty="0">
                <a:ea typeface="+mn-lt"/>
                <a:cs typeface="+mn-lt"/>
              </a:rPr>
              <a:t> </a:t>
            </a:r>
            <a:r>
              <a:rPr lang="en-US" sz="3200" b="1" err="1">
                <a:ea typeface="+mn-lt"/>
                <a:cs typeface="+mn-lt"/>
              </a:rPr>
              <a:t>mērķus</a:t>
            </a:r>
            <a:r>
              <a:rPr lang="en-US" sz="3200" b="1" dirty="0">
                <a:ea typeface="+mn-lt"/>
                <a:cs typeface="+mn-lt"/>
              </a:rPr>
              <a:t> un </a:t>
            </a:r>
            <a:r>
              <a:rPr lang="en-US" sz="3200" b="1" err="1">
                <a:ea typeface="+mn-lt"/>
                <a:cs typeface="+mn-lt"/>
              </a:rPr>
              <a:t>vēlamo</a:t>
            </a:r>
            <a:r>
              <a:rPr lang="en-US" sz="3200" b="1" dirty="0">
                <a:ea typeface="+mn-lt"/>
                <a:cs typeface="+mn-lt"/>
              </a:rPr>
              <a:t> </a:t>
            </a:r>
            <a:r>
              <a:rPr lang="en-US" sz="3200" b="1" err="1">
                <a:ea typeface="+mn-lt"/>
                <a:cs typeface="+mn-lt"/>
              </a:rPr>
              <a:t>rezultātu</a:t>
            </a:r>
            <a:r>
              <a:rPr lang="en-US" sz="3200" dirty="0">
                <a:ea typeface="+mn-lt"/>
                <a:cs typeface="+mn-lt"/>
              </a:rPr>
              <a:t>, </a:t>
            </a:r>
            <a:r>
              <a:rPr lang="en-US" sz="3200" b="1" err="1">
                <a:ea typeface="+mn-lt"/>
                <a:cs typeface="+mn-lt"/>
              </a:rPr>
              <a:t>salīdzinot</a:t>
            </a:r>
            <a:r>
              <a:rPr lang="en-US" sz="3200" b="1" dirty="0">
                <a:ea typeface="+mn-lt"/>
                <a:cs typeface="+mn-lt"/>
              </a:rPr>
              <a:t> </a:t>
            </a:r>
            <a:r>
              <a:rPr lang="en-US" sz="3200" b="1" err="1">
                <a:ea typeface="+mn-lt"/>
                <a:cs typeface="+mn-lt"/>
              </a:rPr>
              <a:t>ar</a:t>
            </a:r>
            <a:r>
              <a:rPr lang="en-US" sz="3200" b="1" dirty="0">
                <a:ea typeface="+mn-lt"/>
                <a:cs typeface="+mn-lt"/>
              </a:rPr>
              <a:t> </a:t>
            </a:r>
            <a:r>
              <a:rPr lang="en-US" sz="3200" b="1" err="1">
                <a:ea typeface="+mn-lt"/>
                <a:cs typeface="+mn-lt"/>
              </a:rPr>
              <a:t>ieguldītajiem</a:t>
            </a:r>
            <a:r>
              <a:rPr lang="en-US" sz="3200" b="1" dirty="0">
                <a:ea typeface="+mn-lt"/>
                <a:cs typeface="+mn-lt"/>
              </a:rPr>
              <a:t> </a:t>
            </a:r>
            <a:r>
              <a:rPr lang="en-US" sz="3200" b="1" err="1">
                <a:ea typeface="+mn-lt"/>
                <a:cs typeface="+mn-lt"/>
              </a:rPr>
              <a:t>resursiem</a:t>
            </a:r>
            <a:r>
              <a:rPr lang="en-US" sz="3200" b="1" dirty="0">
                <a:ea typeface="+mn-lt"/>
                <a:cs typeface="+mn-lt"/>
              </a:rPr>
              <a:t>.</a:t>
            </a:r>
            <a:endParaRPr lang="en-US" sz="3200" i="1">
              <a:ea typeface="+mn-lt"/>
              <a:cs typeface="+mn-lt"/>
            </a:endParaRPr>
          </a:p>
          <a:p>
            <a:endParaRPr lang="en-US" sz="3200" b="1" dirty="0">
              <a:ea typeface="+mn-lt"/>
              <a:cs typeface="+mn-lt"/>
            </a:endParaRPr>
          </a:p>
          <a:p>
            <a:r>
              <a:rPr lang="en-US" sz="3200" dirty="0">
                <a:ea typeface="+mn-lt"/>
                <a:cs typeface="+mn-lt"/>
              </a:rPr>
              <a:t>Lai </a:t>
            </a:r>
            <a:r>
              <a:rPr lang="en-US" sz="3200" err="1">
                <a:ea typeface="+mn-lt"/>
                <a:cs typeface="+mn-lt"/>
              </a:rPr>
              <a:t>noteiktu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err="1">
                <a:ea typeface="+mn-lt"/>
                <a:cs typeface="+mn-lt"/>
              </a:rPr>
              <a:t>sociālo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err="1">
                <a:ea typeface="+mn-lt"/>
                <a:cs typeface="+mn-lt"/>
              </a:rPr>
              <a:t>pakalpojumu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err="1">
                <a:ea typeface="+mn-lt"/>
                <a:cs typeface="+mn-lt"/>
              </a:rPr>
              <a:t>efektivitāti</a:t>
            </a:r>
            <a:r>
              <a:rPr lang="en-US" sz="3200" dirty="0">
                <a:ea typeface="+mn-lt"/>
                <a:cs typeface="+mn-lt"/>
              </a:rPr>
              <a:t>, </a:t>
            </a:r>
            <a:r>
              <a:rPr lang="en-US" sz="3200" err="1">
                <a:ea typeface="+mn-lt"/>
                <a:cs typeface="+mn-lt"/>
              </a:rPr>
              <a:t>jāņem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err="1">
                <a:ea typeface="+mn-lt"/>
                <a:cs typeface="+mn-lt"/>
              </a:rPr>
              <a:t>vērā</a:t>
            </a:r>
            <a:r>
              <a:rPr lang="en-US" sz="3200" dirty="0">
                <a:ea typeface="+mn-lt"/>
                <a:cs typeface="+mn-lt"/>
              </a:rPr>
              <a:t> </a:t>
            </a:r>
            <a:endParaRPr lang="en-US" sz="3200" b="1" dirty="0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800" dirty="0" err="1">
                <a:ea typeface="+mn-lt"/>
                <a:cs typeface="+mn-lt"/>
              </a:rPr>
              <a:t>gan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b="1" dirty="0" err="1">
                <a:ea typeface="+mn-lt"/>
                <a:cs typeface="+mn-lt"/>
              </a:rPr>
              <a:t>rezultātu</a:t>
            </a:r>
            <a:r>
              <a:rPr lang="en-US" sz="2800" b="1" dirty="0">
                <a:ea typeface="+mn-lt"/>
                <a:cs typeface="+mn-lt"/>
              </a:rPr>
              <a:t> </a:t>
            </a:r>
            <a:r>
              <a:rPr lang="en-US" sz="2800" b="1" dirty="0" err="1">
                <a:ea typeface="+mn-lt"/>
                <a:cs typeface="+mn-lt"/>
              </a:rPr>
              <a:t>sasniegšana</a:t>
            </a:r>
            <a:r>
              <a:rPr lang="en-US" sz="2800" dirty="0">
                <a:ea typeface="+mn-lt"/>
                <a:cs typeface="+mn-lt"/>
              </a:rPr>
              <a:t>, </a:t>
            </a:r>
            <a:endParaRPr lang="en-US" sz="2800" b="1" dirty="0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800" dirty="0" err="1">
                <a:ea typeface="+mn-lt"/>
                <a:cs typeface="+mn-lt"/>
              </a:rPr>
              <a:t>gan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b="1" dirty="0" err="1">
                <a:ea typeface="+mn-lt"/>
                <a:cs typeface="+mn-lt"/>
              </a:rPr>
              <a:t>izmaksu</a:t>
            </a:r>
            <a:r>
              <a:rPr lang="en-US" sz="2800" b="1" dirty="0">
                <a:ea typeface="+mn-lt"/>
                <a:cs typeface="+mn-lt"/>
              </a:rPr>
              <a:t> </a:t>
            </a:r>
            <a:r>
              <a:rPr lang="en-US" sz="2800" b="1" dirty="0" err="1">
                <a:ea typeface="+mn-lt"/>
                <a:cs typeface="+mn-lt"/>
              </a:rPr>
              <a:t>pamatotība</a:t>
            </a:r>
            <a:r>
              <a:rPr lang="en-US" sz="2800" dirty="0">
                <a:ea typeface="+mn-lt"/>
                <a:cs typeface="+mn-lt"/>
              </a:rPr>
              <a:t> - </a:t>
            </a:r>
            <a:r>
              <a:rPr lang="en-US" sz="2800" b="1" dirty="0" err="1">
                <a:ea typeface="+mn-lt"/>
                <a:cs typeface="+mn-lt"/>
              </a:rPr>
              <a:t>vai</a:t>
            </a:r>
            <a:r>
              <a:rPr lang="en-US" sz="2800" b="1" dirty="0">
                <a:ea typeface="+mn-lt"/>
                <a:cs typeface="+mn-lt"/>
              </a:rPr>
              <a:t> </a:t>
            </a:r>
            <a:r>
              <a:rPr lang="en-US" sz="2800" b="1" dirty="0" err="1">
                <a:ea typeface="+mn-lt"/>
                <a:cs typeface="+mn-lt"/>
              </a:rPr>
              <a:t>sasniegtais</a:t>
            </a:r>
            <a:r>
              <a:rPr lang="en-US" sz="2800" b="1" dirty="0">
                <a:ea typeface="+mn-lt"/>
                <a:cs typeface="+mn-lt"/>
              </a:rPr>
              <a:t> </a:t>
            </a:r>
            <a:r>
              <a:rPr lang="en-US" sz="2800" b="1" dirty="0" err="1">
                <a:ea typeface="+mn-lt"/>
                <a:cs typeface="+mn-lt"/>
              </a:rPr>
              <a:t>efekts</a:t>
            </a:r>
            <a:r>
              <a:rPr lang="en-US" sz="2800" b="1" dirty="0">
                <a:ea typeface="+mn-lt"/>
                <a:cs typeface="+mn-lt"/>
              </a:rPr>
              <a:t> </a:t>
            </a:r>
            <a:r>
              <a:rPr lang="en-US" sz="2800" b="1" dirty="0" err="1">
                <a:ea typeface="+mn-lt"/>
                <a:cs typeface="+mn-lt"/>
              </a:rPr>
              <a:t>ir</a:t>
            </a:r>
            <a:r>
              <a:rPr lang="en-US" sz="2800" b="1" dirty="0">
                <a:ea typeface="+mn-lt"/>
                <a:cs typeface="+mn-lt"/>
              </a:rPr>
              <a:t> </a:t>
            </a:r>
            <a:r>
              <a:rPr lang="en-US" sz="2800" b="1" dirty="0" err="1">
                <a:ea typeface="+mn-lt"/>
                <a:cs typeface="+mn-lt"/>
              </a:rPr>
              <a:t>samērīgs</a:t>
            </a:r>
            <a:r>
              <a:rPr lang="en-US" sz="2800" b="1" dirty="0">
                <a:ea typeface="+mn-lt"/>
                <a:cs typeface="+mn-lt"/>
              </a:rPr>
              <a:t> </a:t>
            </a:r>
            <a:r>
              <a:rPr lang="en-US" sz="2800" b="1" dirty="0" err="1">
                <a:ea typeface="+mn-lt"/>
                <a:cs typeface="+mn-lt"/>
              </a:rPr>
              <a:t>ar</a:t>
            </a:r>
            <a:r>
              <a:rPr lang="en-US" sz="2800" b="1" dirty="0">
                <a:ea typeface="+mn-lt"/>
                <a:cs typeface="+mn-lt"/>
              </a:rPr>
              <a:t> </a:t>
            </a:r>
            <a:r>
              <a:rPr lang="en-US" sz="2800" b="1" dirty="0" err="1">
                <a:ea typeface="+mn-lt"/>
                <a:cs typeface="+mn-lt"/>
              </a:rPr>
              <a:t>ieguldījumiem</a:t>
            </a:r>
            <a:r>
              <a:rPr lang="en-US" sz="2800" b="1" dirty="0">
                <a:ea typeface="+mn-lt"/>
                <a:cs typeface="+mn-lt"/>
              </a:rPr>
              <a:t>.</a:t>
            </a:r>
            <a:endParaRPr lang="en-US" sz="2800" b="1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70872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18BD3-DEB9-46F3-BB21-9D628E3C3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+mj-lt"/>
                <a:cs typeface="+mj-lt"/>
              </a:rPr>
              <a:t>Efektivitātes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noteikšanas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veidi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A74FA-E2D4-A76E-6AAA-31974B3BC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spcBef>
                <a:spcPts val="1800"/>
              </a:spcBef>
            </a:pPr>
            <a:r>
              <a:rPr lang="en-US" b="1" dirty="0" err="1">
                <a:ea typeface="+mn-lt"/>
                <a:cs typeface="+mn-lt"/>
              </a:rPr>
              <a:t>Mērķu</a:t>
            </a:r>
            <a:r>
              <a:rPr lang="en-US" b="1" dirty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sasniegšana</a:t>
            </a:r>
            <a:r>
              <a:rPr lang="en-US" b="1" dirty="0">
                <a:ea typeface="+mn-lt"/>
                <a:cs typeface="+mn-lt"/>
              </a:rPr>
              <a:t> (</a:t>
            </a:r>
            <a:r>
              <a:rPr lang="en-US" b="1" dirty="0" err="1">
                <a:ea typeface="+mn-lt"/>
                <a:cs typeface="+mn-lt"/>
              </a:rPr>
              <a:t>rezultativitāte</a:t>
            </a:r>
            <a:r>
              <a:rPr lang="en-US" b="1" dirty="0">
                <a:ea typeface="+mn-lt"/>
                <a:cs typeface="+mn-lt"/>
              </a:rPr>
              <a:t>)</a:t>
            </a:r>
            <a:r>
              <a:rPr lang="en-US" dirty="0">
                <a:ea typeface="+mn-lt"/>
                <a:cs typeface="+mn-lt"/>
              </a:rPr>
              <a:t> –  </a:t>
            </a:r>
            <a:r>
              <a:rPr lang="en-US" dirty="0" err="1">
                <a:ea typeface="+mn-lt"/>
                <a:cs typeface="+mn-lt"/>
              </a:rPr>
              <a:t>vai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pakalpojums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sasniedz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izvirzītos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mērķus</a:t>
            </a:r>
            <a:r>
              <a:rPr lang="en-US" dirty="0">
                <a:ea typeface="+mn-lt"/>
                <a:cs typeface="+mn-lt"/>
              </a:rPr>
              <a:t> (</a:t>
            </a:r>
            <a:r>
              <a:rPr lang="en-US" dirty="0" err="1">
                <a:ea typeface="+mn-lt"/>
                <a:cs typeface="+mn-lt"/>
              </a:rPr>
              <a:t>problēmu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risināšana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dirty="0" err="1">
                <a:ea typeface="+mn-lt"/>
                <a:cs typeface="+mn-lt"/>
              </a:rPr>
              <a:t>situācijas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uzlabošanās</a:t>
            </a:r>
            <a:r>
              <a:rPr lang="en-US" dirty="0">
                <a:ea typeface="+mn-lt"/>
                <a:cs typeface="+mn-lt"/>
              </a:rPr>
              <a:t>), </a:t>
            </a:r>
            <a:r>
              <a:rPr lang="en-US" dirty="0" err="1">
                <a:ea typeface="+mn-lt"/>
                <a:cs typeface="+mn-lt"/>
              </a:rPr>
              <a:t>veicot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plānotāsdarbības</a:t>
            </a:r>
            <a:r>
              <a:rPr lang="en-US" dirty="0">
                <a:ea typeface="+mn-lt"/>
                <a:cs typeface="+mn-lt"/>
              </a:rPr>
              <a:t>. </a:t>
            </a:r>
          </a:p>
          <a:p>
            <a:pPr>
              <a:spcBef>
                <a:spcPts val="1800"/>
              </a:spcBef>
            </a:pPr>
            <a:r>
              <a:rPr lang="en-US" b="1" dirty="0" err="1">
                <a:ea typeface="+mn-lt"/>
                <a:cs typeface="+mn-lt"/>
              </a:rPr>
              <a:t>Rezultātu</a:t>
            </a:r>
            <a:r>
              <a:rPr lang="en-US" b="1" dirty="0">
                <a:ea typeface="+mn-lt"/>
                <a:cs typeface="+mn-lt"/>
              </a:rPr>
              <a:t> (</a:t>
            </a:r>
            <a:r>
              <a:rPr lang="en-US" b="1" dirty="0" err="1">
                <a:ea typeface="+mn-lt"/>
                <a:cs typeface="+mn-lt"/>
              </a:rPr>
              <a:t>iznākumu</a:t>
            </a:r>
            <a:r>
              <a:rPr lang="en-US" b="1" dirty="0">
                <a:ea typeface="+mn-lt"/>
                <a:cs typeface="+mn-lt"/>
              </a:rPr>
              <a:t>) </a:t>
            </a:r>
            <a:r>
              <a:rPr lang="en-US" b="1" dirty="0" err="1">
                <a:ea typeface="+mn-lt"/>
                <a:cs typeface="+mn-lt"/>
              </a:rPr>
              <a:t>novērtēšana</a:t>
            </a:r>
            <a:r>
              <a:rPr lang="en-US" dirty="0">
                <a:ea typeface="+mn-lt"/>
                <a:cs typeface="+mn-lt"/>
              </a:rPr>
              <a:t> – </a:t>
            </a:r>
            <a:r>
              <a:rPr lang="en-US" dirty="0" err="1">
                <a:ea typeface="+mn-lt"/>
                <a:cs typeface="+mn-lt"/>
              </a:rPr>
              <a:t>pakalpojuma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ietekme</a:t>
            </a:r>
            <a:r>
              <a:rPr lang="en-US" dirty="0">
                <a:ea typeface="+mn-lt"/>
                <a:cs typeface="+mn-lt"/>
              </a:rPr>
              <a:t>: </a:t>
            </a:r>
            <a:r>
              <a:rPr lang="en-US" dirty="0" err="1">
                <a:ea typeface="+mn-lt"/>
                <a:cs typeface="+mn-lt"/>
              </a:rPr>
              <a:t>vai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notiek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klientu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dzīves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uzlabojumi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noteiktās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dzīves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jomās</a:t>
            </a:r>
            <a:r>
              <a:rPr lang="en-US" dirty="0">
                <a:ea typeface="+mn-lt"/>
                <a:cs typeface="+mn-lt"/>
              </a:rPr>
              <a:t>.</a:t>
            </a:r>
          </a:p>
          <a:p>
            <a:pPr>
              <a:spcBef>
                <a:spcPts val="1800"/>
              </a:spcBef>
            </a:pPr>
            <a:r>
              <a:rPr lang="en-US" b="1" dirty="0" err="1">
                <a:ea typeface="+mn-lt"/>
                <a:cs typeface="+mn-lt"/>
              </a:rPr>
              <a:t>Izmaksu</a:t>
            </a:r>
            <a:r>
              <a:rPr lang="en-US" b="1" dirty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efektivitāte</a:t>
            </a:r>
            <a:r>
              <a:rPr lang="en-US" b="1" dirty="0">
                <a:ea typeface="+mn-lt"/>
                <a:cs typeface="+mn-lt"/>
              </a:rPr>
              <a:t> (</a:t>
            </a:r>
            <a:r>
              <a:rPr lang="en-US" b="1" dirty="0" err="1">
                <a:ea typeface="+mn-lt"/>
                <a:cs typeface="+mn-lt"/>
              </a:rPr>
              <a:t>lietderība</a:t>
            </a:r>
            <a:r>
              <a:rPr lang="en-US" b="1" dirty="0">
                <a:ea typeface="+mn-lt"/>
                <a:cs typeface="+mn-lt"/>
              </a:rPr>
              <a:t>)</a:t>
            </a:r>
            <a:r>
              <a:rPr lang="en-US" dirty="0">
                <a:ea typeface="+mn-lt"/>
                <a:cs typeface="+mn-lt"/>
              </a:rPr>
              <a:t> – </a:t>
            </a:r>
            <a:r>
              <a:rPr lang="en-US" dirty="0" err="1">
                <a:ea typeface="+mn-lt"/>
                <a:cs typeface="+mn-lt"/>
              </a:rPr>
              <a:t>pakalpojuma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rezultātu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attiecība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pret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tā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izmaksām</a:t>
            </a:r>
            <a:r>
              <a:rPr lang="en-US" dirty="0">
                <a:ea typeface="+mn-lt"/>
                <a:cs typeface="+mn-lt"/>
              </a:rPr>
              <a:t>.</a:t>
            </a:r>
            <a:endParaRPr lang="en-US" dirty="0">
              <a:ea typeface="Calibri"/>
              <a:cs typeface="Calibri"/>
            </a:endParaRPr>
          </a:p>
          <a:p>
            <a:pPr>
              <a:spcBef>
                <a:spcPts val="1800"/>
              </a:spcBef>
            </a:pPr>
            <a:r>
              <a:rPr lang="en-US" b="1" dirty="0" err="1">
                <a:ea typeface="+mn-lt"/>
                <a:cs typeface="+mn-lt"/>
              </a:rPr>
              <a:t>Cilvēkcentrēti</a:t>
            </a:r>
            <a:r>
              <a:rPr lang="en-US" b="1" dirty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iznākumi</a:t>
            </a:r>
            <a:r>
              <a:rPr lang="en-US" b="1" dirty="0">
                <a:ea typeface="+mn-lt"/>
                <a:cs typeface="+mn-lt"/>
              </a:rPr>
              <a:t> un </a:t>
            </a:r>
            <a:r>
              <a:rPr lang="en-US" b="1" dirty="0" err="1">
                <a:ea typeface="+mn-lt"/>
                <a:cs typeface="+mn-lt"/>
              </a:rPr>
              <a:t>kvalitāte</a:t>
            </a:r>
            <a:r>
              <a:rPr lang="en-US" dirty="0">
                <a:ea typeface="+mn-lt"/>
                <a:cs typeface="+mn-lt"/>
              </a:rPr>
              <a:t> – </a:t>
            </a:r>
            <a:r>
              <a:rPr lang="en-US" dirty="0" err="1">
                <a:ea typeface="+mn-lt"/>
                <a:cs typeface="+mn-lt"/>
              </a:rPr>
              <a:t>pakalpojuma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ietekme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uz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klientu</a:t>
            </a:r>
            <a:r>
              <a:rPr lang="en-US" dirty="0">
                <a:ea typeface="+mn-lt"/>
                <a:cs typeface="+mn-lt"/>
              </a:rPr>
              <a:t>  </a:t>
            </a:r>
            <a:r>
              <a:rPr lang="en-US" dirty="0" err="1">
                <a:ea typeface="+mn-lt"/>
                <a:cs typeface="+mn-lt"/>
              </a:rPr>
              <a:t>dzīvi</a:t>
            </a:r>
            <a:r>
              <a:rPr lang="en-US" dirty="0">
                <a:ea typeface="+mn-lt"/>
                <a:cs typeface="+mn-lt"/>
              </a:rPr>
              <a:t>, ne </a:t>
            </a:r>
            <a:r>
              <a:rPr lang="en-US" dirty="0" err="1">
                <a:ea typeface="+mn-lt"/>
                <a:cs typeface="+mn-lt"/>
              </a:rPr>
              <a:t>tikai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skaitļi</a:t>
            </a:r>
            <a:r>
              <a:rPr lang="en-US" dirty="0">
                <a:ea typeface="+mn-lt"/>
                <a:cs typeface="+mn-lt"/>
              </a:rPr>
              <a:t> (</a:t>
            </a:r>
            <a:r>
              <a:rPr lang="en-US" dirty="0" err="1">
                <a:ea typeface="+mn-lt"/>
                <a:cs typeface="+mn-lt"/>
              </a:rPr>
              <a:t>dzīves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kvalitātes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uzlabošanās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dirty="0" err="1">
                <a:ea typeface="+mn-lt"/>
                <a:cs typeface="+mn-lt"/>
              </a:rPr>
              <a:t>spēju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dzīvot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neatkarīgi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dirty="0" err="1">
                <a:ea typeface="+mn-lt"/>
                <a:cs typeface="+mn-lt"/>
              </a:rPr>
              <a:t>sociālās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iekļaušanās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pieaugums</a:t>
            </a:r>
            <a:r>
              <a:rPr lang="en-US" dirty="0">
                <a:ea typeface="+mn-lt"/>
                <a:cs typeface="+mn-lt"/>
              </a:rPr>
              <a:t> un </a:t>
            </a:r>
            <a:r>
              <a:rPr lang="en-US" dirty="0" err="1">
                <a:ea typeface="+mn-lt"/>
                <a:cs typeface="+mn-lt"/>
              </a:rPr>
              <a:t>klientu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apmierinātība</a:t>
            </a:r>
            <a:r>
              <a:rPr lang="en-US" dirty="0">
                <a:ea typeface="+mn-lt"/>
                <a:cs typeface="+mn-lt"/>
              </a:rPr>
              <a:t>).</a:t>
            </a:r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0604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ē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Iestād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782bc6c2-7514-4fdc-9d30-d67e678af931}" enabled="0" method="" siteId="{782bc6c2-7514-4fdc-9d30-d67e678af93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146</Words>
  <Application>Microsoft Office PowerPoint</Application>
  <PresentationFormat>Platekrāna</PresentationFormat>
  <Paragraphs>15</Paragraphs>
  <Slides>3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6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3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Calibri Light</vt:lpstr>
      <vt:lpstr>Courier New</vt:lpstr>
      <vt:lpstr>Office tēma</vt:lpstr>
      <vt:lpstr>Sociālo pakalpojumu efektivitāte</vt:lpstr>
      <vt:lpstr>Sociālo pakalpojumu efektivitātes definīcija</vt:lpstr>
      <vt:lpstr>Efektivitātes noteikšanas veidi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Ruta Klimkāne</dc:creator>
  <cp:lastModifiedBy>Lita Brice</cp:lastModifiedBy>
  <cp:revision>7</cp:revision>
  <dcterms:created xsi:type="dcterms:W3CDTF">2012-08-15T23:44:03Z</dcterms:created>
  <dcterms:modified xsi:type="dcterms:W3CDTF">2026-02-17T13:31:52Z</dcterms:modified>
</cp:coreProperties>
</file>