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</p:sldMasterIdLst>
  <p:notesMasterIdLst>
    <p:notesMasterId r:id="rId15"/>
  </p:notesMasterIdLst>
  <p:handoutMasterIdLst>
    <p:handoutMasterId r:id="rId16"/>
  </p:handoutMasterIdLst>
  <p:sldIdLst>
    <p:sldId id="282" r:id="rId6"/>
    <p:sldId id="318" r:id="rId7"/>
    <p:sldId id="319" r:id="rId8"/>
    <p:sldId id="283" r:id="rId9"/>
    <p:sldId id="291" r:id="rId10"/>
    <p:sldId id="297" r:id="rId11"/>
    <p:sldId id="284" r:id="rId12"/>
    <p:sldId id="285" r:id="rId13"/>
    <p:sldId id="296" r:id="rId1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06CDD-946E-4F21-BE07-4BEA61B2F18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92F5A9-D5E8-4D39-A527-2EA7FF08CE15}">
      <dgm:prSet/>
      <dgm:spPr/>
      <dgm:t>
        <a:bodyPr/>
        <a:lstStyle/>
        <a:p>
          <a:r>
            <a:rPr lang="lv-LV"/>
            <a:t>TELPAS – RĪGAS ĪPAŠUMĀ ESOŠĀS TELPĀS LĒTĀK – NEPIECIEŠAMS FINANSĒJUMS INVESTĪCIJĀM</a:t>
          </a:r>
          <a:endParaRPr lang="en-US"/>
        </a:p>
      </dgm:t>
    </dgm:pt>
    <dgm:pt modelId="{0145231F-CFCB-46E3-AF00-1073E8997F2D}" type="parTrans" cxnId="{995C175B-B700-4A27-A0E1-C65348924DF5}">
      <dgm:prSet/>
      <dgm:spPr/>
      <dgm:t>
        <a:bodyPr/>
        <a:lstStyle/>
        <a:p>
          <a:endParaRPr lang="en-US"/>
        </a:p>
      </dgm:t>
    </dgm:pt>
    <dgm:pt modelId="{B945C1EB-7732-460B-B3F1-FF44EF609A34}" type="sibTrans" cxnId="{995C175B-B700-4A27-A0E1-C65348924DF5}">
      <dgm:prSet/>
      <dgm:spPr/>
      <dgm:t>
        <a:bodyPr/>
        <a:lstStyle/>
        <a:p>
          <a:endParaRPr lang="en-US"/>
        </a:p>
      </dgm:t>
    </dgm:pt>
    <dgm:pt modelId="{8DB13AC3-AB1B-4EF3-93B5-D85BAE499EF9}">
      <dgm:prSet/>
      <dgm:spPr/>
      <dgm:t>
        <a:bodyPr/>
        <a:lstStyle/>
        <a:p>
          <a:r>
            <a:rPr lang="lv-LV"/>
            <a:t>KOMUNĀLĀS IZMAKSAS – PAŠVALDĪBAS KAPITĀLSABIEDRĪBU ATLAIDES SOCIĀLO PAKALPOJUMU SNIEDZĒJIEM – IEŅĒMU SAMAZINĀJUMS KAPITĀLSABIEDRĪBĀM</a:t>
          </a:r>
          <a:endParaRPr lang="en-US"/>
        </a:p>
      </dgm:t>
    </dgm:pt>
    <dgm:pt modelId="{82D7285D-AE75-41D3-A31E-C18842F78C9D}" type="parTrans" cxnId="{FA4FC086-8F4B-4587-91CB-B448F6BD7A2E}">
      <dgm:prSet/>
      <dgm:spPr/>
      <dgm:t>
        <a:bodyPr/>
        <a:lstStyle/>
        <a:p>
          <a:endParaRPr lang="en-US"/>
        </a:p>
      </dgm:t>
    </dgm:pt>
    <dgm:pt modelId="{F26AD2BB-F589-42E3-A696-90713EE8DF5B}" type="sibTrans" cxnId="{FA4FC086-8F4B-4587-91CB-B448F6BD7A2E}">
      <dgm:prSet/>
      <dgm:spPr/>
      <dgm:t>
        <a:bodyPr/>
        <a:lstStyle/>
        <a:p>
          <a:endParaRPr lang="en-US"/>
        </a:p>
      </dgm:t>
    </dgm:pt>
    <dgm:pt modelId="{D5F585C4-2EA7-4213-92D7-D183A096E914}">
      <dgm:prSet/>
      <dgm:spPr/>
      <dgm:t>
        <a:bodyPr/>
        <a:lstStyle/>
        <a:p>
          <a:r>
            <a:rPr lang="lv-LV"/>
            <a:t>PERSONĀLA IZMAKSAS – MAZĀK DARBINIEKU VAIRĀK KLIENTU = INSTITUCIONĀLĀ APRŪPE VAI KVALITĀTES KRITUMS</a:t>
          </a:r>
          <a:endParaRPr lang="en-US"/>
        </a:p>
      </dgm:t>
    </dgm:pt>
    <dgm:pt modelId="{38AB7759-FA18-462C-95D8-69F5316FFE7D}" type="parTrans" cxnId="{3904BAB7-FA26-4C66-8150-D5CCC7A2F542}">
      <dgm:prSet/>
      <dgm:spPr/>
      <dgm:t>
        <a:bodyPr/>
        <a:lstStyle/>
        <a:p>
          <a:endParaRPr lang="en-US"/>
        </a:p>
      </dgm:t>
    </dgm:pt>
    <dgm:pt modelId="{9FE416D5-39A2-468F-8453-A1D2D8A958C4}" type="sibTrans" cxnId="{3904BAB7-FA26-4C66-8150-D5CCC7A2F542}">
      <dgm:prSet/>
      <dgm:spPr/>
      <dgm:t>
        <a:bodyPr/>
        <a:lstStyle/>
        <a:p>
          <a:endParaRPr lang="en-US"/>
        </a:p>
      </dgm:t>
    </dgm:pt>
    <dgm:pt modelId="{6C586407-DF3C-4F0F-B122-21B9E5CC887A}" type="pres">
      <dgm:prSet presAssocID="{26006CDD-946E-4F21-BE07-4BEA61B2F180}" presName="vert0" presStyleCnt="0">
        <dgm:presLayoutVars>
          <dgm:dir/>
          <dgm:animOne val="branch"/>
          <dgm:animLvl val="lvl"/>
        </dgm:presLayoutVars>
      </dgm:prSet>
      <dgm:spPr/>
    </dgm:pt>
    <dgm:pt modelId="{053F5DE8-6431-467D-9A18-CCA626F157F2}" type="pres">
      <dgm:prSet presAssocID="{3A92F5A9-D5E8-4D39-A527-2EA7FF08CE15}" presName="thickLine" presStyleLbl="alignNode1" presStyleIdx="0" presStyleCnt="3"/>
      <dgm:spPr/>
    </dgm:pt>
    <dgm:pt modelId="{E5E67928-1FEC-4123-9562-80367FE58D2A}" type="pres">
      <dgm:prSet presAssocID="{3A92F5A9-D5E8-4D39-A527-2EA7FF08CE15}" presName="horz1" presStyleCnt="0"/>
      <dgm:spPr/>
    </dgm:pt>
    <dgm:pt modelId="{36B2C681-452B-4616-9589-8048988565BB}" type="pres">
      <dgm:prSet presAssocID="{3A92F5A9-D5E8-4D39-A527-2EA7FF08CE15}" presName="tx1" presStyleLbl="revTx" presStyleIdx="0" presStyleCnt="3"/>
      <dgm:spPr/>
    </dgm:pt>
    <dgm:pt modelId="{C6369B4F-A653-4191-81F5-E8EB59174747}" type="pres">
      <dgm:prSet presAssocID="{3A92F5A9-D5E8-4D39-A527-2EA7FF08CE15}" presName="vert1" presStyleCnt="0"/>
      <dgm:spPr/>
    </dgm:pt>
    <dgm:pt modelId="{7F7DBE99-A427-47D7-87EC-B579BD1F8CBE}" type="pres">
      <dgm:prSet presAssocID="{8DB13AC3-AB1B-4EF3-93B5-D85BAE499EF9}" presName="thickLine" presStyleLbl="alignNode1" presStyleIdx="1" presStyleCnt="3"/>
      <dgm:spPr/>
    </dgm:pt>
    <dgm:pt modelId="{A100C605-02ED-421E-A81D-BCC9BB840540}" type="pres">
      <dgm:prSet presAssocID="{8DB13AC3-AB1B-4EF3-93B5-D85BAE499EF9}" presName="horz1" presStyleCnt="0"/>
      <dgm:spPr/>
    </dgm:pt>
    <dgm:pt modelId="{EEDB9390-8765-4DE2-B4A5-DAC420F1A3C6}" type="pres">
      <dgm:prSet presAssocID="{8DB13AC3-AB1B-4EF3-93B5-D85BAE499EF9}" presName="tx1" presStyleLbl="revTx" presStyleIdx="1" presStyleCnt="3"/>
      <dgm:spPr/>
    </dgm:pt>
    <dgm:pt modelId="{75424A66-3AD2-4D75-9D95-4C3D3249187F}" type="pres">
      <dgm:prSet presAssocID="{8DB13AC3-AB1B-4EF3-93B5-D85BAE499EF9}" presName="vert1" presStyleCnt="0"/>
      <dgm:spPr/>
    </dgm:pt>
    <dgm:pt modelId="{74907ECC-D35F-49F1-9809-F09A64D0004B}" type="pres">
      <dgm:prSet presAssocID="{D5F585C4-2EA7-4213-92D7-D183A096E914}" presName="thickLine" presStyleLbl="alignNode1" presStyleIdx="2" presStyleCnt="3"/>
      <dgm:spPr/>
    </dgm:pt>
    <dgm:pt modelId="{A8782992-F283-4CAB-8BDC-9904616F73F7}" type="pres">
      <dgm:prSet presAssocID="{D5F585C4-2EA7-4213-92D7-D183A096E914}" presName="horz1" presStyleCnt="0"/>
      <dgm:spPr/>
    </dgm:pt>
    <dgm:pt modelId="{B414FC3C-F78D-48C3-BCBC-9286A7E9CBF6}" type="pres">
      <dgm:prSet presAssocID="{D5F585C4-2EA7-4213-92D7-D183A096E914}" presName="tx1" presStyleLbl="revTx" presStyleIdx="2" presStyleCnt="3"/>
      <dgm:spPr/>
    </dgm:pt>
    <dgm:pt modelId="{3F55FB48-46A7-4BC7-9B49-FB08818F3D66}" type="pres">
      <dgm:prSet presAssocID="{D5F585C4-2EA7-4213-92D7-D183A096E914}" presName="vert1" presStyleCnt="0"/>
      <dgm:spPr/>
    </dgm:pt>
  </dgm:ptLst>
  <dgm:cxnLst>
    <dgm:cxn modelId="{E7E4033F-BF94-4DB0-83D7-9B5613168636}" type="presOf" srcId="{26006CDD-946E-4F21-BE07-4BEA61B2F180}" destId="{6C586407-DF3C-4F0F-B122-21B9E5CC887A}" srcOrd="0" destOrd="0" presId="urn:microsoft.com/office/officeart/2008/layout/LinedList"/>
    <dgm:cxn modelId="{995C175B-B700-4A27-A0E1-C65348924DF5}" srcId="{26006CDD-946E-4F21-BE07-4BEA61B2F180}" destId="{3A92F5A9-D5E8-4D39-A527-2EA7FF08CE15}" srcOrd="0" destOrd="0" parTransId="{0145231F-CFCB-46E3-AF00-1073E8997F2D}" sibTransId="{B945C1EB-7732-460B-B3F1-FF44EF609A34}"/>
    <dgm:cxn modelId="{BC73E06E-7BBF-45FE-9616-E5782B93AD7E}" type="presOf" srcId="{8DB13AC3-AB1B-4EF3-93B5-D85BAE499EF9}" destId="{EEDB9390-8765-4DE2-B4A5-DAC420F1A3C6}" srcOrd="0" destOrd="0" presId="urn:microsoft.com/office/officeart/2008/layout/LinedList"/>
    <dgm:cxn modelId="{1BEDF354-8F53-4A51-999A-478E98860043}" type="presOf" srcId="{3A92F5A9-D5E8-4D39-A527-2EA7FF08CE15}" destId="{36B2C681-452B-4616-9589-8048988565BB}" srcOrd="0" destOrd="0" presId="urn:microsoft.com/office/officeart/2008/layout/LinedList"/>
    <dgm:cxn modelId="{FA4FC086-8F4B-4587-91CB-B448F6BD7A2E}" srcId="{26006CDD-946E-4F21-BE07-4BEA61B2F180}" destId="{8DB13AC3-AB1B-4EF3-93B5-D85BAE499EF9}" srcOrd="1" destOrd="0" parTransId="{82D7285D-AE75-41D3-A31E-C18842F78C9D}" sibTransId="{F26AD2BB-F589-42E3-A696-90713EE8DF5B}"/>
    <dgm:cxn modelId="{3904BAB7-FA26-4C66-8150-D5CCC7A2F542}" srcId="{26006CDD-946E-4F21-BE07-4BEA61B2F180}" destId="{D5F585C4-2EA7-4213-92D7-D183A096E914}" srcOrd="2" destOrd="0" parTransId="{38AB7759-FA18-462C-95D8-69F5316FFE7D}" sibTransId="{9FE416D5-39A2-468F-8453-A1D2D8A958C4}"/>
    <dgm:cxn modelId="{D967F7E0-8399-4477-B643-CB78155088CB}" type="presOf" srcId="{D5F585C4-2EA7-4213-92D7-D183A096E914}" destId="{B414FC3C-F78D-48C3-BCBC-9286A7E9CBF6}" srcOrd="0" destOrd="0" presId="urn:microsoft.com/office/officeart/2008/layout/LinedList"/>
    <dgm:cxn modelId="{BD701CBD-FFAD-4103-B48A-BB54A4871E20}" type="presParOf" srcId="{6C586407-DF3C-4F0F-B122-21B9E5CC887A}" destId="{053F5DE8-6431-467D-9A18-CCA626F157F2}" srcOrd="0" destOrd="0" presId="urn:microsoft.com/office/officeart/2008/layout/LinedList"/>
    <dgm:cxn modelId="{24B8D846-5159-4FDB-ACBE-56695877BF4B}" type="presParOf" srcId="{6C586407-DF3C-4F0F-B122-21B9E5CC887A}" destId="{E5E67928-1FEC-4123-9562-80367FE58D2A}" srcOrd="1" destOrd="0" presId="urn:microsoft.com/office/officeart/2008/layout/LinedList"/>
    <dgm:cxn modelId="{20F593D9-D07F-4C76-8D22-0BAA25F598F1}" type="presParOf" srcId="{E5E67928-1FEC-4123-9562-80367FE58D2A}" destId="{36B2C681-452B-4616-9589-8048988565BB}" srcOrd="0" destOrd="0" presId="urn:microsoft.com/office/officeart/2008/layout/LinedList"/>
    <dgm:cxn modelId="{7257BFE2-855A-4426-93AD-E22D5F990932}" type="presParOf" srcId="{E5E67928-1FEC-4123-9562-80367FE58D2A}" destId="{C6369B4F-A653-4191-81F5-E8EB59174747}" srcOrd="1" destOrd="0" presId="urn:microsoft.com/office/officeart/2008/layout/LinedList"/>
    <dgm:cxn modelId="{C0B56070-C38C-4BC7-9F68-119F41EEEFE0}" type="presParOf" srcId="{6C586407-DF3C-4F0F-B122-21B9E5CC887A}" destId="{7F7DBE99-A427-47D7-87EC-B579BD1F8CBE}" srcOrd="2" destOrd="0" presId="urn:microsoft.com/office/officeart/2008/layout/LinedList"/>
    <dgm:cxn modelId="{3AC10544-CC39-44D1-93B2-CEED7A5357F6}" type="presParOf" srcId="{6C586407-DF3C-4F0F-B122-21B9E5CC887A}" destId="{A100C605-02ED-421E-A81D-BCC9BB840540}" srcOrd="3" destOrd="0" presId="urn:microsoft.com/office/officeart/2008/layout/LinedList"/>
    <dgm:cxn modelId="{720D9896-E292-411E-AD45-DF281C88626F}" type="presParOf" srcId="{A100C605-02ED-421E-A81D-BCC9BB840540}" destId="{EEDB9390-8765-4DE2-B4A5-DAC420F1A3C6}" srcOrd="0" destOrd="0" presId="urn:microsoft.com/office/officeart/2008/layout/LinedList"/>
    <dgm:cxn modelId="{1DCA9316-7009-462A-BA13-E4138FA56A4B}" type="presParOf" srcId="{A100C605-02ED-421E-A81D-BCC9BB840540}" destId="{75424A66-3AD2-4D75-9D95-4C3D3249187F}" srcOrd="1" destOrd="0" presId="urn:microsoft.com/office/officeart/2008/layout/LinedList"/>
    <dgm:cxn modelId="{0880001C-D8BF-4173-A639-0AD70DF4E8D4}" type="presParOf" srcId="{6C586407-DF3C-4F0F-B122-21B9E5CC887A}" destId="{74907ECC-D35F-49F1-9809-F09A64D0004B}" srcOrd="4" destOrd="0" presId="urn:microsoft.com/office/officeart/2008/layout/LinedList"/>
    <dgm:cxn modelId="{B3013D7E-C7DA-459D-BF3D-41540382E2FD}" type="presParOf" srcId="{6C586407-DF3C-4F0F-B122-21B9E5CC887A}" destId="{A8782992-F283-4CAB-8BDC-9904616F73F7}" srcOrd="5" destOrd="0" presId="urn:microsoft.com/office/officeart/2008/layout/LinedList"/>
    <dgm:cxn modelId="{FF89FAD9-9095-44FA-81CE-C8098607F1E5}" type="presParOf" srcId="{A8782992-F283-4CAB-8BDC-9904616F73F7}" destId="{B414FC3C-F78D-48C3-BCBC-9286A7E9CBF6}" srcOrd="0" destOrd="0" presId="urn:microsoft.com/office/officeart/2008/layout/LinedList"/>
    <dgm:cxn modelId="{9FC72E87-F21D-4F9C-B498-E3C2867974AF}" type="presParOf" srcId="{A8782992-F283-4CAB-8BDC-9904616F73F7}" destId="{3F55FB48-46A7-4BC7-9B49-FB08818F3D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F5DE8-6431-467D-9A18-CCA626F157F2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2C681-452B-4616-9589-8048988565BB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/>
            <a:t>TELPAS – RĪGAS ĪPAŠUMĀ ESOŠĀS TELPĀS LĒTĀK – NEPIECIEŠAMS FINANSĒJUMS INVESTĪCIJĀM</a:t>
          </a:r>
          <a:endParaRPr lang="en-US" sz="2900" kern="1200"/>
        </a:p>
      </dsp:txBody>
      <dsp:txXfrm>
        <a:off x="0" y="2124"/>
        <a:ext cx="10515600" cy="1449029"/>
      </dsp:txXfrm>
    </dsp:sp>
    <dsp:sp modelId="{7F7DBE99-A427-47D7-87EC-B579BD1F8CBE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B9390-8765-4DE2-B4A5-DAC420F1A3C6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/>
            <a:t>KOMUNĀLĀS IZMAKSAS – PAŠVALDĪBAS KAPITĀLSABIEDRĪBU ATLAIDES SOCIĀLO PAKALPOJUMU SNIEDZĒJIEM – IEŅĒMU SAMAZINĀJUMS KAPITĀLSABIEDRĪBĀM</a:t>
          </a:r>
          <a:endParaRPr lang="en-US" sz="2900" kern="1200"/>
        </a:p>
      </dsp:txBody>
      <dsp:txXfrm>
        <a:off x="0" y="1451154"/>
        <a:ext cx="10515600" cy="1449029"/>
      </dsp:txXfrm>
    </dsp:sp>
    <dsp:sp modelId="{74907ECC-D35F-49F1-9809-F09A64D0004B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4FC3C-F78D-48C3-BCBC-9286A7E9CBF6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/>
            <a:t>PERSONĀLA IZMAKSAS – MAZĀK DARBINIEKU VAIRĀK KLIENTU = INSTITUCIONĀLĀ APRŪPE VAI KVALITĀTES KRITUMS</a:t>
          </a:r>
          <a:endParaRPr lang="en-US" sz="2900" kern="1200"/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5FAA28-D333-4D57-AF0E-BDF53B4498B2}" type="datetime1">
              <a:rPr lang="en-GB" smtClean="0"/>
              <a:t>17/02/2026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03277C-3F5C-4673-8D79-1738A329ED93}" type="datetime1">
              <a:rPr lang="en-GB" noProof="0" smtClean="0"/>
              <a:t>17/02/2026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46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6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7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9B54A-FC19-B7EF-CC30-8B76236B1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56A13C-9A3C-626C-0B5D-E9BB11D46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FAB55A-5D13-D144-61A2-CE5FC2095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B77B-19C4-89E7-755F-FE0394FFA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7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137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66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4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DF756E-F310-4229-ACDD-055D299A95FB}"/>
              </a:ext>
            </a:extLst>
          </p:cNvPr>
          <p:cNvSpPr/>
          <p:nvPr userDrawn="1"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666241-4AF6-458A-A571-6C6C291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75" y="3639199"/>
            <a:ext cx="5053936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4F2BBF-F210-4954-9C73-A0030AACD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775" y="993303"/>
            <a:ext cx="5053936" cy="2513468"/>
          </a:xfrm>
        </p:spPr>
        <p:txBody>
          <a:bodyPr rtlCol="0"/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77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46375"/>
            <a:ext cx="9198000" cy="5130588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08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E43F4C-1A64-4197-A44B-E6EB874E243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46376"/>
            <a:ext cx="4435831" cy="5130588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B3F5B8-DC28-4878-AC9F-D434D7542D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94169" y="1046376"/>
            <a:ext cx="4435831" cy="5130588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43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97B01E-88B2-448F-BD96-A1AAFA39AC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068420"/>
            <a:ext cx="4434840" cy="823912"/>
          </a:xfrm>
          <a:solidFill>
            <a:schemeClr val="tx1"/>
          </a:solidFill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BADDE2-4EE6-41B4-804C-EBF680128B4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95160" y="1068420"/>
            <a:ext cx="4434840" cy="823912"/>
          </a:xfrm>
          <a:solidFill>
            <a:schemeClr val="tx1"/>
          </a:solidFill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0A14E0-899D-4594-BC9E-AE89BF0D3A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1" y="2096752"/>
            <a:ext cx="4434840" cy="4092911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C699014-D902-4E9A-80CD-8D2BCFE6709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95160" y="2096752"/>
            <a:ext cx="4434840" cy="4092911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46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rtlCol="0" anchor="b"/>
          <a:lstStyle>
            <a:lvl1pPr>
              <a:defRPr sz="28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1" y="2057400"/>
            <a:ext cx="3159612" cy="4126584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F53EF1-D412-467C-B7CE-30536F140A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0722" y="457201"/>
            <a:ext cx="6023727" cy="5726784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00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rtlCol="0" anchor="b"/>
          <a:lstStyle>
            <a:lvl1pPr>
              <a:defRPr sz="28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1" y="2057400"/>
            <a:ext cx="3159612" cy="4126584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0319378-269C-406E-9B84-FCF22DA0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88021" y="457201"/>
            <a:ext cx="5949868" cy="5726784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2147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37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2053-9417-4DCA-A8DA-93C1D75DC34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0EA7-1237-4418-BC0F-1825285B4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80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2053-9417-4DCA-A8DA-93C1D75DC34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0EA7-1237-4418-BC0F-1825285B4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46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2053-9417-4DCA-A8DA-93C1D75DC34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0EA7-1237-4418-BC0F-1825285B4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9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2053-9417-4DCA-A8DA-93C1D75DC34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0EA7-1237-4418-BC0F-1825285B4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72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2053-9417-4DCA-A8DA-93C1D75DC34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0EA7-1237-4418-BC0F-1825285B4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35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2053-9417-4DCA-A8DA-93C1D75DC34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0EA7-1237-4418-BC0F-1825285B4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69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2053-9417-4DCA-A8DA-93C1D75DC34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0EA7-1237-4418-BC0F-1825285B4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74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2053-9417-4DCA-A8DA-93C1D75DC34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0EA7-1237-4418-BC0F-1825285B4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42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2053-9417-4DCA-A8DA-93C1D75DC34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0EA7-1237-4418-BC0F-1825285B4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3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2053-9417-4DCA-A8DA-93C1D75DC34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0EA7-1237-4418-BC0F-1825285B4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8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2053-9417-4DCA-A8DA-93C1D75DC34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0EA7-1237-4418-BC0F-1825285B4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8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Phone Number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Email or Social Media Handle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en-GB" sz="1600" b="1" spc="-100" noProof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WOODGROVE</a:t>
            </a:r>
            <a:r>
              <a:rPr lang="en-GB" sz="1600" b="1" spc="-100" noProof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GB" sz="1600" b="1" spc="-100" noProof="0">
                <a:solidFill>
                  <a:schemeClr val="tx1"/>
                </a:solidFill>
                <a:latin typeface="Corbel" panose="020B0503020204020204" pitchFamily="34" charset="0"/>
              </a:rPr>
              <a:t>BANK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6" r:id="rId10"/>
    <p:sldLayoutId id="2147483657" r:id="rId11"/>
    <p:sldLayoutId id="214748365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72053-9417-4DCA-A8DA-93C1D75DC34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0EA7-1237-4418-BC0F-1825285B4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4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Wood piece cut through the middle">
            <a:extLst>
              <a:ext uri="{FF2B5EF4-FFF2-40B4-BE49-F238E27FC236}">
                <a16:creationId xmlns:a16="http://schemas.microsoft.com/office/drawing/2014/main" id="{C0BA96B3-F713-41B0-A2E3-15E9039E47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0476" y="0"/>
            <a:ext cx="2211524" cy="68580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F2BFDF-E9F2-4569-A9F2-E1FFCB7FB82D}"/>
              </a:ext>
            </a:extLst>
          </p:cNvPr>
          <p:cNvSpPr txBox="1"/>
          <p:nvPr/>
        </p:nvSpPr>
        <p:spPr>
          <a:xfrm>
            <a:off x="5205663" y="3941638"/>
            <a:ext cx="1879577" cy="225121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lv-LV" sz="16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MĀRIS GRĀVIS</a:t>
            </a:r>
            <a:endParaRPr lang="en-GB" sz="1600" b="1" spc="-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00" y="2079127"/>
            <a:ext cx="6798250" cy="1674470"/>
          </a:xfrm>
        </p:spPr>
        <p:txBody>
          <a:bodyPr rtlCol="0"/>
          <a:lstStyle/>
          <a:p>
            <a:pPr algn="ctr" rtl="0"/>
            <a:r>
              <a:rPr lang="lv-LV" b="0" i="0" dirty="0">
                <a:solidFill>
                  <a:srgbClr val="0D0D0D"/>
                </a:solidFill>
                <a:effectLst/>
                <a:latin typeface="Söhne"/>
              </a:rPr>
              <a:t>SOCIĀLO PAKALPOJUMU EFEKTIVIZĒŠANA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4157" y="4631878"/>
            <a:ext cx="3401478" cy="1192038"/>
          </a:xfrm>
        </p:spPr>
        <p:txBody>
          <a:bodyPr rtlCol="0"/>
          <a:lstStyle/>
          <a:p>
            <a:pPr rtl="0"/>
            <a:r>
              <a:rPr lang="lv-LV" dirty="0"/>
              <a:t>BIEDRĪBA «RĪGAS PILSĒTAS «RŪPJU BĒRNS»»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EFEKTIVIZĒŠANA</a:t>
            </a:r>
            <a:endParaRPr lang="en-US" sz="3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DC987A-A8C7-4C23-9BF5-33E9F6F2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6766" y="2256427"/>
            <a:ext cx="10855283" cy="3963398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13F2CF-C6DF-4CE1-A6F0-E3B1BFBB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256427"/>
            <a:ext cx="10853849" cy="39550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325C15-4820-4911-B66E-A5F917CFA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106" y="2125615"/>
            <a:ext cx="10855283" cy="3974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/>
          </p:cNvSpPr>
          <p:nvPr/>
        </p:nvSpPr>
        <p:spPr>
          <a:xfrm>
            <a:off x="1645377" y="2425605"/>
            <a:ext cx="4491281" cy="717443"/>
          </a:xfrm>
          <a:prstGeom prst="rect">
            <a:avLst/>
          </a:prstGeom>
        </p:spPr>
        <p:txBody>
          <a:bodyPr/>
          <a:lstStyle/>
          <a:p>
            <a:pPr defTabSz="795528">
              <a:spcAft>
                <a:spcPts val="600"/>
              </a:spcAft>
            </a:pPr>
            <a:r>
              <a:rPr lang="lv-LV" sz="1566" kern="1200" dirty="0">
                <a:solidFill>
                  <a:srgbClr val="0057A5"/>
                </a:solidFill>
                <a:latin typeface="+mn-lt"/>
                <a:ea typeface="+mn-ea"/>
                <a:cs typeface="+mn-cs"/>
              </a:rPr>
              <a:t>TAUPĪT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/>
          </p:cNvSpPr>
          <p:nvPr/>
        </p:nvSpPr>
        <p:spPr>
          <a:xfrm>
            <a:off x="1645378" y="3375285"/>
            <a:ext cx="3764161" cy="23265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4520" defTabSz="795528">
              <a:spcAft>
                <a:spcPts val="600"/>
              </a:spcAft>
            </a:pPr>
            <a:r>
              <a:rPr lang="lv-LV" sz="1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Izlikties, ka problēma nepastāv</a:t>
            </a:r>
          </a:p>
          <a:p>
            <a:pPr marL="344520" defTabSz="795528">
              <a:spcAft>
                <a:spcPts val="600"/>
              </a:spcAft>
            </a:pPr>
            <a:r>
              <a:rPr lang="lv-LV" sz="1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Veikt darbu nekvalitatīvi</a:t>
            </a:r>
          </a:p>
          <a:p>
            <a:pPr marL="344520" defTabSz="795528">
              <a:spcAft>
                <a:spcPts val="600"/>
              </a:spcAft>
            </a:pPr>
            <a:r>
              <a:rPr lang="lv-LV" sz="1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Lielāks klientu skaits un mazāka personāla </a:t>
            </a:r>
            <a:r>
              <a:rPr lang="lv-LV" sz="174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attiecināmība</a:t>
            </a:r>
            <a:endParaRPr lang="lv-LV" sz="17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4520" defTabSz="795528">
              <a:spcAft>
                <a:spcPts val="600"/>
              </a:spcAft>
            </a:pPr>
            <a:r>
              <a:rPr lang="lv-LV" sz="1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Daļēji risināt problēmu</a:t>
            </a:r>
          </a:p>
          <a:p>
            <a:pPr marL="344520" defTabSz="795528">
              <a:spcAft>
                <a:spcPts val="600"/>
              </a:spcAft>
            </a:pPr>
            <a:r>
              <a:rPr lang="lv-LV" sz="1740" dirty="0"/>
              <a:t>Rindas veidošana</a:t>
            </a:r>
            <a:endParaRPr lang="en-US" sz="2000" dirty="0"/>
          </a:p>
        </p:txBody>
      </p:sp>
      <p:sp>
        <p:nvSpPr>
          <p:cNvPr id="5" name="Text Placeholder 4"/>
          <p:cNvSpPr>
            <a:spLocks/>
          </p:cNvSpPr>
          <p:nvPr/>
        </p:nvSpPr>
        <p:spPr>
          <a:xfrm>
            <a:off x="6288717" y="2425605"/>
            <a:ext cx="4513400" cy="717443"/>
          </a:xfrm>
          <a:prstGeom prst="rect">
            <a:avLst/>
          </a:prstGeom>
        </p:spPr>
        <p:txBody>
          <a:bodyPr/>
          <a:lstStyle/>
          <a:p>
            <a:pPr defTabSz="795528">
              <a:spcAft>
                <a:spcPts val="600"/>
              </a:spcAft>
            </a:pPr>
            <a:r>
              <a:rPr lang="lv-LV" sz="1566" kern="1200" dirty="0">
                <a:solidFill>
                  <a:srgbClr val="0057A5"/>
                </a:solidFill>
                <a:latin typeface="+mn-lt"/>
                <a:ea typeface="+mn-ea"/>
                <a:cs typeface="+mn-cs"/>
              </a:rPr>
              <a:t>Labāks rezultāts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/>
          </p:cNvSpPr>
          <p:nvPr/>
        </p:nvSpPr>
        <p:spPr>
          <a:xfrm>
            <a:off x="6288717" y="3375285"/>
            <a:ext cx="3889956" cy="24218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4520" defTabSz="795528" fontAlgn="base">
              <a:spcAft>
                <a:spcPts val="600"/>
              </a:spcAft>
            </a:pPr>
            <a:r>
              <a:rPr lang="lv-LV" sz="1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INDIVIDUĀLĀKI un precīzāk mērāmi</a:t>
            </a:r>
            <a:endParaRPr lang="en-US" sz="17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4520" defTabSz="795528" fontAlgn="base">
              <a:spcAft>
                <a:spcPts val="600"/>
              </a:spcAft>
            </a:pPr>
            <a:r>
              <a:rPr lang="lv-LV" sz="1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SAVLAICĪGĀKI</a:t>
            </a:r>
          </a:p>
          <a:p>
            <a:pPr marL="344520" defTabSz="795528" fontAlgn="base">
              <a:spcAft>
                <a:spcPts val="600"/>
              </a:spcAft>
            </a:pPr>
            <a:r>
              <a:rPr lang="lv-LV" sz="1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JAUNĀKĀS PIEEJAS un APRĪKOJUMS</a:t>
            </a:r>
            <a:endParaRPr lang="en-US" sz="17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4520" defTabSz="795528" fontAlgn="base">
              <a:spcAft>
                <a:spcPts val="600"/>
              </a:spcAft>
            </a:pPr>
            <a:r>
              <a:rPr lang="lv-LV" sz="17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LABĀKA KORRDINĀCIJA</a:t>
            </a:r>
            <a:endParaRPr lang="en-US" sz="17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9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EDF70-C39A-F5BF-0F35-199B8A97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TAUPĪT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97A314-EF4E-FC39-93A6-36254ED904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4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bstract architecture polygon">
            <a:extLst>
              <a:ext uri="{FF2B5EF4-FFF2-40B4-BE49-F238E27FC236}">
                <a16:creationId xmlns:a16="http://schemas.microsoft.com/office/drawing/2014/main" id="{38475F7B-316A-47DC-9CBB-B074A5B5994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/>
          <a:stretch>
            <a:fillRect/>
          </a:stretch>
        </p:blipFill>
        <p:spPr>
          <a:xfrm>
            <a:off x="9980476" y="120474"/>
            <a:ext cx="2211524" cy="618983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018833" y="984240"/>
            <a:ext cx="4498999" cy="727550"/>
          </a:xfrm>
        </p:spPr>
        <p:txBody>
          <a:bodyPr rtlCol="0"/>
          <a:lstStyle/>
          <a:p>
            <a:pPr rtl="0"/>
            <a:r>
              <a:rPr lang="lv-LV" dirty="0"/>
              <a:t>INDIVIDUĀLĀKA PIEEJA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5910" y="2202427"/>
            <a:ext cx="8803890" cy="3989574"/>
          </a:xfrm>
        </p:spPr>
        <p:txBody>
          <a:bodyPr rtlCol="0"/>
          <a:lstStyle/>
          <a:p>
            <a:r>
              <a:rPr lang="lv-LV" sz="2800" dirty="0"/>
              <a:t>Tas kas der visiem, neder …..</a:t>
            </a:r>
          </a:p>
          <a:p>
            <a:r>
              <a:rPr lang="lv-LV" sz="2800" dirty="0"/>
              <a:t>ILGTERMIŅĀ atmaksājas</a:t>
            </a:r>
          </a:p>
          <a:p>
            <a:r>
              <a:rPr lang="lv-LV" sz="2800" dirty="0"/>
              <a:t>Apmierinātāks pakalpojuma saņēmējs</a:t>
            </a:r>
          </a:p>
          <a:p>
            <a:r>
              <a:rPr lang="lv-LV" sz="2800" dirty="0"/>
              <a:t>Labāks sasniedzamais rezultāts</a:t>
            </a:r>
          </a:p>
          <a:p>
            <a:r>
              <a:rPr lang="lv-LV" sz="2800" dirty="0"/>
              <a:t>PIEMĒRS: INDIVIDUĀLĀS SOCIĀLAS REHABILITĀCIJAS PROGRAMMAS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b="1" i="0" dirty="0">
                <a:solidFill>
                  <a:srgbClr val="0D0D0D"/>
                </a:solidFill>
                <a:effectLst/>
                <a:latin typeface="Söhne"/>
              </a:rPr>
              <a:t>PIEMĒRS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432" y="1343906"/>
            <a:ext cx="6940761" cy="4988068"/>
          </a:xfrm>
        </p:spPr>
        <p:txBody>
          <a:bodyPr rtlCol="0"/>
          <a:lstStyle/>
          <a:p>
            <a:pPr marL="0" indent="0" rtl="0">
              <a:buNone/>
            </a:pPr>
            <a:r>
              <a:rPr lang="lv-LV" sz="1600" dirty="0"/>
              <a:t>2017. Gadā 7 klienti dzīvo grupu dzīvokļos un vidējās izmaksas 650,00 EUR mēnesī uz personu</a:t>
            </a:r>
          </a:p>
          <a:p>
            <a:pPr marL="0" indent="0" rtl="0">
              <a:buNone/>
            </a:pPr>
            <a:r>
              <a:rPr lang="lv-LV" sz="1600" dirty="0"/>
              <a:t>2018. Gadā šie klienti uzsāk ISRP ar vidējām izmaksām 800.00 EUR mēnesī</a:t>
            </a:r>
          </a:p>
          <a:p>
            <a:pPr marL="0" indent="0" rtl="0">
              <a:buNone/>
            </a:pPr>
            <a:r>
              <a:rPr lang="lv-LV" sz="1600" dirty="0"/>
              <a:t>2021. Gadā pirmais no dalībniekiem saņem sociālo dzīvokli un uzsāk patstāvīgu dzīvi ar ģimenes asistenta atbalstu, kas izmaksā ap 250,00 EUR mēnesī</a:t>
            </a:r>
          </a:p>
          <a:p>
            <a:pPr marL="0" indent="0">
              <a:buNone/>
            </a:pPr>
            <a:r>
              <a:rPr lang="lv-LV" sz="1600" dirty="0"/>
              <a:t>2025. Gadā otrais no klientiem spēj patstāvīgi segt dzīves vietas īres izmaksas un uzsāk patstāvīgu dzīvi  ar ģimenes asistenta atbalstu, kas izmaksā ap 250,00 EUR mēnesī</a:t>
            </a:r>
          </a:p>
          <a:p>
            <a:pPr marL="0" indent="0" rtl="0">
              <a:buNone/>
            </a:pPr>
            <a:r>
              <a:rPr lang="lv-LV" sz="1600" dirty="0"/>
              <a:t>2025. Gada decembrī vidējās izmaksas 5 personām 776,00 EUR mēnesī pretstatā grupu dzīvokļu izmaksām, kas pieaugušas līdz 953,25 EUR mēnesī. </a:t>
            </a:r>
          </a:p>
          <a:p>
            <a:pPr marL="0" indent="0" rtl="0">
              <a:buNone/>
            </a:pPr>
            <a:endParaRPr lang="lv-LV" sz="1600" dirty="0"/>
          </a:p>
          <a:p>
            <a:pPr marL="0" indent="0" rtl="0">
              <a:buNone/>
            </a:pPr>
            <a:r>
              <a:rPr lang="lv-LV" sz="1600" dirty="0"/>
              <a:t>Pašvaldībai kopējais budžetu izdevumu pieaugums, jo vairāk klientu saņem pakalpojumu. </a:t>
            </a:r>
          </a:p>
          <a:p>
            <a:pPr marL="0" indent="0" rtl="0">
              <a:buNone/>
            </a:pPr>
            <a:r>
              <a:rPr lang="lv-LV" sz="1600" dirty="0"/>
              <a:t>Ilgtermiņā personas saņem atbilstošāku pakalpojumu un samazinātas izmaksas uz personu.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5</a:t>
            </a:fld>
            <a:endParaRPr lang="en-GB"/>
          </a:p>
        </p:txBody>
      </p:sp>
      <p:pic>
        <p:nvPicPr>
          <p:cNvPr id="9" name="Picture Placeholder 8" descr="Top view of three men rowing a boat">
            <a:extLst>
              <a:ext uri="{FF2B5EF4-FFF2-40B4-BE49-F238E27FC236}">
                <a16:creationId xmlns:a16="http://schemas.microsoft.com/office/drawing/2014/main" id="{804D2684-B8EF-41B8-9C43-86A9D34E65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7560193" y="1345309"/>
            <a:ext cx="3737526" cy="3932633"/>
          </a:xfrm>
        </p:spPr>
      </p:pic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E9A8C-344D-3CAA-3545-A6FF089D0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C4CC-C43D-2BCE-6C9B-DE5A61AE4F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en-GB" smtClean="0"/>
              <a:pPr rtl="0"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934B8-98D3-4206-2B9E-85532509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rtlCol="0" anchor="b">
            <a:normAutofit/>
          </a:bodyPr>
          <a:lstStyle/>
          <a:p>
            <a:pPr rtl="0"/>
            <a:r>
              <a:rPr lang="lv-LV" b="1" i="0">
                <a:effectLst/>
              </a:rPr>
              <a:t>SAVLAICĪGĀKI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64EBE-221E-0144-1C14-F610FE833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 rtlCol="0">
            <a:normAutofit/>
          </a:bodyPr>
          <a:lstStyle/>
          <a:p>
            <a:r>
              <a:rPr lang="lv-LV"/>
              <a:t>JO ILGĀK PASTĀV PROBLĒMA, JO GRŪTĀK TO RISINĀT</a:t>
            </a:r>
          </a:p>
          <a:p>
            <a:r>
              <a:rPr lang="lv-LV"/>
              <a:t>SAVLAICĪGA HABILITĀCIJA IR GARANTS SEKMĪGĀKAI DZĪVEI</a:t>
            </a:r>
          </a:p>
          <a:p>
            <a:r>
              <a:rPr lang="lv-LV"/>
              <a:t>ĢIMENES MODEĻA SAGLABĀŠNA UN DARBA TURPINĀŠANA</a:t>
            </a:r>
          </a:p>
        </p:txBody>
      </p:sp>
      <p:pic>
        <p:nvPicPr>
          <p:cNvPr id="8" name="Picture Placeholder 7" descr="Person and child sitting together">
            <a:extLst>
              <a:ext uri="{FF2B5EF4-FFF2-40B4-BE49-F238E27FC236}">
                <a16:creationId xmlns:a16="http://schemas.microsoft.com/office/drawing/2014/main" id="{A20210AF-A992-588A-93C3-A68F72DE19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3247" r="13247"/>
          <a:stretch>
            <a:fillRect/>
          </a:stretch>
        </p:blipFill>
        <p:spPr>
          <a:xfrm>
            <a:off x="3788021" y="457201"/>
            <a:ext cx="5949868" cy="5726784"/>
          </a:xfrm>
          <a:noFill/>
        </p:spPr>
      </p:pic>
    </p:spTree>
    <p:extLst>
      <p:ext uri="{BB962C8B-B14F-4D97-AF65-F5344CB8AC3E}">
        <p14:creationId xmlns:p14="http://schemas.microsoft.com/office/powerpoint/2010/main" val="139863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344520" defTabSz="795528" fontAlgn="base">
              <a:spcAft>
                <a:spcPts val="600"/>
              </a:spcAft>
            </a:pPr>
            <a:r>
              <a:rPr lang="lv-LV" dirty="0"/>
              <a:t>JAUNĀKĀS PIEEJAS un APRĪKOJUMS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9198000" cy="663484"/>
          </a:xfrm>
        </p:spPr>
        <p:txBody>
          <a:bodyPr rtlCol="0"/>
          <a:lstStyle/>
          <a:p>
            <a:pPr rtl="0"/>
            <a:r>
              <a:rPr lang="lv-LV" dirty="0"/>
              <a:t>INVESTĒJOT APRĪKOJUMĀ UN SISTĒMĀS IR IESPĒJAMS RADĪT LABĀKU SISTĒMU UN SAMAZINĀT IZMAKSAS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119626"/>
            <a:ext cx="4500000" cy="498616"/>
          </a:xfrm>
        </p:spPr>
        <p:txBody>
          <a:bodyPr rtlCol="0"/>
          <a:lstStyle/>
          <a:p>
            <a:pPr rtl="0"/>
            <a:r>
              <a:rPr lang="lv-LV" dirty="0"/>
              <a:t>LAIKS = NAUDA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79759"/>
            <a:ext cx="4500000" cy="2520000"/>
          </a:xfrm>
        </p:spPr>
        <p:txBody>
          <a:bodyPr rtlCol="0"/>
          <a:lstStyle/>
          <a:p>
            <a:pPr rtl="0"/>
            <a:r>
              <a:rPr lang="lv-LV" dirty="0"/>
              <a:t>NOVĒRTĒŠANA</a:t>
            </a:r>
          </a:p>
          <a:p>
            <a:pPr rtl="0"/>
            <a:r>
              <a:rPr lang="lv-LV" dirty="0"/>
              <a:t>LĒMUMA SAGATAVOŠANA</a:t>
            </a:r>
          </a:p>
          <a:p>
            <a:pPr rtl="0"/>
            <a:r>
              <a:rPr lang="lv-LV" dirty="0"/>
              <a:t>TRANSPORTS vai CILVĒKRESURS</a:t>
            </a:r>
          </a:p>
          <a:p>
            <a:pPr rtl="0"/>
            <a:r>
              <a:rPr lang="lv-LV" dirty="0"/>
              <a:t>ATTĀLINĀTS ATBALSTS</a:t>
            </a:r>
          </a:p>
          <a:p>
            <a:pPr rtl="0"/>
            <a:endParaRPr lang="lv-LV" dirty="0"/>
          </a:p>
          <a:p>
            <a:pPr rtl="0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2120386"/>
            <a:ext cx="4500000" cy="496920"/>
          </a:xfrm>
        </p:spPr>
        <p:txBody>
          <a:bodyPr rtlCol="0"/>
          <a:lstStyle/>
          <a:p>
            <a:pPr rtl="0"/>
            <a:r>
              <a:rPr lang="lv-LV" dirty="0"/>
              <a:t>PALĪGLĪDZEKĻI = NAUDA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976450"/>
            <a:ext cx="4500000" cy="2520000"/>
          </a:xfrm>
        </p:spPr>
        <p:txBody>
          <a:bodyPr rtlCol="0"/>
          <a:lstStyle/>
          <a:p>
            <a:pPr rtl="0"/>
            <a:r>
              <a:rPr lang="lv-LV" dirty="0"/>
              <a:t>Pacēlāji un aprūpes inventārs</a:t>
            </a:r>
          </a:p>
          <a:p>
            <a:pPr rtl="0"/>
            <a:r>
              <a:rPr lang="lv-LV" dirty="0"/>
              <a:t>Atbalsts no aprūpētājiem un profesionāļiem</a:t>
            </a:r>
          </a:p>
          <a:p>
            <a:pPr rtl="0"/>
            <a:r>
              <a:rPr lang="lv-LV" dirty="0"/>
              <a:t>Atbalsta pasākumi</a:t>
            </a:r>
          </a:p>
          <a:p>
            <a:pPr rtl="0"/>
            <a:r>
              <a:rPr lang="lv-LV" dirty="0"/>
              <a:t>ROBOTIZĀCIJA</a:t>
            </a:r>
          </a:p>
          <a:p>
            <a:pPr rtl="0"/>
            <a:endParaRPr lang="lv-LV" dirty="0"/>
          </a:p>
          <a:p>
            <a:pPr rtl="0"/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97CE2-58B7-13AE-23A3-912637BFE33C}"/>
              </a:ext>
            </a:extLst>
          </p:cNvPr>
          <p:cNvSpPr txBox="1"/>
          <p:nvPr/>
        </p:nvSpPr>
        <p:spPr>
          <a:xfrm>
            <a:off x="432001" y="457200"/>
            <a:ext cx="3159612" cy="16002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800" b="1" kern="1200" cap="all" spc="-150" baseline="0">
                <a:latin typeface="+mj-lt"/>
                <a:ea typeface="+mj-ea"/>
                <a:cs typeface="+mj-cs"/>
              </a:rPr>
              <a:t>LABĀKA KOORDINĀCIJA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GB" kern="1200">
                <a:latin typeface="+mn-lt"/>
                <a:ea typeface="+mn-ea"/>
                <a:cs typeface="+mn-cs"/>
              </a:rPr>
              <a:t>KLIENTA SITUĀCIJAS MONITORINGS</a:t>
            </a:r>
          </a:p>
          <a:p>
            <a:r>
              <a:rPr lang="en-GB" kern="1200">
                <a:latin typeface="+mn-lt"/>
                <a:ea typeface="+mn-ea"/>
                <a:cs typeface="+mn-cs"/>
              </a:rPr>
              <a:t>ATBILSTOŠS DARBINIEKU SKAITS</a:t>
            </a:r>
          </a:p>
          <a:p>
            <a:r>
              <a:rPr lang="en-GB" kern="1200">
                <a:latin typeface="+mn-lt"/>
                <a:ea typeface="+mn-ea"/>
                <a:cs typeface="+mn-cs"/>
              </a:rPr>
              <a:t>ATBILSTOŠS KLIENTU SKAITS</a:t>
            </a:r>
          </a:p>
          <a:p>
            <a:r>
              <a:rPr lang="en-GB" kern="1200">
                <a:latin typeface="+mn-lt"/>
                <a:ea typeface="+mn-ea"/>
                <a:cs typeface="+mn-cs"/>
              </a:rPr>
              <a:t>INFORMĀCIJAS APMAIŅA</a:t>
            </a:r>
          </a:p>
          <a:p>
            <a:r>
              <a:rPr lang="en-GB" kern="1200">
                <a:latin typeface="+mn-lt"/>
                <a:ea typeface="+mn-ea"/>
                <a:cs typeface="+mn-cs"/>
              </a:rPr>
              <a:t>VIRZĪBA UZ MĒRĶI VAI REZULTĀTU</a:t>
            </a:r>
          </a:p>
        </p:txBody>
      </p:sp>
      <p:pic>
        <p:nvPicPr>
          <p:cNvPr id="9" name="Picture Placeholder 8" descr="Running track with numbers">
            <a:extLst>
              <a:ext uri="{FF2B5EF4-FFF2-40B4-BE49-F238E27FC236}">
                <a16:creationId xmlns:a16="http://schemas.microsoft.com/office/drawing/2014/main" id="{0696A4C5-7918-4F00-8A44-96747CE8A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2363" y="457201"/>
            <a:ext cx="5440444" cy="5726784"/>
          </a:xfrm>
          <a:noFill/>
        </p:spPr>
      </p:pic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D4D7552C-2487-44D3-B47B-039B6E9A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Image SLide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F11A6B65-5A20-4F4D-ACBB-ED50132D45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lv-LV" dirty="0"/>
              <a:t>PALDIES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lv-LV" dirty="0"/>
              <a:t>Māris Grāvis</a:t>
            </a:r>
            <a:endParaRPr lang="en-GB" dirty="0"/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3050" y="413080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n-GB" dirty="0"/>
              <a:t>+</a:t>
            </a:r>
            <a:r>
              <a:rPr lang="lv-LV" dirty="0"/>
              <a:t>371 29526888</a:t>
            </a:r>
            <a:endParaRPr lang="en-GB" dirty="0"/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83050" y="453662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lv-LV" dirty="0"/>
              <a:t>Maris.gravis@rupjuberns.lv</a:t>
            </a:r>
            <a:endParaRPr lang="en-GB" dirty="0"/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66191" y="4904341"/>
            <a:ext cx="244786" cy="244786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382DE25-E72C-473B-AB0F-13DF377E6A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n-GB" dirty="0"/>
              <a:t>www.</a:t>
            </a:r>
            <a:r>
              <a:rPr lang="lv-LV" dirty="0"/>
              <a:t>Rupjuberns.lv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756_TF67328976" id="{8D41288C-A143-4C55-A19F-9A38F7741759}" vid="{98B99BFD-3B7E-4AE0-80A8-38C1178D3A4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9AFAB1687E434E4792ECDE0A9DAF8252" ma:contentTypeVersion="18" ma:contentTypeDescription="Izveidot jaunu dokumentu." ma:contentTypeScope="" ma:versionID="706b4f6ad57b3e7957f7eb3fb32faa27">
  <xsd:schema xmlns:xsd="http://www.w3.org/2001/XMLSchema" xmlns:xs="http://www.w3.org/2001/XMLSchema" xmlns:p="http://schemas.microsoft.com/office/2006/metadata/properties" xmlns:ns3="7de36f5c-8e85-43df-9640-0c859381b79b" xmlns:ns4="ba7622e0-ac76-491b-8e3a-93ef51c3bf08" targetNamespace="http://schemas.microsoft.com/office/2006/metadata/properties" ma:root="true" ma:fieldsID="5593f24ad572ed9331d9512eb38236ee" ns3:_="" ns4:_="">
    <xsd:import namespace="7de36f5c-8e85-43df-9640-0c859381b79b"/>
    <xsd:import namespace="ba7622e0-ac76-491b-8e3a-93ef51c3bf0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36f5c-8e85-43df-9640-0c859381b7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Koplietots 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Koplietots ar: detalizēt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Koplietošanas norādes jaucējkod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622e0-ac76-491b-8e3a-93ef51c3bf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7622e0-ac76-491b-8e3a-93ef51c3bf08" xsi:nil="true"/>
  </documentManagement>
</p:properties>
</file>

<file path=customXml/itemProps1.xml><?xml version="1.0" encoding="utf-8"?>
<ds:datastoreItem xmlns:ds="http://schemas.openxmlformats.org/officeDocument/2006/customXml" ds:itemID="{F6CB1848-D3E0-4F10-B640-720BE758B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FCAF4D-A7AF-4E49-9776-14CC655D11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e36f5c-8e85-43df-9640-0c859381b79b"/>
    <ds:schemaRef ds:uri="ba7622e0-ac76-491b-8e3a-93ef51c3bf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934E25-8442-49E9-ABDF-3146C4145F3B}">
  <ds:schemaRefs>
    <ds:schemaRef ds:uri="http://purl.org/dc/elements/1.1/"/>
    <ds:schemaRef ds:uri="http://schemas.microsoft.com/office/2006/documentManagement/types"/>
    <ds:schemaRef ds:uri="ba7622e0-ac76-491b-8e3a-93ef51c3bf08"/>
    <ds:schemaRef ds:uri="http://www.w3.org/XML/1998/namespace"/>
    <ds:schemaRef ds:uri="http://schemas.microsoft.com/office/infopath/2007/PartnerControls"/>
    <ds:schemaRef ds:uri="http://purl.org/dc/dcmitype/"/>
    <ds:schemaRef ds:uri="7de36f5c-8e85-43df-9640-0c859381b79b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{F35BF9BC-7FBB-4D24-B349-1B1F54FBC5B3}tf67328976_win32</Template>
  <TotalTime>65</TotalTime>
  <Words>351</Words>
  <Application>Microsoft Office PowerPoint</Application>
  <PresentationFormat>Platekrāna</PresentationFormat>
  <Paragraphs>74</Paragraphs>
  <Slides>9</Slides>
  <Notes>7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Söhne</vt:lpstr>
      <vt:lpstr>Times New Roman</vt:lpstr>
      <vt:lpstr>Office Theme</vt:lpstr>
      <vt:lpstr>1_Office Theme</vt:lpstr>
      <vt:lpstr>SOCIĀLO PAKALPOJUMU EFEKTIVIZĒŠANA</vt:lpstr>
      <vt:lpstr>EFEKTIVIZĒŠANA</vt:lpstr>
      <vt:lpstr>TAUPĪT</vt:lpstr>
      <vt:lpstr>PowerPoint prezentācija</vt:lpstr>
      <vt:lpstr>PIEMĒRS</vt:lpstr>
      <vt:lpstr>SAVLAICĪGĀKI </vt:lpstr>
      <vt:lpstr>JAUNĀKĀS PIEEJAS un APRĪKOJUMS</vt:lpstr>
      <vt:lpstr>Image SLide</vt:lpstr>
      <vt:lpstr>PALDIES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Atbalsts personām ar GARĪGA RAKSTURA TRAUCĒJUMIEM DALĪBAI VĒLĒŠANĀS</dc:title>
  <dc:creator>Māris Grāvis</dc:creator>
  <cp:lastModifiedBy>Lita Brice</cp:lastModifiedBy>
  <cp:revision>4</cp:revision>
  <dcterms:created xsi:type="dcterms:W3CDTF">2024-02-28T12:34:47Z</dcterms:created>
  <dcterms:modified xsi:type="dcterms:W3CDTF">2026-02-17T13:27:42Z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0x0101009AFAB1687E434E4792ECDE0A9DAF8252</vt:lpwstr>
  </property>
</Properties>
</file>