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57" r:id="rId2"/>
  </p:sldMasterIdLst>
  <p:notesMasterIdLst>
    <p:notesMasterId r:id="rId12"/>
  </p:notesMasterIdLst>
  <p:sldIdLst>
    <p:sldId id="260" r:id="rId3"/>
    <p:sldId id="293" r:id="rId4"/>
    <p:sldId id="295" r:id="rId5"/>
    <p:sldId id="297" r:id="rId6"/>
    <p:sldId id="294" r:id="rId7"/>
    <p:sldId id="298" r:id="rId8"/>
    <p:sldId id="263" r:id="rId9"/>
    <p:sldId id="904" r:id="rId10"/>
    <p:sldId id="903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40"/>
    <a:srgbClr val="FFFFFF"/>
    <a:srgbClr val="AAD0FF"/>
    <a:srgbClr val="254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499"/>
  </p:normalViewPr>
  <p:slideViewPr>
    <p:cSldViewPr snapToGrid="0">
      <p:cViewPr varScale="1">
        <p:scale>
          <a:sx n="56" d="100"/>
          <a:sy n="5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0646174147417E-2"/>
          <c:y val="3.2535800198384458E-2"/>
          <c:w val="0.86584101139894432"/>
          <c:h val="0.82199401497621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mlj euro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Lapa1!$B$2:$B$8</c:f>
              <c:numCache>
                <c:formatCode>General</c:formatCode>
                <c:ptCount val="7"/>
                <c:pt idx="0">
                  <c:v>69.3</c:v>
                </c:pt>
                <c:pt idx="1">
                  <c:v>82.4</c:v>
                </c:pt>
                <c:pt idx="2" formatCode="0.0">
                  <c:v>92</c:v>
                </c:pt>
                <c:pt idx="3">
                  <c:v>110.3</c:v>
                </c:pt>
                <c:pt idx="4">
                  <c:v>129.69999999999999</c:v>
                </c:pt>
                <c:pt idx="5" formatCode="0.0">
                  <c:v>143.69999999999999</c:v>
                </c:pt>
                <c:pt idx="6">
                  <c:v>158.19999999999999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D-4B84-A76E-D390B92D0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100200"/>
        <c:axId val="688102720"/>
      </c:barChart>
      <c:lineChart>
        <c:grouping val="stacked"/>
        <c:varyColors val="0"/>
        <c:ser>
          <c:idx val="1"/>
          <c:order val="1"/>
          <c:tx>
            <c:strRef>
              <c:f>Lapa1!$C$1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Lapa1!$C$2:$C$8</c:f>
              <c:numCache>
                <c:formatCode>0.0%</c:formatCode>
                <c:ptCount val="7"/>
                <c:pt idx="0">
                  <c:v>7.3999999999999996E-2</c:v>
                </c:pt>
                <c:pt idx="1">
                  <c:v>8.7999999999999995E-2</c:v>
                </c:pt>
                <c:pt idx="2">
                  <c:v>8.8999999999999996E-2</c:v>
                </c:pt>
                <c:pt idx="3">
                  <c:v>8.8999999999999996E-2</c:v>
                </c:pt>
                <c:pt idx="4">
                  <c:v>9.0999999999999998E-2</c:v>
                </c:pt>
                <c:pt idx="5">
                  <c:v>9.8000000000000004E-2</c:v>
                </c:pt>
                <c:pt idx="6">
                  <c:v>0.105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7D-4B84-A76E-D390B92D0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102000"/>
        <c:axId val="688101640"/>
      </c:lineChart>
      <c:catAx>
        <c:axId val="68810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88102720"/>
        <c:crosses val="autoZero"/>
        <c:auto val="1"/>
        <c:lblAlgn val="ctr"/>
        <c:lblOffset val="100"/>
        <c:noMultiLvlLbl val="0"/>
      </c:catAx>
      <c:valAx>
        <c:axId val="68810272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lv-LV"/>
          </a:p>
        </c:txPr>
        <c:crossAx val="688100200"/>
        <c:crosses val="autoZero"/>
        <c:crossBetween val="between"/>
      </c:valAx>
      <c:valAx>
        <c:axId val="688101640"/>
        <c:scaling>
          <c:orientation val="minMax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lv-LV"/>
          </a:p>
        </c:txPr>
        <c:crossAx val="688102000"/>
        <c:crosses val="max"/>
        <c:crossBetween val="between"/>
      </c:valAx>
      <c:catAx>
        <c:axId val="688102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810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4BAB01D-2F41-6644-A30E-DD215EF233FA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0470E2C-2EB8-F241-ABF4-B6B84950A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8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lap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2379794"/>
            <a:ext cx="8362723" cy="65924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Datums</a:t>
            </a:r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3732896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5400" b="0" i="0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Prezentācijas</a:t>
            </a:r>
            <a:br>
              <a:rPr lang="lv-LV" dirty="0"/>
            </a:br>
            <a:r>
              <a:rPr lang="lv-LV" dirty="0"/>
              <a:t>nosaukums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E6517B-A4E3-37AC-8B62-A9AE213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1779175-E3D4-9B7C-41C1-9F54AA2BE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8621E4-D375-3B13-1886-FEB1D031C4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573970">
            <a:off x="2971929" y="153330"/>
            <a:ext cx="3240173" cy="87330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1AB2BF-5BCB-D5D2-EB6B-E285F533131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0324" y="7261895"/>
            <a:ext cx="6895068" cy="6454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AF7902-4555-215C-53D5-C88E6199C97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6085" y="1"/>
            <a:ext cx="3194000" cy="49290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CC81BE-8C91-5A1F-2A33-7277D899628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9349" y="8044437"/>
            <a:ext cx="2976566" cy="56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06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V="1">
            <a:off x="12152977" y="2200612"/>
            <a:ext cx="49409" cy="10348587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203B9C78-C569-90C0-42FA-8F10D0EAAD66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49" y="2200613"/>
            <a:ext cx="10405127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B278177-D122-DBA6-2CD2-BE07E83877E2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49" y="3905249"/>
            <a:ext cx="10376605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BA0A2E31-1D30-A7AD-81C6-D7D061CD7F41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5" y="10808641"/>
            <a:ext cx="10376605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EEE1EC78-F39A-D763-0189-3D277228B217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12520203" y="2200613"/>
            <a:ext cx="1050193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A925E039-570B-35CE-5705-7DB83501FAC6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12520203" y="3905249"/>
            <a:ext cx="10473146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F619CFB-B0A6-CDC7-8D08-A1E6D7924CA1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2538459" y="10808641"/>
            <a:ext cx="10473146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593459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614460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64771" y="3905249"/>
            <a:ext cx="662857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200613"/>
            <a:ext cx="66599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200613"/>
            <a:ext cx="6614460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64771" y="2200613"/>
            <a:ext cx="662857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8C24A11-B977-90A1-34EF-ED9BB0F54B0D}"/>
              </a:ext>
            </a:extLst>
          </p:cNvPr>
          <p:cNvSpPr/>
          <p:nvPr userDrawn="1"/>
        </p:nvSpPr>
        <p:spPr>
          <a:xfrm flipV="1">
            <a:off x="8470283" y="2200613"/>
            <a:ext cx="8390" cy="10348587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838267C-24A0-BAC6-820D-B75CEF2BA796}"/>
              </a:ext>
            </a:extLst>
          </p:cNvPr>
          <p:cNvSpPr/>
          <p:nvPr userDrawn="1"/>
        </p:nvSpPr>
        <p:spPr>
          <a:xfrm flipV="1">
            <a:off x="15925320" y="2200613"/>
            <a:ext cx="11366" cy="10348587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ECDD5C22-2AC7-0F6A-4BB2-CBFAA37841FE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50" y="3905249"/>
            <a:ext cx="6641682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A2621348-7E17-C2B7-6A90-1BCB82C7F7FF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6641682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0" name="Body Level One…">
            <a:extLst>
              <a:ext uri="{FF2B5EF4-FFF2-40B4-BE49-F238E27FC236}">
                <a16:creationId xmlns:a16="http://schemas.microsoft.com/office/drawing/2014/main" id="{2A6F96D1-3A15-87D7-0CF7-3D54A20C221F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891830" y="10808641"/>
            <a:ext cx="6614460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6778C175-4A14-8AA1-FD71-519335D42880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662857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7972767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V="1">
            <a:off x="6566499" y="2200613"/>
            <a:ext cx="25707" cy="10345398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7727036" y="2200611"/>
            <a:ext cx="64672" cy="10345400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1AEDB0F-A054-85EA-A13D-E7A4C8B0A7C3}"/>
              </a:ext>
            </a:extLst>
          </p:cNvPr>
          <p:cNvSpPr/>
          <p:nvPr userDrawn="1"/>
        </p:nvSpPr>
        <p:spPr>
          <a:xfrm flipH="1" flipV="1">
            <a:off x="12153391" y="2200611"/>
            <a:ext cx="25713" cy="10345399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B73076DE-03DD-7559-90CE-D36B039C3E4D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390650" y="2200613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508F743E-1D07-7FEE-25E3-176B5BF78050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50" y="3905249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1F23DC89-0156-C04C-5264-AF0A617A472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55741AAC-8841-AF9A-E49E-258E380A011C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7040597" y="2200613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5C92B092-BD7A-30EB-8B03-456E24210CA8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7040597" y="3905249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C875845E-8CCC-B0EF-314A-F212B5472A60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7058853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2EED1C41-1DE5-C15F-AE8F-7B2D87D63700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2583526" y="2200611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196A8C19-9D8F-27EC-5D22-978C69603A22}"/>
              </a:ext>
            </a:extLst>
          </p:cNvPr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12583526" y="3905247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442F594D-D58D-CAB1-888A-C2B4A656F1BD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2601782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9" name="Body Level One…">
            <a:extLst>
              <a:ext uri="{FF2B5EF4-FFF2-40B4-BE49-F238E27FC236}">
                <a16:creationId xmlns:a16="http://schemas.microsoft.com/office/drawing/2014/main" id="{E8A0CAE6-C055-C5E1-DDFC-888386B54F7B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8217750" y="2200611"/>
            <a:ext cx="4739093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04</a:t>
            </a:r>
          </a:p>
        </p:txBody>
      </p:sp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E1FCC982-4D39-EE9F-86FC-AE209D3EBBE7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8217750" y="3905247"/>
            <a:ext cx="4739088" cy="6635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31" name="Body Level One…">
            <a:extLst>
              <a:ext uri="{FF2B5EF4-FFF2-40B4-BE49-F238E27FC236}">
                <a16:creationId xmlns:a16="http://schemas.microsoft.com/office/drawing/2014/main" id="{067B8464-230E-15D2-ADCF-688BD677F7CF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8236006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5998673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20C212F5-E8C6-6878-A705-AA9EDDA2019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200614"/>
            <a:ext cx="21602699" cy="8314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29A370EA-19EF-C59D-53FB-02D503C3806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10813771"/>
            <a:ext cx="2160269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 marL="0" marR="0" lvl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Teksts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87662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1" y="2200614"/>
            <a:ext cx="10355904" cy="8314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1" y="10813771"/>
            <a:ext cx="10355904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pPr marL="0" marR="0" lvl="0" indent="0" algn="l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Teksts</a:t>
            </a:r>
          </a:p>
          <a:p>
            <a:endParaRPr lang="lv-LV"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A62F877D-AEEF-32E5-567B-97BCEB164A16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2725401" y="2200614"/>
            <a:ext cx="10267949" cy="8314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8C0FD40-F500-159B-BED0-3026E1A39DD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2725401" y="10813771"/>
            <a:ext cx="1026794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88B8440-78D1-7810-69D5-9BE6C8657811}"/>
              </a:ext>
            </a:extLst>
          </p:cNvPr>
          <p:cNvSpPr/>
          <p:nvPr userDrawn="1"/>
        </p:nvSpPr>
        <p:spPr>
          <a:xfrm flipH="1" flipV="1">
            <a:off x="12228513" y="2200614"/>
            <a:ext cx="7464" cy="10348584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73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200613"/>
            <a:ext cx="6641682" cy="81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Vieta argumentam</a:t>
            </a:r>
          </a:p>
          <a:p>
            <a:r>
              <a:rPr lang="lv-LV" dirty="0"/>
              <a:t>par konkrēto tēmu</a:t>
            </a:r>
          </a:p>
          <a:p>
            <a:endParaRPr lang="lv-LV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2200613"/>
            <a:ext cx="6614460" cy="81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Vieta argumentam</a:t>
            </a:r>
          </a:p>
          <a:p>
            <a:r>
              <a:rPr lang="lv-LV" dirty="0"/>
              <a:t>par konkrēto tēmu</a:t>
            </a:r>
          </a:p>
          <a:p>
            <a:endParaRPr lang="lv-LV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64770" y="2200613"/>
            <a:ext cx="6628579" cy="81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Vieta argumentam</a:t>
            </a:r>
          </a:p>
          <a:p>
            <a:r>
              <a:rPr lang="lv-LV" dirty="0"/>
              <a:t>par konkrēto tēmu</a:t>
            </a:r>
          </a:p>
          <a:p>
            <a:endParaRPr lang="lv-LV" dirty="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6641682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891830" y="10808641"/>
            <a:ext cx="6614460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662857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 userDrawn="1"/>
        </p:nvSpPr>
        <p:spPr>
          <a:xfrm flipH="1" flipV="1">
            <a:off x="8462819" y="2401566"/>
            <a:ext cx="7464" cy="10147634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lv-LV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6C36E2C2-9337-0A4D-8FCC-62239E6EC108}"/>
              </a:ext>
            </a:extLst>
          </p:cNvPr>
          <p:cNvSpPr/>
          <p:nvPr/>
        </p:nvSpPr>
        <p:spPr>
          <a:xfrm flipH="1" flipV="1">
            <a:off x="15917856" y="2401566"/>
            <a:ext cx="7464" cy="10147634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lv-LV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938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V="1">
            <a:off x="6566499" y="2200613"/>
            <a:ext cx="25707" cy="10345398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7727036" y="2200611"/>
            <a:ext cx="64672" cy="10345400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1AEDB0F-A054-85EA-A13D-E7A4C8B0A7C3}"/>
              </a:ext>
            </a:extLst>
          </p:cNvPr>
          <p:cNvSpPr/>
          <p:nvPr userDrawn="1"/>
        </p:nvSpPr>
        <p:spPr>
          <a:xfrm flipH="1" flipV="1">
            <a:off x="12153391" y="2200611"/>
            <a:ext cx="25713" cy="10345399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1F23DC89-0156-C04C-5264-AF0A617A472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C875845E-8CCC-B0EF-314A-F212B5472A60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7058853" y="10808641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442F594D-D58D-CAB1-888A-C2B4A656F1BD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2601782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31" name="Body Level One…">
            <a:extLst>
              <a:ext uri="{FF2B5EF4-FFF2-40B4-BE49-F238E27FC236}">
                <a16:creationId xmlns:a16="http://schemas.microsoft.com/office/drawing/2014/main" id="{067B8464-230E-15D2-ADCF-688BD677F7CF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8236006" y="10808639"/>
            <a:ext cx="473908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F6AA24D-51C3-2BEB-81C8-CEC62B8C02D3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390650" y="2200613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EB6812DF-9A91-78A2-BAF0-5CB3B222B3CC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7040597" y="2200613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975DB3AB-42AA-4B3F-F29C-9A3121BA1100}"/>
              </a:ext>
            </a:extLst>
          </p:cNvPr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12583526" y="2200611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35AE29C3-3FB3-FECF-91F7-48FCC1BE8A53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8217750" y="2200611"/>
            <a:ext cx="4739088" cy="8340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965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0B073572-29D7-BEB3-0BEB-610975D696C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48638" y="4292078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faktam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teikumam</a:t>
            </a:r>
            <a:endParaRPr lang="en-GB" dirty="0"/>
          </a:p>
          <a:p>
            <a:endParaRPr lang="en-GB" dirty="0"/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91FDA3B8-3BBA-9FB4-7E2B-4CF1C9CB7C83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48638" y="2804240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20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450FACB9-85FB-52CE-F5A7-1148E8D1390C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2556285" y="4330963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faktam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teikumam</a:t>
            </a:r>
            <a:endParaRPr lang="en-GB" dirty="0"/>
          </a:p>
          <a:p>
            <a:endParaRPr lang="en-GB" dirty="0"/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59F004B2-62A9-1A98-BEBB-77ED907A6E1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2556285" y="2843125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12 000</a:t>
            </a:r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9D33FDD9-7E79-70F0-CE47-D66E52039F73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448638" y="8991599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faktam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teikumam</a:t>
            </a:r>
            <a:endParaRPr lang="en-GB" dirty="0"/>
          </a:p>
          <a:p>
            <a:endParaRPr lang="en-GB" dirty="0"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332E5A78-70D4-AF87-3F6E-8F387EEFEC09}"/>
              </a:ext>
            </a:extLst>
          </p:cNvPr>
          <p:cNvSpPr txBox="1">
            <a:spLocks noGrp="1"/>
          </p:cNvSpPr>
          <p:nvPr>
            <p:ph type="body" sz="quarter" idx="33" hasCustomPrompt="1"/>
          </p:nvPr>
        </p:nvSpPr>
        <p:spPr>
          <a:xfrm>
            <a:off x="1448638" y="7503761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20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AAC6EB38-8094-1301-2FF3-2D12B58F11CE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12556285" y="9030484"/>
            <a:ext cx="10411274" cy="19812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faktam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teikumam</a:t>
            </a:r>
            <a:endParaRPr lang="en-GB" dirty="0"/>
          </a:p>
          <a:p>
            <a:endParaRPr lang="en-GB" dirty="0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64A0510B-0E0A-ED2A-A9D8-DD629D19769E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2556285" y="7542646"/>
            <a:ext cx="10411274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12 000</a:t>
            </a:r>
          </a:p>
        </p:txBody>
      </p:sp>
    </p:spTree>
    <p:extLst>
      <p:ext uri="{BB962C8B-B14F-4D97-AF65-F5344CB8AC3E}">
        <p14:creationId xmlns:p14="http://schemas.microsoft.com/office/powerpoint/2010/main" val="26235905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549EF3D6-33C5-B29C-967F-BFF171BC025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2B44EA26-C223-1782-CB31-77F012E071A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390650" y="11161058"/>
            <a:ext cx="10433678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AD8CB0-33EF-F7A5-56FA-DC49BD31D54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390650" y="5091215"/>
            <a:ext cx="10433680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2FB9CADD-87D0-EC17-10A1-F54D80449E1C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2739829" y="11161058"/>
            <a:ext cx="10253519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64EF48-91B9-C699-C180-488CF08BD08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2739829" y="5091215"/>
            <a:ext cx="10253521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0261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49" y="11161058"/>
            <a:ext cx="6543114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ECA04AF-D5C8-248C-EA14-0121F4B6258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390649" y="5091215"/>
            <a:ext cx="6543115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8532F07F-ED43-0006-31AB-333B12E79F0E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8920442" y="11161058"/>
            <a:ext cx="6543114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95FB60D-30A8-A87A-C960-BBD7CFDF9B5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20442" y="5091215"/>
            <a:ext cx="6543115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F9EBE7B7-39B2-D900-297E-DFAEC4810E26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6450236" y="11161058"/>
            <a:ext cx="6543114" cy="1384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21A3DC1C-331F-CAB3-987A-BAA61723D45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450236" y="5091215"/>
            <a:ext cx="6543115" cy="5765757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52275D33-DCC1-AC27-1DCC-BF9E8FCB4174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09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lap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E6517B-A4E3-37AC-8B62-A9AE213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8621E4-D375-3B13-1886-FEB1D031C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73970">
            <a:off x="2971929" y="153330"/>
            <a:ext cx="3240173" cy="87330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1AB2BF-5BCB-D5D2-EB6B-E285F53313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324" y="7261895"/>
            <a:ext cx="6895068" cy="6454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AF7902-4555-215C-53D5-C88E6199C9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6085" y="1"/>
            <a:ext cx="3194000" cy="49290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CC81BE-8C91-5A1F-2A33-7277D899628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79349" y="8044437"/>
            <a:ext cx="2976566" cy="5671563"/>
          </a:xfrm>
          <a:prstGeom prst="rect">
            <a:avLst/>
          </a:prstGeom>
        </p:spPr>
      </p:pic>
      <p:sp>
        <p:nvSpPr>
          <p:cNvPr id="2" name="Author and Date">
            <a:extLst>
              <a:ext uri="{FF2B5EF4-FFF2-40B4-BE49-F238E27FC236}">
                <a16:creationId xmlns:a16="http://schemas.microsoft.com/office/drawing/2014/main" id="{AF7F4FB2-3619-BD9F-541F-D4BE984B3BE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2379794"/>
            <a:ext cx="8362723" cy="65924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 spc="120" baseline="0">
                <a:solidFill>
                  <a:srgbClr val="AAD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Datums</a:t>
            </a:r>
            <a:endParaRPr dirty="0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B74F8CAF-357B-25FE-3876-AFC2A550B09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639925" y="3732896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5400" b="0" i="0" spc="120" baseline="0">
                <a:solidFill>
                  <a:srgbClr val="AAD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Prezentācijas</a:t>
            </a:r>
            <a:br>
              <a:rPr lang="lv-LV" dirty="0"/>
            </a:br>
            <a:r>
              <a:rPr lang="lv-LV" dirty="0"/>
              <a:t>nosaukums</a:t>
            </a:r>
            <a:endParaRPr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E76679B-AD5D-FB63-BC96-358D917279D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8365" y="11222922"/>
            <a:ext cx="1394709" cy="13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8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8201891"/>
            <a:ext cx="6543114" cy="2339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10808641"/>
            <a:ext cx="652485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99F124DC-4447-E55C-673D-E64E683A1347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8920442" y="8201891"/>
            <a:ext cx="6543114" cy="2339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29599101-684E-5E7C-8EDD-15F579BCBC4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8920442" y="10808641"/>
            <a:ext cx="652485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B5F7316F-7D3B-1E98-4106-A5912C89AF6B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16450236" y="8201891"/>
            <a:ext cx="6543114" cy="2339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B27EB3EA-21BE-D497-9CE9-515649B84C37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6450236" y="10808641"/>
            <a:ext cx="652485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A027BB8-8108-37CE-750B-296632C2375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390649" y="2482282"/>
            <a:ext cx="6543115" cy="5451969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870C549-19F7-67F5-B80F-BAD0BEBE175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20442" y="2482282"/>
            <a:ext cx="6543115" cy="5451969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B4F1676-E742-092E-E46B-60B60E6BBB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450236" y="2482282"/>
            <a:ext cx="6543115" cy="5451969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2238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11836465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ECA04AF-D5C8-248C-EA14-0121F4B6258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390650" y="2417413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8EAFAC2-2636-2288-ACC7-E7410D80EE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68915" y="2417413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CD3FAD3-2BB5-ED0D-6A6F-054DB9DB4EF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6347180" y="2417413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84629E-A9F3-F38C-399C-4038808155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390650" y="7748562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94EBB73-F5B6-F1DD-A4F5-3AF762FC5F3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868915" y="7748561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9F7EE-B1FA-402C-C506-AA3850DCBF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6347180" y="7748561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09081F1A-06D3-2AC7-5296-0BCEC9CF14C5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8868915" y="11836465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3EEA60CC-BF00-0C54-6687-319E92E11565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6347180" y="11836464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F513773F-385D-87D4-F3C6-16060F7836AF}"/>
              </a:ext>
            </a:extLst>
          </p:cNvPr>
          <p:cNvSpPr txBox="1">
            <a:spLocks noGrp="1"/>
          </p:cNvSpPr>
          <p:nvPr>
            <p:ph type="body" sz="quarter" idx="46" hasCustomPrompt="1"/>
          </p:nvPr>
        </p:nvSpPr>
        <p:spPr>
          <a:xfrm>
            <a:off x="1390650" y="6513886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4123C535-C8F0-18A6-889E-1D0388FECCD2}"/>
              </a:ext>
            </a:extLst>
          </p:cNvPr>
          <p:cNvSpPr txBox="1">
            <a:spLocks noGrp="1"/>
          </p:cNvSpPr>
          <p:nvPr>
            <p:ph type="body" sz="quarter" idx="47" hasCustomPrompt="1"/>
          </p:nvPr>
        </p:nvSpPr>
        <p:spPr>
          <a:xfrm>
            <a:off x="8868915" y="6513886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A82FD3BB-A253-5CA2-4662-92EA89402BA6}"/>
              </a:ext>
            </a:extLst>
          </p:cNvPr>
          <p:cNvSpPr txBox="1">
            <a:spLocks noGrp="1"/>
          </p:cNvSpPr>
          <p:nvPr>
            <p:ph type="body" sz="quarter" idx="48" hasCustomPrompt="1"/>
          </p:nvPr>
        </p:nvSpPr>
        <p:spPr>
          <a:xfrm>
            <a:off x="16347180" y="6513885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0381664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CD3FAD3-2BB5-ED0D-6A6F-054DB9DB4EF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6347180" y="2200612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9F7EE-B1FA-402C-C506-AA3850DCBF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6347180" y="7748561"/>
            <a:ext cx="6646172" cy="3818965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3EEA60CC-BF00-0C54-6687-319E92E11565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6347180" y="11836464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A82FD3BB-A253-5CA2-4662-92EA89402BA6}"/>
              </a:ext>
            </a:extLst>
          </p:cNvPr>
          <p:cNvSpPr txBox="1">
            <a:spLocks noGrp="1"/>
          </p:cNvSpPr>
          <p:nvPr>
            <p:ph type="body" sz="quarter" idx="48" hasCustomPrompt="1"/>
          </p:nvPr>
        </p:nvSpPr>
        <p:spPr>
          <a:xfrm>
            <a:off x="16347180" y="6297084"/>
            <a:ext cx="6627917" cy="709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F3A92141-9FB1-CDF2-CADE-F166921920FF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2200612"/>
            <a:ext cx="14232528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6FF8D25D-686E-22DC-26D5-77E7558D757E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390649" y="5513699"/>
            <a:ext cx="14232527" cy="2985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9224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5750903"/>
            <a:ext cx="13683094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6205473" y="0"/>
            <a:ext cx="8178527" cy="1371600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7A51EF90-A1DA-CFBB-F413-9D0CA4AB35E3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390650" y="2417413"/>
            <a:ext cx="13683094" cy="2985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185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E1CEBF-796A-1330-C02B-2E0201D6E69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6205473" y="0"/>
            <a:ext cx="8178527" cy="13716000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9AA9EFF1-A0C3-5B9B-9C18-4EC99FF06E80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1390650" y="7749643"/>
            <a:ext cx="8696588" cy="32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Dibināšanas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datums</a:t>
            </a:r>
          </a:p>
          <a:p>
            <a:endParaRPr lang="en-GB" dirty="0"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B4DD1556-C4F8-AAE6-B95F-A4D9EFEE817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6432602"/>
            <a:ext cx="8696588" cy="1246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1201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68A57435-DBB8-4E2B-3799-B8B643FFE8AE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390650" y="2417413"/>
            <a:ext cx="13683094" cy="2985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928466B2-C313-2A14-D08D-664AC55641B8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390650" y="9862791"/>
            <a:ext cx="8696588" cy="32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Iedzīvotāju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2599EFDF-0CFF-64DE-832E-298C4FAAE64A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1390650" y="8545750"/>
            <a:ext cx="8696588" cy="1246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632,614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517F788-99CD-A625-8358-0371B3407436}"/>
              </a:ext>
            </a:extLst>
          </p:cNvPr>
          <p:cNvSpPr txBox="1">
            <a:spLocks noGrp="1"/>
          </p:cNvSpPr>
          <p:nvPr>
            <p:ph type="body" sz="quarter" idx="43" hasCustomPrompt="1"/>
          </p:nvPr>
        </p:nvSpPr>
        <p:spPr>
          <a:xfrm>
            <a:off x="1390650" y="12015458"/>
            <a:ext cx="8696588" cy="324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Platība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23E40C62-6303-D1FA-258D-24B675C8B06B}"/>
              </a:ext>
            </a:extLst>
          </p:cNvPr>
          <p:cNvSpPr txBox="1">
            <a:spLocks noGrp="1"/>
          </p:cNvSpPr>
          <p:nvPr>
            <p:ph type="body" sz="quarter" idx="44" hasCustomPrompt="1"/>
          </p:nvPr>
        </p:nvSpPr>
        <p:spPr>
          <a:xfrm>
            <a:off x="1390650" y="10698417"/>
            <a:ext cx="8696588" cy="1246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307,2 km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C654F6FF-B136-99C0-9AC1-E50E86640A98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6321880" y="10900530"/>
            <a:ext cx="3268290" cy="796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0" i="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04061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412928"/>
            <a:ext cx="10764839" cy="6355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9570832"/>
            <a:ext cx="1076483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60323B-F7FD-B29F-3610-8BE268FAD69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20868662">
            <a:off x="14327990" y="3471550"/>
            <a:ext cx="8349876" cy="6435136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638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2228513" y="2412928"/>
            <a:ext cx="10764839" cy="6355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228513" y="9570832"/>
            <a:ext cx="1076483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60323B-F7FD-B29F-3610-8BE268FAD69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20868662">
            <a:off x="1975879" y="3471549"/>
            <a:ext cx="8349876" cy="6435136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3646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attēls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20868662">
            <a:off x="16217260" y="1598112"/>
            <a:ext cx="6607223" cy="4597851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98764BD-828D-204C-C15A-F5DB5C5F8BF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711124">
            <a:off x="13741166" y="7536639"/>
            <a:ext cx="6923046" cy="4564646"/>
          </a:xfrm>
          <a:prstGeom prst="rect">
            <a:avLst/>
          </a:prstGeo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2B639F16-2242-7C19-BD9F-733C616596E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2412928"/>
            <a:ext cx="10764839" cy="6355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1FE9022-6BE0-8173-3F54-EAF6F7A4C529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9570832"/>
            <a:ext cx="10764839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9435085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sraksts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435758" y="10055949"/>
            <a:ext cx="9614262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35801A-33A5-1D55-7484-BF71BA871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3670" y="11402070"/>
            <a:ext cx="2682818" cy="23139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756FB17-DDD4-5E2F-6B5A-AB97A866D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3604" y="-33858"/>
            <a:ext cx="3038475" cy="24177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97E488E-78DA-AA84-FF91-554341EF61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3102" y="1059856"/>
            <a:ext cx="2347466" cy="23474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D6D77BB-0D68-3406-28F5-789571C0E8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64425" y="9730870"/>
            <a:ext cx="3185847" cy="3219383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B209C474-32CD-D2BD-F5AD-4461E092D0D7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5002848"/>
            <a:ext cx="2170448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3993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sraksts 2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435758" y="10055949"/>
            <a:ext cx="9614262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035801A-33A5-1D55-7484-BF71BA871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3670" y="11402070"/>
            <a:ext cx="2682818" cy="23139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756FB17-DDD4-5E2F-6B5A-AB97A866D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3604" y="-33858"/>
            <a:ext cx="3038475" cy="24177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97E488E-78DA-AA84-FF91-554341EF61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3102" y="1059856"/>
            <a:ext cx="2347466" cy="23474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D6D77BB-0D68-3406-28F5-789571C0E8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64425" y="9730870"/>
            <a:ext cx="3185847" cy="3219383"/>
          </a:xfrm>
          <a:prstGeom prst="rect">
            <a:avLst/>
          </a:prstGeom>
        </p:spPr>
      </p:pic>
      <p:sp>
        <p:nvSpPr>
          <p:cNvPr id="3" name="Body Level One…">
            <a:extLst>
              <a:ext uri="{FF2B5EF4-FFF2-40B4-BE49-F238E27FC236}">
                <a16:creationId xmlns:a16="http://schemas.microsoft.com/office/drawing/2014/main" id="{B209C474-32CD-D2BD-F5AD-4461E092D0D7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5002848"/>
            <a:ext cx="2170448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09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lap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2379794"/>
            <a:ext cx="8362723" cy="65924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Datums</a:t>
            </a:r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3732896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5400" b="0" i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Prezentācijas</a:t>
            </a:r>
            <a:br>
              <a:rPr lang="lv-LV" dirty="0"/>
            </a:br>
            <a:r>
              <a:rPr lang="lv-LV" dirty="0"/>
              <a:t>nosaukums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E6517B-A4E3-37AC-8B62-A9AE2135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1779175-E3D4-9B7C-41C1-9F54AA2BE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5965" y="11070522"/>
            <a:ext cx="1394709" cy="133965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58621E4-D375-3B13-1886-FEB1D031C4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73970">
            <a:off x="2971929" y="153330"/>
            <a:ext cx="3240173" cy="87330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1AB2BF-5BCB-D5D2-EB6B-E285F53313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0324" y="7261895"/>
            <a:ext cx="6895068" cy="645410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1AF7902-4555-215C-53D5-C88E6199C9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6085" y="1"/>
            <a:ext cx="3194000" cy="49290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4CC81BE-8C91-5A1F-2A33-7277D89962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9349" y="8044437"/>
            <a:ext cx="2976566" cy="56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5693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diagramma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5696366"/>
            <a:ext cx="21602700" cy="684964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0D85D543-E5E9-0B8E-DE79-3DF4D77E7B8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2200612"/>
            <a:ext cx="2160270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133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diagramma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1676186" y="5417699"/>
            <a:ext cx="11317164" cy="712831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0D85D543-E5E9-0B8E-DE79-3DF4D77E7B8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9" y="2200612"/>
            <a:ext cx="21602700" cy="2920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E19336B7-D8B0-9FD9-E06B-602F94C5557C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390650" y="5417699"/>
            <a:ext cx="9980735" cy="7128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05332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un diagramma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4452600" y="2502013"/>
            <a:ext cx="8540750" cy="684964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LV" dirty="0"/>
              <a:t> </a:t>
            </a:r>
          </a:p>
        </p:txBody>
      </p:sp>
      <p:sp>
        <p:nvSpPr>
          <p:cNvPr id="2" name="Author and Date">
            <a:extLst>
              <a:ext uri="{FF2B5EF4-FFF2-40B4-BE49-F238E27FC236}">
                <a16:creationId xmlns:a16="http://schemas.microsoft.com/office/drawing/2014/main" id="{77B5C6D3-1BC4-EBEC-496D-9B9F84D40254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2A893246-B4A8-06EC-3B33-650114C52A2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90650" y="7778470"/>
            <a:ext cx="10837862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6EA9F7C9-F4CB-A3C9-D34D-25D51BD41319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390650" y="2412928"/>
            <a:ext cx="10837862" cy="5066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0093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teksta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257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lēgums 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E1775DDB-58AC-E54B-3E4D-A3019404F9A9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3356" y="8384583"/>
            <a:ext cx="8362723" cy="580123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800" b="0" i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Gads, mēnesis</a:t>
            </a:r>
            <a:endParaRPr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7E84F1A0-EC79-3DDD-EF0F-A77F08895699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03731" y="9329299"/>
            <a:ext cx="8362950" cy="3482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Amats</a:t>
            </a:r>
          </a:p>
          <a:p>
            <a:r>
              <a:rPr lang="lv-LV" dirty="0" err="1"/>
              <a:t>Vārds.Uzvārds@riga.lv</a:t>
            </a:r>
            <a:endParaRPr lang="lv-LV" dirty="0"/>
          </a:p>
          <a:p>
            <a:r>
              <a:rPr lang="lv-LV" dirty="0"/>
              <a:t>+371 2000000</a:t>
            </a:r>
          </a:p>
          <a:p>
            <a:r>
              <a:rPr lang="lv-LV" dirty="0" err="1"/>
              <a:t>riga.lv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477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E3EA-82A6-DE30-C43B-F6CBA1019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6A701-3B2A-9CC1-E3C4-0451149CD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6847A-ADE3-4C63-A772-3E7B3D9D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E93C-D7EE-FCCA-BBA1-BE076152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3F8D-2BFB-E4A4-E938-FC5C4FF7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9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0703-1A25-B250-0DCA-10110C7C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AD6D-CE5F-0EBC-072F-F1CFA0E7C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086-6E5E-6961-C084-CE4DA03A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4CCC7-54C0-5001-ED39-576E08EB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EFE6-3DF7-A153-5CB6-28CCA6AD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20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80DE-0992-608A-1DCE-0176F33E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666D-4E97-067F-1ADE-75BF59FE4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8876-90EA-C75A-6E0A-E85BA484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67B9-87C5-EF4E-BC50-D81BABE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6482E-EAF6-39AF-CD57-EE3759F3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0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473C-FA79-C95B-756D-BCF9F645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3ED0F-6B71-4A18-4113-DE778A27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C741A-9C07-708B-90FB-4E872C992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9F0D0-DCB8-CCF9-7984-F56E3C4C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44D22-CCBC-673D-20F4-183BF516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B0350-E3ED-9A01-056A-792220C2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6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A47F-6D1A-EB9E-7746-8362A7C2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129E9-FF61-1AEB-A378-6C22752A4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8AF65-50C5-7B02-75F4-B7AF50B3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75521-7A78-C8EE-FC70-D20A447B3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35A53-C427-4A41-F9B2-277036176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D3403-1305-0F0D-FCE4-A5D754C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19129-1AEE-5500-3452-156AA3EB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39472-FB12-E2E9-B3A6-61F1A141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tu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636730" y="326571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8844" y="287350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36730" y="500307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4658844" y="461086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4636730" y="670124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4658844" y="630904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36730" y="843860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  <a:endParaRPr dirty="0"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658844" y="804640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C507B1-46C5-DC12-2988-002D615E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454" y="11085818"/>
            <a:ext cx="1443854" cy="13868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4BC418F-0922-C21E-AB8D-1AB28ADD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454" y="11085818"/>
            <a:ext cx="1443854" cy="13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49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70A1-93A8-1C1E-5DC0-B2DE0674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C19D5-1749-8177-771D-F218DF4B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0CCF2-8DDA-BE84-6C2B-37BBDC97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D95E-43BC-6FE0-1BED-20D2AEAF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0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7377F-2240-2C55-5893-65670E45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4AD05-CC87-9343-4F32-093C718F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7B6E-E793-1015-E4A5-5646DD3F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3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2938-06C6-1BF5-88A7-ED5979D6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CF5F-F7E5-8973-0454-8A77E8656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1A46D-D95A-A862-9640-D9E78312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C4EF1-77FC-051C-31D6-FDFD6ED6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FEF35-3585-7C72-A799-E97555C7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0A33-6926-B8F2-D75F-FDC2DD1D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5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958E-65D0-E1F9-D550-25EBE398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E1480-5453-11C9-EFC5-B7DCBE6D5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14050-62A1-F1A8-97C7-EA0BCE041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CF24-A8FC-15A1-241D-611E9DF6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DE60C-667D-67FA-FA1D-243B939D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6EB00-1306-CAFA-2ADD-C801BCDB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9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F226-1DDA-F997-C9E2-3AC7268E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04ADE-34DF-D9BE-999B-34D3DB0D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C494F-1B30-8B85-AD62-6BE0DB6D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917D1-79AE-BAEE-37DE-1B9413C9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BC48-04CC-0634-0C67-85EB76B7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1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B8B7D-C705-7063-7C21-4FA1E665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57CB1-1CAF-D62D-122E-2C6BA67E5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0F459-8BF8-55AF-EAA4-F393692C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A8240-197D-5F94-A1BF-9A76A099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DB23-B602-26D6-2E7F-122BC418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72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/>
          </p:nvPr>
        </p:nvSpPr>
        <p:spPr>
          <a:xfrm>
            <a:off x="1828800" y="1219200"/>
            <a:ext cx="20726400" cy="109728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ABE4-D357-4D27-BCAA-0890B5EE158A}" type="datetime5">
              <a:rPr lang="en-GB" smtClean="0"/>
              <a:t>17-Feb-26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3D7F-2932-48A8-A0EE-A576FE47E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81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Virsraksts un 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20726400" cy="2286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iagrammas vietturis 2"/>
          <p:cNvSpPr>
            <a:spLocks noGrp="1"/>
          </p:cNvSpPr>
          <p:nvPr>
            <p:ph type="chart" idx="1"/>
          </p:nvPr>
        </p:nvSpPr>
        <p:spPr>
          <a:xfrm>
            <a:off x="1828800" y="3962400"/>
            <a:ext cx="20726400" cy="8229600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F908-18A3-4B86-A9B3-8A639A26909A}" type="datetime5">
              <a:rPr lang="en-GB" smtClean="0"/>
              <a:t>17-Feb-26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A89E-3AA0-429A-A664-F14141B7C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rgbClr val="000B40">
                    <a:alpha val="50000"/>
                  </a:srgbClr>
                </a:solidFill>
                <a:latin typeface="Gilroy SemiBold" panose="00000700000000000000" pitchFamily="2" charset="-7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6"/>
            <a:ext cx="21576910" cy="5391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  <a:p>
            <a:endParaRPr lang="en-GB"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5DEEF717-411B-033B-FB1A-3378380FB4E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5" y="10808641"/>
            <a:ext cx="21576909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269100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5"/>
            <a:ext cx="21576910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r>
              <a:rPr lang="en-GB" dirty="0"/>
              <a:t> 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206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5"/>
            <a:ext cx="10350816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2616743" y="5091215"/>
            <a:ext cx="10350816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2179104" y="5091215"/>
            <a:ext cx="0" cy="7457985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42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91215"/>
            <a:ext cx="6602799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77710" y="5091215"/>
            <a:ext cx="6602799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64770" y="5091215"/>
            <a:ext cx="6602799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H="1" flipV="1">
            <a:off x="8435577" y="5091215"/>
            <a:ext cx="2" cy="7457985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5922640" y="5091215"/>
            <a:ext cx="0" cy="7457985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685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0" i="0" spc="22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SADAĻAS NOSAUKUMS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49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003255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F59423A-3C29-1D98-C47A-549196A4DCCF}"/>
              </a:ext>
            </a:extLst>
          </p:cNvPr>
          <p:cNvSpPr/>
          <p:nvPr/>
        </p:nvSpPr>
        <p:spPr>
          <a:xfrm flipH="1" flipV="1">
            <a:off x="6566498" y="5088026"/>
            <a:ext cx="2" cy="7457985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BEB73B6C-D106-1699-59C0-62782C5E15B2}"/>
              </a:ext>
            </a:extLst>
          </p:cNvPr>
          <p:cNvSpPr/>
          <p:nvPr/>
        </p:nvSpPr>
        <p:spPr>
          <a:xfrm flipH="1" flipV="1">
            <a:off x="17791708" y="5088026"/>
            <a:ext cx="0" cy="7457985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796B72A-0095-8D9E-D1A8-20755F57ABAB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390648" y="2200613"/>
            <a:ext cx="21576911" cy="250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8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US" dirty="0"/>
              <a:t>Vieta </a:t>
            </a:r>
            <a:r>
              <a:rPr lang="en-US" dirty="0" err="1"/>
              <a:t>tēmas</a:t>
            </a:r>
            <a:r>
              <a:rPr lang="en-US" dirty="0"/>
              <a:t> </a:t>
            </a:r>
            <a:r>
              <a:rPr lang="en-US" dirty="0" err="1"/>
              <a:t>virsrakstam</a:t>
            </a:r>
            <a:endParaRPr lang="en-US" dirty="0"/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68CF3612-DF9B-56AF-8B60-9EEC78FC099E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2615859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6CEB6494-3BAE-B86C-9E39-2CE3ECFE2D5A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8228465" y="5088026"/>
            <a:ext cx="4739094" cy="745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1AEDB0F-A054-85EA-A13D-E7A4C8B0A7C3}"/>
              </a:ext>
            </a:extLst>
          </p:cNvPr>
          <p:cNvSpPr/>
          <p:nvPr userDrawn="1"/>
        </p:nvSpPr>
        <p:spPr>
          <a:xfrm flipH="1" flipV="1">
            <a:off x="12179104" y="5088026"/>
            <a:ext cx="0" cy="7457985"/>
          </a:xfrm>
          <a:prstGeom prst="line">
            <a:avLst/>
          </a:prstGeom>
          <a:ln w="1905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824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7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13" r:id="rId3"/>
    <p:sldLayoutId id="2147483687" r:id="rId4"/>
    <p:sldLayoutId id="2147483706" r:id="rId5"/>
    <p:sldLayoutId id="2147483753" r:id="rId6"/>
    <p:sldLayoutId id="2147483705" r:id="rId7"/>
    <p:sldLayoutId id="2147483690" r:id="rId8"/>
    <p:sldLayoutId id="2147483707" r:id="rId9"/>
    <p:sldLayoutId id="2147483709" r:id="rId10"/>
    <p:sldLayoutId id="2147483688" r:id="rId11"/>
    <p:sldLayoutId id="2147483708" r:id="rId12"/>
    <p:sldLayoutId id="2147483693" r:id="rId13"/>
    <p:sldLayoutId id="2147483711" r:id="rId14"/>
    <p:sldLayoutId id="2147483689" r:id="rId15"/>
    <p:sldLayoutId id="2147483710" r:id="rId16"/>
    <p:sldLayoutId id="2147483683" r:id="rId17"/>
    <p:sldLayoutId id="2147483697" r:id="rId18"/>
    <p:sldLayoutId id="2147483701" r:id="rId19"/>
    <p:sldLayoutId id="2147483703" r:id="rId20"/>
    <p:sldLayoutId id="2147483702" r:id="rId21"/>
    <p:sldLayoutId id="2147483704" r:id="rId22"/>
    <p:sldLayoutId id="2147483692" r:id="rId23"/>
    <p:sldLayoutId id="2147483684" r:id="rId24"/>
    <p:sldLayoutId id="2147483691" r:id="rId25"/>
    <p:sldLayoutId id="2147483712" r:id="rId26"/>
    <p:sldLayoutId id="2147483696" r:id="rId27"/>
    <p:sldLayoutId id="2147483694" r:id="rId28"/>
    <p:sldLayoutId id="2147483756" r:id="rId29"/>
    <p:sldLayoutId id="2147483695" r:id="rId30"/>
    <p:sldLayoutId id="2147483755" r:id="rId31"/>
    <p:sldLayoutId id="2147483699" r:id="rId32"/>
    <p:sldLayoutId id="2147483754" r:id="rId33"/>
    <p:sldLayoutId id="2147483676" r:id="rId34"/>
  </p:sldLayoutIdLst>
  <p:transition spd="med"/>
  <p:txStyles>
    <p:titleStyle>
      <a:lvl1pPr marL="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18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6096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2192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8288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2438400" marR="0" indent="0" algn="l" defTabSz="2438338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0" i="0" u="none" strike="noStrike" cap="none" spc="12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3657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44" userDrawn="1">
          <p15:clr>
            <a:srgbClr val="F26B43"/>
          </p15:clr>
        </p15:guide>
        <p15:guide id="4" pos="876">
          <p15:clr>
            <a:srgbClr val="F26B43"/>
          </p15:clr>
        </p15:guide>
        <p15:guide id="5" orient="horz" pos="7903">
          <p15:clr>
            <a:srgbClr val="F26B43"/>
          </p15:clr>
        </p15:guide>
        <p15:guide id="6" pos="144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0C0A0-651C-8AA3-CC82-47D9FB74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2654F-3EE3-452A-5136-0503E8D9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4A2C1-71DB-F0F2-662E-19F2E3E72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DDDB3-1E56-4E93-8D96-7D65842EB3F6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FDAD-B40C-B959-A39E-DF0EF52E1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224A-3BD2-38DD-96A1-5341ED1E1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7E229-448C-45C2-A9F5-558080122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27E812-146E-E362-C08A-B1767BDB60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012569" y="5994382"/>
            <a:ext cx="10419709" cy="863618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Gilroy SemiBold" panose="00000700000000000000" pitchFamily="2" charset="-70"/>
              </a:rPr>
              <a:t> </a:t>
            </a:r>
            <a:endParaRPr lang="en-US" sz="3600" dirty="0">
              <a:latin typeface="Gilroy SemiBold" panose="00000700000000000000" pitchFamily="2" charset="-7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9E5B4-DC76-56ED-D2BF-CEB39C86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595" y="2445026"/>
            <a:ext cx="9810108" cy="4134677"/>
          </a:xfrm>
        </p:spPr>
        <p:txBody>
          <a:bodyPr>
            <a:noAutofit/>
          </a:bodyPr>
          <a:lstStyle/>
          <a:p>
            <a:r>
              <a:rPr lang="lv-LV" sz="7000" dirty="0">
                <a:latin typeface="Gilroy SemiBold" panose="00000700000000000000" pitchFamily="2" charset="-70"/>
              </a:rPr>
              <a:t>Sociālā nozare-</a:t>
            </a:r>
            <a:br>
              <a:rPr lang="lv-LV" sz="7000" dirty="0">
                <a:latin typeface="Gilroy SemiBold" panose="00000700000000000000" pitchFamily="2" charset="-70"/>
              </a:rPr>
            </a:br>
            <a:r>
              <a:rPr lang="lv-LV" sz="7000" dirty="0">
                <a:latin typeface="Gilroy SemiBold" panose="00000700000000000000" pitchFamily="2" charset="-70"/>
              </a:rPr>
              <a:t>Rīgas </a:t>
            </a:r>
            <a:r>
              <a:rPr lang="lv-LV" sz="7000" dirty="0" err="1">
                <a:latin typeface="Gilroy SemiBold" panose="00000700000000000000" pitchFamily="2" charset="-70"/>
              </a:rPr>
              <a:t>valstspilsētas</a:t>
            </a:r>
            <a:r>
              <a:rPr lang="lv-LV" sz="7000" dirty="0">
                <a:latin typeface="Gilroy SemiBold" panose="00000700000000000000" pitchFamily="2" charset="-70"/>
              </a:rPr>
              <a:t> pašvaldības 2026. gada budžets</a:t>
            </a:r>
            <a:endParaRPr lang="en-US" sz="7000" dirty="0">
              <a:latin typeface="Gilroy SemiBold" panose="000007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7104440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30131-6B60-F416-5CFC-6FED82E4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fonts, grafika, grafiskais dizains">
            <a:extLst>
              <a:ext uri="{FF2B5EF4-FFF2-40B4-BE49-F238E27FC236}">
                <a16:creationId xmlns:a16="http://schemas.microsoft.com/office/drawing/2014/main" id="{829478CC-0A5F-3E06-E0DD-550EF710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87C625-2DDF-62E7-250A-B8C5E5F584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0837863" cy="642038"/>
          </a:xfrm>
        </p:spPr>
        <p:txBody>
          <a:bodyPr>
            <a:normAutofit/>
          </a:bodyPr>
          <a:lstStyle/>
          <a:p>
            <a:r>
              <a:rPr lang="lv-LV" dirty="0"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35691508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BB7A1-8008-A07C-BFBE-07F30B5D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fonts, ekrānuzņēmums, logotips">
            <a:extLst>
              <a:ext uri="{FF2B5EF4-FFF2-40B4-BE49-F238E27FC236}">
                <a16:creationId xmlns:a16="http://schemas.microsoft.com/office/drawing/2014/main" id="{DEBA1BA7-0769-8441-CC8C-20D6A473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6C1AD5F-EBAE-AB7A-C8D9-CA882055E5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0837863" cy="642038"/>
          </a:xfrm>
        </p:spPr>
        <p:txBody>
          <a:bodyPr>
            <a:normAutofit/>
          </a:bodyPr>
          <a:lstStyle/>
          <a:p>
            <a:r>
              <a:rPr lang="lv-LV" dirty="0"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3812588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4B221-655C-62C4-1B08-D268C899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ekrānuzņēmums, vizītkarte, fonts">
            <a:extLst>
              <a:ext uri="{FF2B5EF4-FFF2-40B4-BE49-F238E27FC236}">
                <a16:creationId xmlns:a16="http://schemas.microsoft.com/office/drawing/2014/main" id="{74A7BADC-9077-052F-B419-D08C91EF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8535C4C-B162-684D-746F-12CB32C53B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0837863" cy="642038"/>
          </a:xfrm>
        </p:spPr>
        <p:txBody>
          <a:bodyPr>
            <a:normAutofit/>
          </a:bodyPr>
          <a:lstStyle/>
          <a:p>
            <a:r>
              <a:rPr lang="lv-LV" dirty="0"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40862395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EDE9E-6F65-D0AB-30C7-1E65BE78A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vizītkarte, fonts, ekrānuzņēmums">
            <a:extLst>
              <a:ext uri="{FF2B5EF4-FFF2-40B4-BE49-F238E27FC236}">
                <a16:creationId xmlns:a16="http://schemas.microsoft.com/office/drawing/2014/main" id="{E986EDB8-EC4E-C257-F0BF-C1287FB7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35E4303-848B-0C62-CE96-AB725AB7D2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0837863" cy="642038"/>
          </a:xfrm>
        </p:spPr>
        <p:txBody>
          <a:bodyPr>
            <a:normAutofit/>
          </a:bodyPr>
          <a:lstStyle/>
          <a:p>
            <a:r>
              <a:rPr lang="lv-LV" dirty="0"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31536150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16467-5FE9-82FE-E8E4-6D4C9606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 descr="Attēls, kurā ir teksts, vizītkarte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25550CBC-1038-2B87-2C28-B44A2F21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C945215-D416-9B7F-97CD-D0F74C79B8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0837863" cy="642038"/>
          </a:xfrm>
        </p:spPr>
        <p:txBody>
          <a:bodyPr>
            <a:normAutofit/>
          </a:bodyPr>
          <a:lstStyle/>
          <a:p>
            <a:r>
              <a:rPr lang="lv-LV" dirty="0"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32398162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elektronika, kompaktdisks, aplis">
            <a:extLst>
              <a:ext uri="{FF2B5EF4-FFF2-40B4-BE49-F238E27FC236}">
                <a16:creationId xmlns:a16="http://schemas.microsoft.com/office/drawing/2014/main" id="{73F6F94E-A81F-DBB4-8ED9-629BDF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FCBB30C-1969-9EA7-3867-97F0983D7A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0650" y="1169989"/>
            <a:ext cx="10837863" cy="642038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000B40">
                    <a:alpha val="50000"/>
                  </a:srgbClr>
                </a:solidFill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6123425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73EF279C-69E3-48A4-552D-7C8C8B61D8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lv-LV" dirty="0">
                <a:latin typeface="Gilroy SemiBold" panose="00000700000000000000" pitchFamily="2" charset="-70"/>
              </a:rPr>
              <a:t>RĪGAS BUDŽETS 2026</a:t>
            </a:r>
          </a:p>
          <a:p>
            <a:endParaRPr lang="lv-LV" dirty="0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C6ED6A9-66F9-D5BB-970F-1C5CA14D9E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0649" y="4403995"/>
            <a:ext cx="21576910" cy="8145205"/>
          </a:xfrm>
        </p:spPr>
        <p:txBody>
          <a:bodyPr/>
          <a:lstStyle/>
          <a:p>
            <a:r>
              <a:rPr lang="lv-LV" dirty="0">
                <a:latin typeface="Aptos" panose="020B0004020202020204" pitchFamily="34" charset="0"/>
              </a:rPr>
              <a:t>Sociālās aizsardzības nozares finansējums: 240,8 milj.										      </a:t>
            </a:r>
            <a:r>
              <a:rPr lang="lv-LV" dirty="0">
                <a:solidFill>
                  <a:srgbClr val="7030A0"/>
                </a:solidFill>
                <a:latin typeface="Aptos" panose="020B0004020202020204" pitchFamily="34" charset="0"/>
              </a:rPr>
              <a:t>Pieaugums pret 2025.gadu: 16,2 milj.</a:t>
            </a:r>
          </a:p>
          <a:p>
            <a:endParaRPr lang="lv-LV" dirty="0">
              <a:latin typeface="Aptos" panose="020B0004020202020204" pitchFamily="34" charset="0"/>
            </a:endParaRPr>
          </a:p>
          <a:p>
            <a:r>
              <a:rPr lang="lv-LV" sz="4000" dirty="0">
                <a:latin typeface="Aptos" panose="020B0004020202020204" pitchFamily="34" charset="0"/>
              </a:rPr>
              <a:t>Tostarp pieaugums: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4000" dirty="0">
                <a:latin typeface="Aptos" panose="020B0004020202020204" pitchFamily="34" charset="0"/>
              </a:rPr>
              <a:t>sociālajiem pakalpojumiem dzīvesvietā,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4000" dirty="0">
                <a:latin typeface="Aptos" panose="020B0004020202020204" pitchFamily="34" charset="0"/>
              </a:rPr>
              <a:t>asistenta pakalpojumam personām ar invaliditāti,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4000" dirty="0">
                <a:latin typeface="Aptos" panose="020B0004020202020204" pitchFamily="34" charset="0"/>
              </a:rPr>
              <a:t>atbalstam bērniem, ģimenē un </a:t>
            </a:r>
            <a:r>
              <a:rPr lang="lv-LV" sz="4000" dirty="0" err="1">
                <a:latin typeface="Aptos" panose="020B0004020202020204" pitchFamily="34" charset="0"/>
              </a:rPr>
              <a:t>ārpusģimenes</a:t>
            </a:r>
            <a:r>
              <a:rPr lang="lv-LV" sz="4000" dirty="0">
                <a:latin typeface="Aptos" panose="020B0004020202020204" pitchFamily="34" charset="0"/>
              </a:rPr>
              <a:t> aprūpei,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4000" dirty="0">
                <a:latin typeface="Aptos" panose="020B0004020202020204" pitchFamily="34" charset="0"/>
              </a:rPr>
              <a:t>senioru uzturēšanās iestādēm (</a:t>
            </a:r>
            <a:r>
              <a:rPr lang="lv-LV" sz="4000" dirty="0" err="1">
                <a:latin typeface="Aptos" panose="020B0004020202020204" pitchFamily="34" charset="0"/>
              </a:rPr>
              <a:t>līgumorganizācijām</a:t>
            </a:r>
            <a:r>
              <a:rPr lang="lv-LV" sz="4000" dirty="0">
                <a:latin typeface="Aptos" panose="020B0004020202020204" pitchFamily="34" charset="0"/>
              </a:rPr>
              <a:t>) u.c.</a:t>
            </a:r>
          </a:p>
          <a:p>
            <a:endParaRPr lang="lv-LV" dirty="0">
              <a:solidFill>
                <a:srgbClr val="FF0000"/>
              </a:solidFill>
            </a:endParaRPr>
          </a:p>
          <a:p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9DB23D8-F409-9F6B-C891-38BF4BFCF9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90648" y="2200613"/>
            <a:ext cx="21576911" cy="1814796"/>
          </a:xfrm>
        </p:spPr>
        <p:txBody>
          <a:bodyPr>
            <a:normAutofit fontScale="92500"/>
          </a:bodyPr>
          <a:lstStyle/>
          <a:p>
            <a:r>
              <a:rPr lang="lv-LV" b="1" dirty="0">
                <a:latin typeface="Aptos" panose="020B0004020202020204" pitchFamily="34" charset="0"/>
              </a:rPr>
              <a:t>Sociālās aizsardzības nozares finansējums</a:t>
            </a:r>
          </a:p>
        </p:txBody>
      </p:sp>
    </p:spTree>
    <p:extLst>
      <p:ext uri="{BB962C8B-B14F-4D97-AF65-F5344CB8AC3E}">
        <p14:creationId xmlns:p14="http://schemas.microsoft.com/office/powerpoint/2010/main" val="32443143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CA5BC-FAC4-7100-0FA8-B9917E8A0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s vietturis 7">
            <a:extLst>
              <a:ext uri="{FF2B5EF4-FFF2-40B4-BE49-F238E27FC236}">
                <a16:creationId xmlns:a16="http://schemas.microsoft.com/office/drawing/2014/main" id="{BA321D89-212B-8939-C1DB-8C526F2C80A5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4419600" y="3114676"/>
          <a:ext cx="13677056" cy="90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4A6E9F53-047F-61CA-9052-EAA4F2EE7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952501"/>
            <a:ext cx="15697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828800" eaLnBrk="1" hangingPunct="1">
              <a:spcBef>
                <a:spcPct val="50000"/>
              </a:spcBef>
              <a:buNone/>
            </a:pPr>
            <a:r>
              <a:rPr lang="lv-LV" altLang="lv-LV" sz="40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Pašvaldības budžetā plānotā dotācija Labklājības departamentam </a:t>
            </a:r>
          </a:p>
          <a:p>
            <a:pPr defTabSz="1828800" eaLnBrk="1" hangingPunct="1">
              <a:spcBef>
                <a:spcPct val="50000"/>
              </a:spcBef>
              <a:buNone/>
            </a:pPr>
            <a:r>
              <a:rPr lang="lv-LV" altLang="lv-LV" sz="40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lv-LV" altLang="lv-LV" sz="4000" b="1" kern="1200" dirty="0" err="1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mlj</a:t>
            </a:r>
            <a:r>
              <a:rPr lang="lv-LV" altLang="lv-LV" sz="40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 euro un % no kopējiem budžeta ieņēmumiem)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63938-80F9-5910-03EF-34B21AD9B097}"/>
              </a:ext>
            </a:extLst>
          </p:cNvPr>
          <p:cNvSpPr txBox="1"/>
          <p:nvPr/>
        </p:nvSpPr>
        <p:spPr>
          <a:xfrm>
            <a:off x="18823083" y="3391673"/>
            <a:ext cx="228263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2026. pret 2020.</a:t>
            </a:r>
          </a:p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Ieņēmumi:</a:t>
            </a:r>
          </a:p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+60%</a:t>
            </a:r>
          </a:p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Dotācija:</a:t>
            </a:r>
          </a:p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cs typeface="Times New Roman" panose="02020603050405020304" pitchFamily="18" charset="0"/>
              </a:rPr>
              <a:t>+128%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99516-0ED7-716A-95F8-11115D7D9337}"/>
              </a:ext>
            </a:extLst>
          </p:cNvPr>
          <p:cNvSpPr txBox="1"/>
          <p:nvPr/>
        </p:nvSpPr>
        <p:spPr>
          <a:xfrm>
            <a:off x="18823082" y="6858000"/>
            <a:ext cx="3003247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LD izdevumi kopā:</a:t>
            </a:r>
          </a:p>
          <a:p>
            <a:pPr algn="l" defTabSz="1828800" hangingPunct="1"/>
            <a:endParaRPr lang="lv-LV" sz="2800" b="1" kern="12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2025      187.9 </a:t>
            </a:r>
            <a:r>
              <a:rPr lang="lv-LV" sz="2800" b="1" kern="1200" dirty="0" err="1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mlj</a:t>
            </a:r>
            <a:r>
              <a:rPr lang="lv-LV" sz="28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l" defTabSz="1828800" hangingPunct="1"/>
            <a:r>
              <a:rPr lang="lv-LV" sz="28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2026      203.6 </a:t>
            </a:r>
            <a:r>
              <a:rPr lang="lv-LV" sz="2800" b="1" kern="1200" dirty="0" err="1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mlj</a:t>
            </a:r>
            <a:r>
              <a:rPr lang="lv-LV" sz="2800" b="1" kern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39B35-DA8A-51A6-C187-F1A9E914BFCD}"/>
              </a:ext>
            </a:extLst>
          </p:cNvPr>
          <p:cNvSpPr txBox="1"/>
          <p:nvPr/>
        </p:nvSpPr>
        <p:spPr>
          <a:xfrm>
            <a:off x="1232452" y="298174"/>
            <a:ext cx="17060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dirty="0">
                <a:solidFill>
                  <a:srgbClr val="000B40">
                    <a:alpha val="50000"/>
                  </a:srgbClr>
                </a:solidFill>
                <a:latin typeface="Gilroy SemiBold" panose="00000700000000000000" pitchFamily="2" charset="-70"/>
              </a:rPr>
              <a:t>RĪGAS BUDŽETS 2026</a:t>
            </a:r>
          </a:p>
        </p:txBody>
      </p:sp>
    </p:spTree>
    <p:extLst>
      <p:ext uri="{BB962C8B-B14F-4D97-AF65-F5344CB8AC3E}">
        <p14:creationId xmlns:p14="http://schemas.microsoft.com/office/powerpoint/2010/main" val="1430505492"/>
      </p:ext>
    </p:extLst>
  </p:cSld>
  <p:clrMapOvr>
    <a:masterClrMapping/>
  </p:clrMapOvr>
</p:sld>
</file>

<file path=ppt/theme/theme1.xml><?xml version="1.0" encoding="utf-8"?>
<a:theme xmlns:a="http://schemas.openxmlformats.org/drawingml/2006/main" name="Riga_prezentacija_10 2025">
  <a:themeElements>
    <a:clrScheme name="Custom 4">
      <a:dk1>
        <a:srgbClr val="000B40"/>
      </a:dk1>
      <a:lt1>
        <a:srgbClr val="AAD0FF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244CD3"/>
      </a:accent5>
      <a:accent6>
        <a:srgbClr val="000B40"/>
      </a:accent6>
      <a:hlink>
        <a:srgbClr val="000A40"/>
      </a:hlink>
      <a:folHlink>
        <a:srgbClr val="000A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iga_prezentacija_10 2025" id="{D814D0D2-007A-1840-AD4D-006AF9B91F92}" vid="{0381F53E-D5AC-DA43-8E61-A69300AF1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6884</TotalTime>
  <Words>142</Words>
  <Application>Microsoft Office PowerPoint</Application>
  <PresentationFormat>Pielāgots</PresentationFormat>
  <Paragraphs>29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Gilroy SemiBold</vt:lpstr>
      <vt:lpstr>Times New Roman</vt:lpstr>
      <vt:lpstr>Wingdings</vt:lpstr>
      <vt:lpstr>Riga_prezentacija_10 2025</vt:lpstr>
      <vt:lpstr>Office Theme</vt:lpstr>
      <vt:lpstr>Sociālā nozare- Rīgas valstspilsētas pašvaldības 2026. gada budžets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Rīgas dome</dc:creator>
  <cp:keywords/>
  <dc:description/>
  <cp:lastModifiedBy>Lita Brice</cp:lastModifiedBy>
  <cp:revision>38</cp:revision>
  <dcterms:created xsi:type="dcterms:W3CDTF">2025-10-01T05:47:02Z</dcterms:created>
  <dcterms:modified xsi:type="dcterms:W3CDTF">2026-02-17T13:27:07Z</dcterms:modified>
  <cp:category/>
</cp:coreProperties>
</file>