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5" r:id="rId10"/>
  </p:sldIdLst>
  <p:sldSz cx="14630400" cy="8229600"/>
  <p:notesSz cx="8229600" cy="14630400"/>
  <p:embeddedFontLst>
    <p:embeddedFont>
      <p:font typeface="Crimson Pro Semi Bold" panose="020B0604020202020204" charset="-70"/>
      <p:regular r:id="rId12"/>
    </p:embeddedFont>
  </p:embeddedFontLst>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276746-837A-413B-55CB-FA89AE509F10}" name="Ruta Bērziņa" initials="RB" userId="S::ruta.klimkane@riga.lv::bf9677fb-a9d3-46ff-b3d7-6ee0a09730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D2449-38DA-44EA-BAF5-A535FAAD41C0}" v="1" dt="2026-02-11T15:39:49.314"/>
    <p1510:client id="{300D8D54-16C9-48EB-A9A6-D596CD48FA0E}" v="4" dt="2026-02-11T11:58:54.138"/>
    <p1510:client id="{66F1753F-08B5-0EFB-7CDC-671EA2C94DD2}" v="77" dt="2026-02-11T13:30:20.862"/>
    <p1510:client id="{749AF339-5B7D-42A1-9C6F-6099F8DFC201}" v="2" dt="2026-02-11T12:47:28.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7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81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solidFill>
                  <a:srgbClr val="333333"/>
                </a:solidFill>
                <a:highlight>
                  <a:srgbClr val="FFFFFF"/>
                </a:highlight>
              </a:rPr>
              <a:t>līdz</a:t>
            </a:r>
            <a:r>
              <a:rPr lang="en-US">
                <a:solidFill>
                  <a:srgbClr val="333333"/>
                </a:solidFill>
                <a:highlight>
                  <a:srgbClr val="FFFFFF"/>
                </a:highlight>
              </a:rPr>
              <a:t> 690 </a:t>
            </a:r>
            <a:r>
              <a:rPr lang="en-US" err="1">
                <a:solidFill>
                  <a:srgbClr val="333333"/>
                </a:solidFill>
                <a:highlight>
                  <a:srgbClr val="FFFFFF"/>
                </a:highlight>
              </a:rPr>
              <a:t>Eur</a:t>
            </a:r>
            <a:r>
              <a:rPr lang="en-US">
                <a:solidFill>
                  <a:srgbClr val="333333"/>
                </a:solidFill>
                <a:highlight>
                  <a:srgbClr val="FFFFFF"/>
                </a:highlight>
              </a:rPr>
              <a:t> </a:t>
            </a:r>
            <a:r>
              <a:rPr lang="en-US" err="1">
                <a:solidFill>
                  <a:srgbClr val="333333"/>
                </a:solidFill>
                <a:highlight>
                  <a:srgbClr val="FFFFFF"/>
                </a:highlight>
              </a:rPr>
              <a:t>nonācām</a:t>
            </a:r>
            <a:r>
              <a:rPr lang="en-US">
                <a:solidFill>
                  <a:srgbClr val="333333"/>
                </a:solidFill>
                <a:highlight>
                  <a:srgbClr val="FFFFFF"/>
                </a:highlight>
              </a:rPr>
              <a:t>, 80 x 8,62 = 688 </a:t>
            </a:r>
            <a:r>
              <a:rPr lang="en-US" err="1">
                <a:solidFill>
                  <a:srgbClr val="333333"/>
                </a:solidFill>
                <a:highlight>
                  <a:srgbClr val="FFFFFF"/>
                </a:highlight>
              </a:rPr>
              <a:t>eur</a:t>
            </a:r>
            <a:r>
              <a:rPr lang="en-US">
                <a:solidFill>
                  <a:srgbClr val="333333"/>
                </a:solidFill>
                <a:highlight>
                  <a:srgbClr val="FFFFFF"/>
                </a:highlight>
              </a:rPr>
              <a:t>, bet </a:t>
            </a:r>
            <a:r>
              <a:rPr lang="en-US" err="1">
                <a:solidFill>
                  <a:srgbClr val="333333"/>
                </a:solidFill>
                <a:highlight>
                  <a:srgbClr val="FFFFFF"/>
                </a:highlight>
              </a:rPr>
              <a:t>mēs</a:t>
            </a:r>
            <a:r>
              <a:rPr lang="en-US">
                <a:solidFill>
                  <a:srgbClr val="333333"/>
                </a:solidFill>
                <a:highlight>
                  <a:srgbClr val="FFFFFF"/>
                </a:highlight>
              </a:rPr>
              <a:t> </a:t>
            </a:r>
            <a:r>
              <a:rPr lang="en-US" err="1">
                <a:solidFill>
                  <a:srgbClr val="333333"/>
                </a:solidFill>
                <a:highlight>
                  <a:srgbClr val="FFFFFF"/>
                </a:highlight>
              </a:rPr>
              <a:t>noapaļojām</a:t>
            </a:r>
            <a:r>
              <a:rPr lang="en-US">
                <a:solidFill>
                  <a:srgbClr val="333333"/>
                </a:solidFill>
                <a:highlight>
                  <a:srgbClr val="FFFFFF"/>
                </a:highlight>
              </a:rPr>
              <a:t> </a:t>
            </a:r>
            <a:r>
              <a:rPr lang="en-US" err="1">
                <a:solidFill>
                  <a:srgbClr val="333333"/>
                </a:solidFill>
                <a:highlight>
                  <a:srgbClr val="FFFFFF"/>
                </a:highlight>
              </a:rPr>
              <a:t>uz</a:t>
            </a:r>
            <a:r>
              <a:rPr lang="en-US">
                <a:solidFill>
                  <a:srgbClr val="333333"/>
                </a:solidFill>
                <a:highlight>
                  <a:srgbClr val="FFFFFF"/>
                </a:highlight>
              </a:rPr>
              <a:t> 690 </a:t>
            </a:r>
            <a:r>
              <a:rPr lang="en-US" err="1">
                <a:solidFill>
                  <a:srgbClr val="333333"/>
                </a:solidFill>
                <a:highlight>
                  <a:srgbClr val="FFFFFF"/>
                </a:highlight>
              </a:rPr>
              <a:t>eur</a:t>
            </a:r>
            <a:r>
              <a:rPr lang="en-US">
                <a:solidFill>
                  <a:srgbClr val="333333"/>
                </a:solidFill>
                <a:highlight>
                  <a:srgbClr val="FFFFFF"/>
                </a:highlight>
              </a:rPr>
              <a:t>.`No 1.jūlija.</a:t>
            </a:r>
            <a:endParaRPr lang="en-US"/>
          </a:p>
          <a:p>
            <a:r>
              <a:rPr lang="en-US">
                <a:solidFill>
                  <a:srgbClr val="333333"/>
                </a:solidFill>
                <a:highlight>
                  <a:srgbClr val="FFFFFF"/>
                </a:highlight>
              </a:rPr>
              <a:t>80 h </a:t>
            </a:r>
            <a:r>
              <a:rPr lang="en-US" err="1">
                <a:solidFill>
                  <a:srgbClr val="333333"/>
                </a:solidFill>
                <a:highlight>
                  <a:srgbClr val="FFFFFF"/>
                </a:highlight>
              </a:rPr>
              <a:t>ir</a:t>
            </a:r>
            <a:r>
              <a:rPr lang="en-US">
                <a:solidFill>
                  <a:srgbClr val="333333"/>
                </a:solidFill>
                <a:highlight>
                  <a:srgbClr val="FFFFFF"/>
                </a:highlight>
              </a:rPr>
              <a:t> MK </a:t>
            </a:r>
            <a:r>
              <a:rPr lang="en-US" err="1">
                <a:solidFill>
                  <a:srgbClr val="333333"/>
                </a:solidFill>
                <a:highlight>
                  <a:srgbClr val="FFFFFF"/>
                </a:highlight>
              </a:rPr>
              <a:t>noteikumos</a:t>
            </a:r>
            <a:r>
              <a:rPr lang="en-US">
                <a:solidFill>
                  <a:srgbClr val="333333"/>
                </a:solidFill>
                <a:highlight>
                  <a:srgbClr val="FFFFFF"/>
                </a:highlight>
              </a:rPr>
              <a:t> minimums un </a:t>
            </a:r>
            <a:r>
              <a:rPr lang="en-US" err="1">
                <a:solidFill>
                  <a:srgbClr val="333333"/>
                </a:solidFill>
                <a:highlight>
                  <a:srgbClr val="FFFFFF"/>
                </a:highlight>
              </a:rPr>
              <a:t>reizinājām</a:t>
            </a:r>
            <a:r>
              <a:rPr lang="en-US">
                <a:solidFill>
                  <a:srgbClr val="333333"/>
                </a:solidFill>
                <a:highlight>
                  <a:srgbClr val="FFFFFF"/>
                </a:highlight>
              </a:rPr>
              <a:t> </a:t>
            </a:r>
            <a:r>
              <a:rPr lang="en-US" err="1">
                <a:solidFill>
                  <a:srgbClr val="333333"/>
                </a:solidFill>
                <a:highlight>
                  <a:srgbClr val="FFFFFF"/>
                </a:highlight>
              </a:rPr>
              <a:t>ar</a:t>
            </a:r>
            <a:r>
              <a:rPr lang="en-US">
                <a:solidFill>
                  <a:srgbClr val="333333"/>
                </a:solidFill>
                <a:highlight>
                  <a:srgbClr val="FFFFFF"/>
                </a:highlight>
              </a:rPr>
              <a:t> </a:t>
            </a:r>
            <a:r>
              <a:rPr lang="en-US" err="1">
                <a:solidFill>
                  <a:srgbClr val="333333"/>
                </a:solidFill>
                <a:highlight>
                  <a:srgbClr val="FFFFFF"/>
                </a:highlight>
              </a:rPr>
              <a:t>plānoto</a:t>
            </a:r>
            <a:r>
              <a:rPr lang="en-US">
                <a:solidFill>
                  <a:srgbClr val="333333"/>
                </a:solidFill>
                <a:highlight>
                  <a:srgbClr val="FFFFFF"/>
                </a:highlight>
              </a:rPr>
              <a:t> </a:t>
            </a:r>
            <a:r>
              <a:rPr lang="en-US" err="1">
                <a:solidFill>
                  <a:srgbClr val="333333"/>
                </a:solidFill>
                <a:highlight>
                  <a:srgbClr val="FFFFFF"/>
                </a:highlight>
              </a:rPr>
              <a:t>stundas</a:t>
            </a:r>
            <a:r>
              <a:rPr lang="en-US">
                <a:solidFill>
                  <a:srgbClr val="333333"/>
                </a:solidFill>
                <a:highlight>
                  <a:srgbClr val="FFFFFF"/>
                </a:highlight>
              </a:rPr>
              <a:t> </a:t>
            </a:r>
            <a:r>
              <a:rPr lang="en-US" err="1">
                <a:solidFill>
                  <a:srgbClr val="333333"/>
                </a:solidFill>
                <a:highlight>
                  <a:srgbClr val="FFFFFF"/>
                </a:highlight>
              </a:rPr>
              <a:t>cenu</a:t>
            </a:r>
            <a:r>
              <a:rPr lang="en-US">
                <a:solidFill>
                  <a:srgbClr val="333333"/>
                </a:solidFill>
                <a:highlight>
                  <a:srgbClr val="FFFFFF"/>
                </a:highlight>
              </a:rPr>
              <a:t> no </a:t>
            </a:r>
            <a:r>
              <a:rPr lang="en-US" err="1">
                <a:solidFill>
                  <a:srgbClr val="333333"/>
                </a:solidFill>
                <a:highlight>
                  <a:srgbClr val="FFFFFF"/>
                </a:highlight>
              </a:rPr>
              <a:t>š.g</a:t>
            </a:r>
            <a:r>
              <a:rPr lang="en-US">
                <a:solidFill>
                  <a:srgbClr val="333333"/>
                </a:solidFill>
                <a:highlight>
                  <a:srgbClr val="FFFFFF"/>
                </a:highlight>
              </a:rPr>
              <a:t>. </a:t>
            </a:r>
            <a:r>
              <a:rPr lang="en-US" err="1">
                <a:solidFill>
                  <a:srgbClr val="333333"/>
                </a:solidFill>
                <a:highlight>
                  <a:srgbClr val="FFFFFF"/>
                </a:highlight>
              </a:rPr>
              <a:t>augusta</a:t>
            </a:r>
            <a:r>
              <a:rPr lang="en-US">
                <a:solidFill>
                  <a:srgbClr val="333333"/>
                </a:solidFill>
                <a:highlight>
                  <a:srgbClr val="FFFFFF"/>
                </a:highlight>
              </a:rPr>
              <a:t>. </a:t>
            </a:r>
            <a:endParaRPr lang="en-US"/>
          </a:p>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E055C-18EE-036E-BF56-A3B1BE6727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AF91CA-C9E4-DC23-DC26-F820B89AA6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77A009-BEAF-C7F7-7E26-26889E3539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C9C4FA-F041-4894-A2CB-282A960E4E3C}"/>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684934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lv-LV"/>
          </a:p>
        </p:txBody>
      </p:sp>
      <p:sp>
        <p:nvSpPr>
          <p:cNvPr id="3" name="Shape 1"/>
          <p:cNvSpPr/>
          <p:nvPr/>
        </p:nvSpPr>
        <p:spPr>
          <a:xfrm>
            <a:off x="0" y="0"/>
            <a:ext cx="14630400" cy="8229600"/>
          </a:xfrm>
          <a:prstGeom prst="rect">
            <a:avLst/>
          </a:prstGeom>
          <a:solidFill>
            <a:srgbClr val="FFFFFF"/>
          </a:solidFill>
          <a:ln/>
        </p:spPr>
        <p:txBody>
          <a:bodyPr/>
          <a:lstStyle/>
          <a:p>
            <a:endParaRPr lang="lv-LV"/>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lv-LV"/>
          </a:p>
        </p:txBody>
      </p:sp>
      <p:sp>
        <p:nvSpPr>
          <p:cNvPr id="3" name="Shape 1"/>
          <p:cNvSpPr/>
          <p:nvPr/>
        </p:nvSpPr>
        <p:spPr>
          <a:xfrm>
            <a:off x="0" y="0"/>
            <a:ext cx="14630400" cy="8229600"/>
          </a:xfrm>
          <a:prstGeom prst="rect">
            <a:avLst/>
          </a:prstGeom>
          <a:solidFill>
            <a:srgbClr val="FFFFFF"/>
          </a:solidFill>
          <a:ln/>
        </p:spPr>
        <p:txBody>
          <a:bodyPr/>
          <a:lstStyle/>
          <a:p>
            <a:endParaRPr lang="lv-LV"/>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lv-LV"/>
          </a:p>
        </p:txBody>
      </p:sp>
      <p:sp>
        <p:nvSpPr>
          <p:cNvPr id="3" name="Shape 1"/>
          <p:cNvSpPr/>
          <p:nvPr/>
        </p:nvSpPr>
        <p:spPr>
          <a:xfrm>
            <a:off x="0" y="0"/>
            <a:ext cx="14630400" cy="8229600"/>
          </a:xfrm>
          <a:prstGeom prst="rect">
            <a:avLst/>
          </a:prstGeom>
          <a:solidFill>
            <a:srgbClr val="FFFFFF"/>
          </a:solidFill>
          <a:ln/>
        </p:spPr>
        <p:txBody>
          <a:bodyPr/>
          <a:lstStyle/>
          <a:p>
            <a:endParaRPr lang="lv-LV"/>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lv-LV"/>
          </a:p>
        </p:txBody>
      </p:sp>
      <p:sp>
        <p:nvSpPr>
          <p:cNvPr id="3" name="Shape 1"/>
          <p:cNvSpPr/>
          <p:nvPr/>
        </p:nvSpPr>
        <p:spPr>
          <a:xfrm>
            <a:off x="0" y="0"/>
            <a:ext cx="14630400" cy="8229600"/>
          </a:xfrm>
          <a:prstGeom prst="rect">
            <a:avLst/>
          </a:prstGeom>
          <a:solidFill>
            <a:srgbClr val="FFFFFF"/>
          </a:solidFill>
          <a:ln/>
        </p:spPr>
        <p:txBody>
          <a:bodyPr/>
          <a:lstStyle/>
          <a:p>
            <a:endParaRPr lang="lv-LV"/>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lv-LV"/>
          </a:p>
        </p:txBody>
      </p:sp>
      <p:sp>
        <p:nvSpPr>
          <p:cNvPr id="3" name="Shape 1"/>
          <p:cNvSpPr/>
          <p:nvPr/>
        </p:nvSpPr>
        <p:spPr>
          <a:xfrm>
            <a:off x="0" y="0"/>
            <a:ext cx="14630400" cy="8229600"/>
          </a:xfrm>
          <a:prstGeom prst="rect">
            <a:avLst/>
          </a:prstGeom>
          <a:solidFill>
            <a:srgbClr val="FFFFFF"/>
          </a:solidFill>
          <a:ln/>
        </p:spPr>
        <p:txBody>
          <a:bodyPr/>
          <a:lstStyle/>
          <a:p>
            <a:endParaRPr lang="lv-LV"/>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lv-LV"/>
          </a:p>
        </p:txBody>
      </p:sp>
      <p:sp>
        <p:nvSpPr>
          <p:cNvPr id="3" name="Shape 1"/>
          <p:cNvSpPr/>
          <p:nvPr/>
        </p:nvSpPr>
        <p:spPr>
          <a:xfrm>
            <a:off x="0" y="0"/>
            <a:ext cx="14630400" cy="8229600"/>
          </a:xfrm>
          <a:prstGeom prst="rect">
            <a:avLst/>
          </a:prstGeom>
          <a:solidFill>
            <a:srgbClr val="FFFFFF"/>
          </a:solidFill>
          <a:ln/>
        </p:spPr>
        <p:txBody>
          <a:bodyPr/>
          <a:lstStyle/>
          <a:p>
            <a:endParaRPr lang="lv-LV"/>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lv-LV"/>
          </a:p>
        </p:txBody>
      </p:sp>
      <p:sp>
        <p:nvSpPr>
          <p:cNvPr id="3" name="Shape 1"/>
          <p:cNvSpPr/>
          <p:nvPr/>
        </p:nvSpPr>
        <p:spPr>
          <a:xfrm>
            <a:off x="0" y="0"/>
            <a:ext cx="14630400" cy="8229600"/>
          </a:xfrm>
          <a:prstGeom prst="rect">
            <a:avLst/>
          </a:prstGeom>
          <a:solidFill>
            <a:srgbClr val="FFFFFF"/>
          </a:solidFill>
          <a:ln/>
        </p:spPr>
        <p:txBody>
          <a:bodyPr/>
          <a:lstStyle/>
          <a:p>
            <a:endParaRPr lang="lv-LV"/>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0F0F1"/>
          </a:solidFill>
          <a:ln/>
        </p:spPr>
        <p:txBody>
          <a:bodyPr/>
          <a:lstStyle/>
          <a:p>
            <a:endParaRPr lang="lv-LV"/>
          </a:p>
        </p:txBody>
      </p:sp>
      <p:sp>
        <p:nvSpPr>
          <p:cNvPr id="3" name="Shape 1"/>
          <p:cNvSpPr/>
          <p:nvPr/>
        </p:nvSpPr>
        <p:spPr>
          <a:xfrm>
            <a:off x="0" y="0"/>
            <a:ext cx="14630400" cy="8229600"/>
          </a:xfrm>
          <a:prstGeom prst="rect">
            <a:avLst/>
          </a:prstGeom>
          <a:solidFill>
            <a:srgbClr val="FFFFFF"/>
          </a:solidFill>
          <a:ln/>
        </p:spPr>
        <p:txBody>
          <a:bodyPr/>
          <a:lstStyle/>
          <a:p>
            <a:endParaRPr lang="lv-LV"/>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793790" y="2798802"/>
            <a:ext cx="13042821" cy="1133951"/>
          </a:xfrm>
          <a:prstGeom prst="rect">
            <a:avLst/>
          </a:prstGeom>
          <a:noFill/>
          <a:ln/>
        </p:spPr>
        <p:txBody>
          <a:bodyPr wrap="square" lIns="0" tIns="0" rIns="0" bIns="0" rtlCol="0" anchor="t"/>
          <a:lstStyle/>
          <a:p>
            <a:pPr marL="0" indent="0" algn="l">
              <a:lnSpc>
                <a:spcPts val="4450"/>
              </a:lnSpc>
              <a:buNone/>
            </a:pPr>
            <a:r>
              <a:rPr lang="en-US" sz="3550">
                <a:solidFill>
                  <a:srgbClr val="152D47"/>
                </a:solidFill>
                <a:latin typeface="Crimson Pro Semi Bold" pitchFamily="34" charset="0"/>
                <a:ea typeface="Crimson Pro Semi Bold" pitchFamily="34" charset="-122"/>
                <a:cs typeface="Crimson Pro Semi Bold" pitchFamily="34" charset="-120"/>
              </a:rPr>
              <a:t>Rīgas valstspilsētas pašvaldības sniegto sociālo pakalpojumu saņemšanas un samaksas kārtība (grozījumi – 2026. gads)</a:t>
            </a:r>
            <a:endParaRPr lang="en-US" sz="3550"/>
          </a:p>
        </p:txBody>
      </p:sp>
      <p:sp>
        <p:nvSpPr>
          <p:cNvPr id="3" name="Shape 1"/>
          <p:cNvSpPr/>
          <p:nvPr/>
        </p:nvSpPr>
        <p:spPr>
          <a:xfrm>
            <a:off x="793790" y="4386382"/>
            <a:ext cx="5780127" cy="426244"/>
          </a:xfrm>
          <a:prstGeom prst="roundRect">
            <a:avLst>
              <a:gd name="adj" fmla="val 6386"/>
            </a:avLst>
          </a:prstGeom>
          <a:solidFill>
            <a:srgbClr val="CCD7FF"/>
          </a:solidFill>
          <a:ln/>
        </p:spPr>
        <p:txBody>
          <a:bodyPr/>
          <a:lstStyle/>
          <a:p>
            <a:endParaRPr lang="lv-LV"/>
          </a:p>
        </p:txBody>
      </p:sp>
      <p:sp>
        <p:nvSpPr>
          <p:cNvPr id="4" name="Text 2"/>
          <p:cNvSpPr/>
          <p:nvPr/>
        </p:nvSpPr>
        <p:spPr>
          <a:xfrm>
            <a:off x="929878" y="4454366"/>
            <a:ext cx="5507950" cy="290274"/>
          </a:xfrm>
          <a:prstGeom prst="rect">
            <a:avLst/>
          </a:prstGeom>
          <a:noFill/>
          <a:ln/>
        </p:spPr>
        <p:txBody>
          <a:bodyPr wrap="none" lIns="0" tIns="0" rIns="0" bIns="0" rtlCol="0" anchor="t"/>
          <a:lstStyle/>
          <a:p>
            <a:pPr marL="0" indent="0" algn="l">
              <a:lnSpc>
                <a:spcPts val="2250"/>
              </a:lnSpc>
              <a:buNone/>
            </a:pPr>
            <a:r>
              <a:rPr lang="en-US" sz="1400">
                <a:solidFill>
                  <a:srgbClr val="4C4C4D"/>
                </a:solidFill>
                <a:latin typeface="Arial" panose="020B0604020202020204" pitchFamily="34" charset="0"/>
                <a:ea typeface="Heebo" pitchFamily="34" charset="-122"/>
                <a:cs typeface="Arial" panose="020B0604020202020204" pitchFamily="34" charset="0"/>
              </a:rPr>
              <a:t>RVP SOCIĀLO PAKALPOJUMU SNIEDZĒJU KONSULTATĪVĀ PADOME</a:t>
            </a:r>
            <a:endParaRPr lang="en-US" sz="1400"/>
          </a:p>
        </p:txBody>
      </p:sp>
      <p:sp>
        <p:nvSpPr>
          <p:cNvPr id="5" name="Text 3"/>
          <p:cNvSpPr/>
          <p:nvPr/>
        </p:nvSpPr>
        <p:spPr>
          <a:xfrm>
            <a:off x="793790" y="5067776"/>
            <a:ext cx="13042821" cy="362903"/>
          </a:xfrm>
          <a:prstGeom prst="rect">
            <a:avLst/>
          </a:prstGeom>
          <a:noFill/>
          <a:ln/>
        </p:spPr>
        <p:txBody>
          <a:bodyPr wrap="none" lIns="0" tIns="0" rIns="0" bIns="0" rtlCol="0" anchor="t"/>
          <a:lstStyle/>
          <a:p>
            <a:pPr marL="0" indent="0" algn="l">
              <a:lnSpc>
                <a:spcPts val="2850"/>
              </a:lnSpc>
              <a:buNone/>
            </a:pPr>
            <a:r>
              <a:rPr lang="en-US" sz="1750">
                <a:solidFill>
                  <a:srgbClr val="4C4C4D"/>
                </a:solidFill>
                <a:latin typeface="Arial" panose="020B0604020202020204" pitchFamily="34" charset="0"/>
                <a:ea typeface="Heebo" pitchFamily="34" charset="-122"/>
                <a:cs typeface="Arial" panose="020B0604020202020204" pitchFamily="34" charset="0"/>
              </a:rPr>
              <a:t>12.02.2026.</a:t>
            </a:r>
            <a:endParaRPr lang="en-US" sz="1750"/>
          </a:p>
        </p:txBody>
      </p:sp>
      <p:sp>
        <p:nvSpPr>
          <p:cNvPr id="6" name="Text 3">
            <a:extLst>
              <a:ext uri="{FF2B5EF4-FFF2-40B4-BE49-F238E27FC236}">
                <a16:creationId xmlns:a16="http://schemas.microsoft.com/office/drawing/2014/main" id="{ACC3D051-1187-132E-9E15-A4B8B737C30E}"/>
              </a:ext>
            </a:extLst>
          </p:cNvPr>
          <p:cNvSpPr/>
          <p:nvPr/>
        </p:nvSpPr>
        <p:spPr>
          <a:xfrm>
            <a:off x="793790" y="5698211"/>
            <a:ext cx="13042821" cy="362903"/>
          </a:xfrm>
          <a:prstGeom prst="rect">
            <a:avLst/>
          </a:prstGeom>
          <a:noFill/>
          <a:ln/>
        </p:spPr>
        <p:txBody>
          <a:bodyPr wrap="none" lIns="0" tIns="0" rIns="0" bIns="0" rtlCol="0" anchor="t"/>
          <a:lstStyle/>
          <a:p>
            <a:pPr marL="0" indent="0" algn="r">
              <a:lnSpc>
                <a:spcPts val="2850"/>
              </a:lnSpc>
              <a:buNone/>
            </a:pPr>
            <a:r>
              <a:rPr lang="lv-LV" sz="1750">
                <a:solidFill>
                  <a:srgbClr val="4C4C4D"/>
                </a:solidFill>
                <a:latin typeface="Arial" panose="020B0604020202020204" pitchFamily="34" charset="0"/>
                <a:ea typeface="Heebo" pitchFamily="34" charset="-122"/>
                <a:cs typeface="Arial" panose="020B0604020202020204" pitchFamily="34" charset="0"/>
              </a:rPr>
              <a:t>Mārtiņš Moors, RVP Labklājības departaments</a:t>
            </a:r>
            <a:endParaRPr lang="en-US" sz="175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969050"/>
            <a:ext cx="11342370" cy="1275874"/>
          </a:xfrm>
          <a:prstGeom prst="rect">
            <a:avLst/>
          </a:prstGeom>
          <a:noFill/>
          <a:ln/>
        </p:spPr>
        <p:txBody>
          <a:bodyPr wrap="none" lIns="0" tIns="0" rIns="0" bIns="0" rtlCol="0" anchor="t"/>
          <a:lstStyle/>
          <a:p>
            <a:pPr marL="0" indent="0" algn="l">
              <a:lnSpc>
                <a:spcPts val="10000"/>
              </a:lnSpc>
              <a:buNone/>
            </a:pPr>
            <a:r>
              <a:rPr lang="en-US" sz="8000">
                <a:solidFill>
                  <a:srgbClr val="152D47"/>
                </a:solidFill>
                <a:latin typeface="Crimson Pro Semi Bold" pitchFamily="34" charset="0"/>
                <a:ea typeface="Crimson Pro Semi Bold" pitchFamily="34" charset="-122"/>
                <a:cs typeface="Crimson Pro Semi Bold" pitchFamily="34" charset="-120"/>
              </a:rPr>
              <a:t>Pieejamības paplašināšana</a:t>
            </a:r>
            <a:endParaRPr lang="en-US" sz="8000"/>
          </a:p>
        </p:txBody>
      </p:sp>
      <p:sp>
        <p:nvSpPr>
          <p:cNvPr id="3" name="Shape 1"/>
          <p:cNvSpPr/>
          <p:nvPr/>
        </p:nvSpPr>
        <p:spPr>
          <a:xfrm>
            <a:off x="793790" y="2612350"/>
            <a:ext cx="4225052" cy="3551634"/>
          </a:xfrm>
          <a:prstGeom prst="roundRect">
            <a:avLst>
              <a:gd name="adj" fmla="val 862"/>
            </a:avLst>
          </a:prstGeom>
          <a:solidFill>
            <a:srgbClr val="F2EEEE"/>
          </a:solidFill>
          <a:ln/>
        </p:spPr>
        <p:txBody>
          <a:bodyPr/>
          <a:lstStyle/>
          <a:p>
            <a:endParaRPr lang="lv-LV"/>
          </a:p>
        </p:txBody>
      </p:sp>
      <p:sp>
        <p:nvSpPr>
          <p:cNvPr id="4" name="Text 2"/>
          <p:cNvSpPr/>
          <p:nvPr/>
        </p:nvSpPr>
        <p:spPr>
          <a:xfrm>
            <a:off x="997863" y="2816423"/>
            <a:ext cx="2551748" cy="318849"/>
          </a:xfrm>
          <a:prstGeom prst="rect">
            <a:avLst/>
          </a:prstGeom>
          <a:noFill/>
          <a:ln/>
        </p:spPr>
        <p:txBody>
          <a:bodyPr wrap="none" lIns="0" tIns="0" rIns="0" bIns="0" rtlCol="0" anchor="t"/>
          <a:lstStyle/>
          <a:p>
            <a:pPr marL="0" indent="0" algn="l">
              <a:lnSpc>
                <a:spcPts val="2500"/>
              </a:lnSpc>
              <a:buNone/>
            </a:pPr>
            <a:r>
              <a:rPr lang="en-US" sz="2000">
                <a:solidFill>
                  <a:srgbClr val="4C4C4D"/>
                </a:solidFill>
                <a:latin typeface="Crimson Pro Semi Bold" pitchFamily="34" charset="0"/>
                <a:ea typeface="Crimson Pro Semi Bold" pitchFamily="34" charset="-122"/>
                <a:cs typeface="Crimson Pro Semi Bold" pitchFamily="34" charset="-120"/>
              </a:rPr>
              <a:t>Ģeogrāfiskā pieejamība</a:t>
            </a:r>
            <a:endParaRPr lang="en-US" sz="2000"/>
          </a:p>
        </p:txBody>
      </p:sp>
      <p:sp>
        <p:nvSpPr>
          <p:cNvPr id="5" name="Text 3"/>
          <p:cNvSpPr/>
          <p:nvPr/>
        </p:nvSpPr>
        <p:spPr>
          <a:xfrm>
            <a:off x="997863" y="3245406"/>
            <a:ext cx="3816906" cy="1551146"/>
          </a:xfrm>
          <a:prstGeom prst="rect">
            <a:avLst/>
          </a:prstGeom>
          <a:noFill/>
          <a:ln/>
        </p:spPr>
        <p:txBody>
          <a:bodyPr wrap="square" lIns="0" tIns="0" rIns="0" bIns="0" rtlCol="0" anchor="t"/>
          <a:lstStyle/>
          <a:p>
            <a:pPr marL="0" indent="0" algn="l">
              <a:lnSpc>
                <a:spcPts val="3050"/>
              </a:lnSpc>
              <a:buNone/>
            </a:pPr>
            <a:r>
              <a:rPr lang="en-US" sz="2000">
                <a:solidFill>
                  <a:srgbClr val="4C4C4D"/>
                </a:solidFill>
                <a:latin typeface="Arial" panose="020B0604020202020204" pitchFamily="34" charset="0"/>
                <a:ea typeface="Heebo" pitchFamily="34" charset="-122"/>
                <a:cs typeface="Arial" panose="020B0604020202020204" pitchFamily="34" charset="0"/>
              </a:rPr>
              <a:t>Atcelts 40 km ierobežojums ģimenes tipa pilngadīgo aprūpes institūcijas pakalpojumam (visa Latvija).</a:t>
            </a:r>
            <a:endParaRPr lang="en-US" sz="2000"/>
          </a:p>
        </p:txBody>
      </p:sp>
      <p:sp>
        <p:nvSpPr>
          <p:cNvPr id="6" name="Shape 4"/>
          <p:cNvSpPr/>
          <p:nvPr/>
        </p:nvSpPr>
        <p:spPr>
          <a:xfrm>
            <a:off x="5202555" y="2612350"/>
            <a:ext cx="4225171" cy="3551634"/>
          </a:xfrm>
          <a:prstGeom prst="roundRect">
            <a:avLst>
              <a:gd name="adj" fmla="val 862"/>
            </a:avLst>
          </a:prstGeom>
          <a:solidFill>
            <a:srgbClr val="F2EEEE"/>
          </a:solidFill>
          <a:ln/>
        </p:spPr>
        <p:txBody>
          <a:bodyPr/>
          <a:lstStyle/>
          <a:p>
            <a:endParaRPr lang="lv-LV"/>
          </a:p>
        </p:txBody>
      </p:sp>
      <p:sp>
        <p:nvSpPr>
          <p:cNvPr id="7" name="Text 5"/>
          <p:cNvSpPr/>
          <p:nvPr/>
        </p:nvSpPr>
        <p:spPr>
          <a:xfrm>
            <a:off x="5406628" y="2816423"/>
            <a:ext cx="2551748" cy="318849"/>
          </a:xfrm>
          <a:prstGeom prst="rect">
            <a:avLst/>
          </a:prstGeom>
          <a:noFill/>
          <a:ln/>
        </p:spPr>
        <p:txBody>
          <a:bodyPr wrap="none" lIns="0" tIns="0" rIns="0" bIns="0" rtlCol="0" anchor="t"/>
          <a:lstStyle/>
          <a:p>
            <a:pPr marL="0" indent="0" algn="l">
              <a:lnSpc>
                <a:spcPts val="2500"/>
              </a:lnSpc>
              <a:buNone/>
            </a:pPr>
            <a:r>
              <a:rPr lang="en-US" sz="2000">
                <a:solidFill>
                  <a:srgbClr val="4C4C4D"/>
                </a:solidFill>
                <a:latin typeface="Crimson Pro Semi Bold" pitchFamily="34" charset="0"/>
                <a:ea typeface="Crimson Pro Semi Bold" pitchFamily="34" charset="-122"/>
                <a:cs typeface="Crimson Pro Semi Bold" pitchFamily="34" charset="-120"/>
              </a:rPr>
              <a:t>Videovizītes</a:t>
            </a:r>
            <a:endParaRPr lang="en-US" sz="2000"/>
          </a:p>
        </p:txBody>
      </p:sp>
      <p:sp>
        <p:nvSpPr>
          <p:cNvPr id="8" name="Text 6"/>
          <p:cNvSpPr/>
          <p:nvPr/>
        </p:nvSpPr>
        <p:spPr>
          <a:xfrm>
            <a:off x="5406628" y="3245406"/>
            <a:ext cx="3817025" cy="1551146"/>
          </a:xfrm>
          <a:prstGeom prst="rect">
            <a:avLst/>
          </a:prstGeom>
          <a:noFill/>
          <a:ln/>
        </p:spPr>
        <p:txBody>
          <a:bodyPr wrap="square" lIns="0" tIns="0" rIns="0" bIns="0" rtlCol="0" anchor="t"/>
          <a:lstStyle/>
          <a:p>
            <a:pPr marL="0" indent="0" algn="l">
              <a:lnSpc>
                <a:spcPts val="3050"/>
              </a:lnSpc>
              <a:buNone/>
            </a:pPr>
            <a:r>
              <a:rPr lang="en-US" sz="2000">
                <a:solidFill>
                  <a:srgbClr val="4C4C4D"/>
                </a:solidFill>
                <a:latin typeface="Arial" panose="020B0604020202020204" pitchFamily="34" charset="0"/>
                <a:ea typeface="Heebo" pitchFamily="34" charset="-122"/>
                <a:cs typeface="Arial" panose="020B0604020202020204" pitchFamily="34" charset="0"/>
              </a:rPr>
              <a:t>Videovizīte pieejama jebkurai personai ar aprūpes vajadzībām (ne tikai aprūpe mājās saņēmējiem).</a:t>
            </a:r>
            <a:endParaRPr lang="en-US" sz="2000"/>
          </a:p>
        </p:txBody>
      </p:sp>
      <p:sp>
        <p:nvSpPr>
          <p:cNvPr id="9" name="Shape 7"/>
          <p:cNvSpPr/>
          <p:nvPr/>
        </p:nvSpPr>
        <p:spPr>
          <a:xfrm>
            <a:off x="9611439" y="2612350"/>
            <a:ext cx="4225171" cy="3551634"/>
          </a:xfrm>
          <a:prstGeom prst="roundRect">
            <a:avLst>
              <a:gd name="adj" fmla="val 862"/>
            </a:avLst>
          </a:prstGeom>
          <a:solidFill>
            <a:srgbClr val="F2EEEE"/>
          </a:solidFill>
          <a:ln/>
        </p:spPr>
        <p:txBody>
          <a:bodyPr/>
          <a:lstStyle/>
          <a:p>
            <a:endParaRPr lang="lv-LV"/>
          </a:p>
        </p:txBody>
      </p:sp>
      <p:sp>
        <p:nvSpPr>
          <p:cNvPr id="10" name="Text 8"/>
          <p:cNvSpPr/>
          <p:nvPr/>
        </p:nvSpPr>
        <p:spPr>
          <a:xfrm>
            <a:off x="9815513" y="2816423"/>
            <a:ext cx="2551748" cy="318849"/>
          </a:xfrm>
          <a:prstGeom prst="rect">
            <a:avLst/>
          </a:prstGeom>
          <a:noFill/>
          <a:ln/>
        </p:spPr>
        <p:txBody>
          <a:bodyPr wrap="none" lIns="0" tIns="0" rIns="0" bIns="0" rtlCol="0" anchor="t"/>
          <a:lstStyle/>
          <a:p>
            <a:pPr marL="0" indent="0" algn="l">
              <a:lnSpc>
                <a:spcPts val="2500"/>
              </a:lnSpc>
              <a:buNone/>
            </a:pPr>
            <a:r>
              <a:rPr lang="en-US" sz="2000">
                <a:solidFill>
                  <a:srgbClr val="4C4C4D"/>
                </a:solidFill>
                <a:latin typeface="Crimson Pro Semi Bold" pitchFamily="34" charset="0"/>
                <a:ea typeface="Crimson Pro Semi Bold" pitchFamily="34" charset="-122"/>
                <a:cs typeface="Crimson Pro Semi Bold" pitchFamily="34" charset="-120"/>
              </a:rPr>
              <a:t>Dienas aprūpe</a:t>
            </a:r>
            <a:endParaRPr lang="en-US" sz="2000"/>
          </a:p>
        </p:txBody>
      </p:sp>
      <p:sp>
        <p:nvSpPr>
          <p:cNvPr id="11" name="Text 9"/>
          <p:cNvSpPr/>
          <p:nvPr/>
        </p:nvSpPr>
        <p:spPr>
          <a:xfrm>
            <a:off x="9815513" y="3245406"/>
            <a:ext cx="3817025" cy="2714506"/>
          </a:xfrm>
          <a:prstGeom prst="rect">
            <a:avLst/>
          </a:prstGeom>
          <a:noFill/>
          <a:ln/>
        </p:spPr>
        <p:txBody>
          <a:bodyPr wrap="square" lIns="0" tIns="0" rIns="0" bIns="0" rtlCol="0" anchor="t"/>
          <a:lstStyle/>
          <a:p>
            <a:pPr marL="0" indent="0" algn="l">
              <a:lnSpc>
                <a:spcPts val="3050"/>
              </a:lnSpc>
              <a:buNone/>
            </a:pPr>
            <a:r>
              <a:rPr lang="en-US" sz="2000">
                <a:solidFill>
                  <a:srgbClr val="4C4C4D"/>
                </a:solidFill>
                <a:latin typeface="Arial" panose="020B0604020202020204" pitchFamily="34" charset="0"/>
                <a:ea typeface="Heebo" pitchFamily="34" charset="-122"/>
                <a:cs typeface="Arial" panose="020B0604020202020204" pitchFamily="34" charset="0"/>
              </a:rPr>
              <a:t>Paplašinātas tiesības saņemt dienas aprūpes centra pakalpojumu ļoti smagiem GRT (t.sk. kompleksi traucējumi, autiska spektra iezīmēm, zemām pašaprūpes spējām, zemu kognitīvo līmeni).</a:t>
            </a:r>
            <a:endParaRPr lang="en-US" sz="2000"/>
          </a:p>
        </p:txBody>
      </p:sp>
      <p:sp>
        <p:nvSpPr>
          <p:cNvPr id="12" name="Shape 10"/>
          <p:cNvSpPr/>
          <p:nvPr/>
        </p:nvSpPr>
        <p:spPr>
          <a:xfrm>
            <a:off x="793790" y="6370677"/>
            <a:ext cx="13042821" cy="889754"/>
          </a:xfrm>
          <a:prstGeom prst="roundRect">
            <a:avLst>
              <a:gd name="adj" fmla="val 3442"/>
            </a:avLst>
          </a:prstGeom>
          <a:solidFill>
            <a:srgbClr val="B3C3FF"/>
          </a:solidFill>
          <a:ln/>
        </p:spPr>
        <p:txBody>
          <a:bodyPr/>
          <a:lstStyle/>
          <a:p>
            <a:endParaRPr lang="lv-LV"/>
          </a:p>
        </p:txBody>
      </p:sp>
      <p:pic>
        <p:nvPicPr>
          <p:cNvPr id="13" name="Image 0" descr="preencoded.png"/>
          <p:cNvPicPr>
            <a:picLocks noChangeAspect="1"/>
          </p:cNvPicPr>
          <p:nvPr/>
        </p:nvPicPr>
        <p:blipFill>
          <a:blip r:embed="rId3"/>
          <a:stretch>
            <a:fillRect/>
          </a:stretch>
        </p:blipFill>
        <p:spPr>
          <a:xfrm>
            <a:off x="997863" y="6648688"/>
            <a:ext cx="318968" cy="255151"/>
          </a:xfrm>
          <a:prstGeom prst="rect">
            <a:avLst/>
          </a:prstGeom>
        </p:spPr>
      </p:pic>
      <p:sp>
        <p:nvSpPr>
          <p:cNvPr id="14" name="Text 11"/>
          <p:cNvSpPr/>
          <p:nvPr/>
        </p:nvSpPr>
        <p:spPr>
          <a:xfrm>
            <a:off x="1520904" y="6605349"/>
            <a:ext cx="12111633" cy="387787"/>
          </a:xfrm>
          <a:prstGeom prst="rect">
            <a:avLst/>
          </a:prstGeom>
          <a:noFill/>
          <a:ln/>
        </p:spPr>
        <p:txBody>
          <a:bodyPr wrap="none" lIns="0" tIns="0" rIns="0" bIns="0" rtlCol="0" anchor="t"/>
          <a:lstStyle/>
          <a:p>
            <a:pPr marL="0" indent="0" algn="l">
              <a:lnSpc>
                <a:spcPts val="3050"/>
              </a:lnSpc>
              <a:buNone/>
            </a:pPr>
            <a:r>
              <a:rPr lang="en-US" sz="2000" b="1">
                <a:solidFill>
                  <a:srgbClr val="000000"/>
                </a:solidFill>
                <a:latin typeface="Arial" panose="020B0604020202020204" pitchFamily="34" charset="0"/>
                <a:ea typeface="Heebo" pitchFamily="34" charset="-122"/>
                <a:cs typeface="Arial" panose="020B0604020202020204" pitchFamily="34" charset="0"/>
              </a:rPr>
              <a:t>Praktiskā ietekme:</a:t>
            </a:r>
            <a:r>
              <a:rPr lang="en-US" sz="2000">
                <a:solidFill>
                  <a:srgbClr val="000000"/>
                </a:solidFill>
                <a:latin typeface="Arial" panose="020B0604020202020204" pitchFamily="34" charset="0"/>
                <a:ea typeface="Heebo" pitchFamily="34" charset="-122"/>
                <a:cs typeface="Arial" panose="020B0604020202020204" pitchFamily="34" charset="0"/>
              </a:rPr>
              <a:t> mazāk ierobežojumu izvēlē, elastīgāka pakalpojuma saņemšana.</a:t>
            </a:r>
            <a:endParaRPr lang="en-US" sz="2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894636"/>
            <a:ext cx="5670590" cy="708779"/>
          </a:xfrm>
          <a:prstGeom prst="rect">
            <a:avLst/>
          </a:prstGeom>
          <a:noFill/>
          <a:ln/>
        </p:spPr>
        <p:txBody>
          <a:bodyPr wrap="none" lIns="0" tIns="0" rIns="0" bIns="0" rtlCol="0" anchor="t"/>
          <a:lstStyle/>
          <a:p>
            <a:pPr marL="0" indent="0" algn="l">
              <a:lnSpc>
                <a:spcPts val="5550"/>
              </a:lnSpc>
              <a:buNone/>
            </a:pPr>
            <a:r>
              <a:rPr lang="en-US" sz="4450">
                <a:solidFill>
                  <a:srgbClr val="152D47"/>
                </a:solidFill>
                <a:latin typeface="Crimson Pro Semi Bold" pitchFamily="34" charset="0"/>
                <a:ea typeface="Crimson Pro Semi Bold" pitchFamily="34" charset="-122"/>
                <a:cs typeface="Crimson Pro Semi Bold" pitchFamily="34" charset="-120"/>
              </a:rPr>
              <a:t>Steidzamības gadījumi</a:t>
            </a:r>
            <a:endParaRPr lang="en-US" sz="4450"/>
          </a:p>
        </p:txBody>
      </p:sp>
      <p:sp>
        <p:nvSpPr>
          <p:cNvPr id="3" name="Text 1"/>
          <p:cNvSpPr/>
          <p:nvPr/>
        </p:nvSpPr>
        <p:spPr>
          <a:xfrm>
            <a:off x="793790" y="1694140"/>
            <a:ext cx="2835235" cy="354330"/>
          </a:xfrm>
          <a:prstGeom prst="rect">
            <a:avLst/>
          </a:prstGeom>
          <a:noFill/>
          <a:ln/>
        </p:spPr>
        <p:txBody>
          <a:bodyPr wrap="none" lIns="0" tIns="0" rIns="0" bIns="0" rtlCol="0" anchor="t"/>
          <a:lstStyle/>
          <a:p>
            <a:pPr marL="0" indent="0" algn="l">
              <a:lnSpc>
                <a:spcPts val="2750"/>
              </a:lnSpc>
              <a:buNone/>
            </a:pPr>
            <a:r>
              <a:rPr lang="en-US" sz="2200">
                <a:solidFill>
                  <a:srgbClr val="152D47"/>
                </a:solidFill>
                <a:latin typeface="Crimson Pro Semi Bold" pitchFamily="34" charset="0"/>
                <a:ea typeface="Crimson Pro Semi Bold" pitchFamily="34" charset="-122"/>
                <a:cs typeface="Crimson Pro Semi Bold" pitchFamily="34" charset="-120"/>
              </a:rPr>
              <a:t>Mērķis</a:t>
            </a:r>
            <a:endParaRPr lang="en-US" sz="2200"/>
          </a:p>
        </p:txBody>
      </p:sp>
      <p:sp>
        <p:nvSpPr>
          <p:cNvPr id="4" name="Text 2"/>
          <p:cNvSpPr/>
          <p:nvPr/>
        </p:nvSpPr>
        <p:spPr>
          <a:xfrm>
            <a:off x="793790" y="2388632"/>
            <a:ext cx="13042821" cy="453509"/>
          </a:xfrm>
          <a:prstGeom prst="rect">
            <a:avLst/>
          </a:prstGeom>
          <a:noFill/>
          <a:ln/>
        </p:spPr>
        <p:txBody>
          <a:bodyPr wrap="none" lIns="0" tIns="0" rIns="0" bIns="0" rtlCol="0" anchor="t"/>
          <a:lstStyle/>
          <a:p>
            <a:pPr marL="0" indent="0" algn="l">
              <a:lnSpc>
                <a:spcPts val="3550"/>
              </a:lnSpc>
              <a:buNone/>
            </a:pPr>
            <a:r>
              <a:rPr lang="en-US" sz="2200">
                <a:solidFill>
                  <a:srgbClr val="4C4C4D"/>
                </a:solidFill>
                <a:latin typeface="Arial" panose="020B0604020202020204" pitchFamily="34" charset="0"/>
                <a:ea typeface="Heebo" pitchFamily="34" charset="-122"/>
                <a:cs typeface="Arial" panose="020B0604020202020204" pitchFamily="34" charset="0"/>
              </a:rPr>
              <a:t>Nodrošināt neatliekamu aprūpi ārkārtas situācijās un ārpus darba laika.</a:t>
            </a:r>
            <a:endParaRPr lang="en-US" sz="2200"/>
          </a:p>
        </p:txBody>
      </p:sp>
      <p:sp>
        <p:nvSpPr>
          <p:cNvPr id="5" name="Text 3"/>
          <p:cNvSpPr/>
          <p:nvPr/>
        </p:nvSpPr>
        <p:spPr>
          <a:xfrm>
            <a:off x="793790" y="3182303"/>
            <a:ext cx="2835235" cy="354330"/>
          </a:xfrm>
          <a:prstGeom prst="rect">
            <a:avLst/>
          </a:prstGeom>
          <a:noFill/>
          <a:ln/>
        </p:spPr>
        <p:txBody>
          <a:bodyPr wrap="none" lIns="0" tIns="0" rIns="0" bIns="0" rtlCol="0" anchor="t"/>
          <a:lstStyle/>
          <a:p>
            <a:pPr marL="0" indent="0" algn="l">
              <a:lnSpc>
                <a:spcPts val="2750"/>
              </a:lnSpc>
              <a:buNone/>
            </a:pPr>
            <a:r>
              <a:rPr lang="en-US" sz="2200">
                <a:solidFill>
                  <a:srgbClr val="152D47"/>
                </a:solidFill>
                <a:latin typeface="Crimson Pro Semi Bold" pitchFamily="34" charset="0"/>
                <a:ea typeface="Crimson Pro Semi Bold" pitchFamily="34" charset="-122"/>
                <a:cs typeface="Crimson Pro Semi Bold" pitchFamily="34" charset="-120"/>
              </a:rPr>
              <a:t>Galvenās izmaiņas</a:t>
            </a:r>
            <a:endParaRPr lang="en-US" sz="2200"/>
          </a:p>
        </p:txBody>
      </p:sp>
      <p:sp>
        <p:nvSpPr>
          <p:cNvPr id="6" name="Text 4"/>
          <p:cNvSpPr/>
          <p:nvPr/>
        </p:nvSpPr>
        <p:spPr>
          <a:xfrm>
            <a:off x="793790" y="3876794"/>
            <a:ext cx="13042821" cy="1088774"/>
          </a:xfrm>
          <a:prstGeom prst="rect">
            <a:avLst/>
          </a:prstGeom>
          <a:noFill/>
          <a:ln/>
        </p:spPr>
        <p:txBody>
          <a:bodyPr wrap="square" lIns="0" tIns="0" rIns="0" bIns="0" rtlCol="0" anchor="t"/>
          <a:lstStyle/>
          <a:p>
            <a:pPr marL="342900" indent="-342900" algn="l">
              <a:lnSpc>
                <a:spcPts val="2850"/>
              </a:lnSpc>
              <a:buSzPct val="100000"/>
              <a:buChar char="•"/>
            </a:pPr>
            <a:r>
              <a:rPr lang="en-US" sz="1750">
                <a:solidFill>
                  <a:srgbClr val="4C4C4D"/>
                </a:solidFill>
                <a:latin typeface="Arial" panose="020B0604020202020204" pitchFamily="34" charset="0"/>
                <a:ea typeface="Heebo" pitchFamily="34" charset="-122"/>
                <a:cs typeface="Arial" panose="020B0604020202020204" pitchFamily="34" charset="0"/>
              </a:rPr>
              <a:t>Bez ienākumu un mantiskā stāvokļa izvērtējuma sedz arī īslaicīgās aprūpes institūcijā izmaksas.</a:t>
            </a:r>
            <a:endParaRPr lang="en-US" sz="1750"/>
          </a:p>
          <a:p>
            <a:pPr marL="342900" indent="-342900" algn="l">
              <a:lnSpc>
                <a:spcPts val="2850"/>
              </a:lnSpc>
              <a:buSzPct val="100000"/>
              <a:buChar char="•"/>
            </a:pPr>
            <a:r>
              <a:rPr lang="en-US" sz="1750">
                <a:solidFill>
                  <a:srgbClr val="4C4C4D"/>
                </a:solidFill>
                <a:latin typeface="Arial" panose="020B0604020202020204" pitchFamily="34" charset="0"/>
                <a:ea typeface="Heebo" pitchFamily="34" charset="-122"/>
                <a:cs typeface="Arial" panose="020B0604020202020204" pitchFamily="34" charset="0"/>
              </a:rPr>
              <a:t>Attiecināms uz ārkārtas situācijām (stihiskas nelaimes) un situācijām ārpus Sociālā dienesta darba laika.</a:t>
            </a:r>
            <a:endParaRPr lang="en-US" sz="1750"/>
          </a:p>
        </p:txBody>
      </p:sp>
      <p:sp>
        <p:nvSpPr>
          <p:cNvPr id="7" name="Text 5"/>
          <p:cNvSpPr/>
          <p:nvPr/>
        </p:nvSpPr>
        <p:spPr>
          <a:xfrm>
            <a:off x="793790" y="5220719"/>
            <a:ext cx="13042821" cy="453509"/>
          </a:xfrm>
          <a:prstGeom prst="rect">
            <a:avLst/>
          </a:prstGeom>
          <a:noFill/>
          <a:ln/>
        </p:spPr>
        <p:txBody>
          <a:bodyPr wrap="none" lIns="0" tIns="0" rIns="0" bIns="0" rtlCol="0" anchor="t"/>
          <a:lstStyle/>
          <a:p>
            <a:pPr marL="0" indent="0" algn="l">
              <a:lnSpc>
                <a:spcPts val="3550"/>
              </a:lnSpc>
              <a:buNone/>
            </a:pPr>
            <a:r>
              <a:rPr lang="en-US" sz="2200" b="1">
                <a:solidFill>
                  <a:srgbClr val="4C4C4D"/>
                </a:solidFill>
                <a:latin typeface="Arial" panose="020B0604020202020204" pitchFamily="34" charset="0"/>
                <a:ea typeface="Heebo" pitchFamily="34" charset="-122"/>
                <a:cs typeface="Arial" panose="020B0604020202020204" pitchFamily="34" charset="0"/>
              </a:rPr>
              <a:t>Līdz šim:</a:t>
            </a:r>
            <a:r>
              <a:rPr lang="en-US" sz="2200">
                <a:solidFill>
                  <a:srgbClr val="4C4C4D"/>
                </a:solidFill>
                <a:latin typeface="Arial" panose="020B0604020202020204" pitchFamily="34" charset="0"/>
                <a:ea typeface="Heebo" pitchFamily="34" charset="-122"/>
                <a:cs typeface="Arial" panose="020B0604020202020204" pitchFamily="34" charset="0"/>
              </a:rPr>
              <a:t> bez izvērtējuma sedza tikai īslaicīgu aprūpi dzīvesvietā.</a:t>
            </a:r>
            <a:endParaRPr lang="en-US" sz="2200"/>
          </a:p>
        </p:txBody>
      </p:sp>
      <p:sp>
        <p:nvSpPr>
          <p:cNvPr id="8" name="Shape 6"/>
          <p:cNvSpPr/>
          <p:nvPr/>
        </p:nvSpPr>
        <p:spPr>
          <a:xfrm>
            <a:off x="793790" y="5929379"/>
            <a:ext cx="13042821" cy="1054418"/>
          </a:xfrm>
          <a:prstGeom prst="roundRect">
            <a:avLst>
              <a:gd name="adj" fmla="val 3227"/>
            </a:avLst>
          </a:prstGeom>
          <a:solidFill>
            <a:srgbClr val="B3C3FF"/>
          </a:solidFill>
          <a:ln/>
        </p:spPr>
        <p:txBody>
          <a:bodyPr/>
          <a:lstStyle/>
          <a:p>
            <a:endParaRPr lang="lv-LV"/>
          </a:p>
        </p:txBody>
      </p:sp>
      <p:pic>
        <p:nvPicPr>
          <p:cNvPr id="9" name="Image 0" descr="preencoded.png"/>
          <p:cNvPicPr>
            <a:picLocks noChangeAspect="1"/>
          </p:cNvPicPr>
          <p:nvPr/>
        </p:nvPicPr>
        <p:blipFill>
          <a:blip r:embed="rId3"/>
          <a:stretch>
            <a:fillRect/>
          </a:stretch>
        </p:blipFill>
        <p:spPr>
          <a:xfrm>
            <a:off x="1020604" y="6277160"/>
            <a:ext cx="354330" cy="283488"/>
          </a:xfrm>
          <a:prstGeom prst="rect">
            <a:avLst/>
          </a:prstGeom>
        </p:spPr>
      </p:pic>
      <p:sp>
        <p:nvSpPr>
          <p:cNvPr id="10" name="Text 7"/>
          <p:cNvSpPr/>
          <p:nvPr/>
        </p:nvSpPr>
        <p:spPr>
          <a:xfrm>
            <a:off x="1601748" y="6212867"/>
            <a:ext cx="12008048" cy="453509"/>
          </a:xfrm>
          <a:prstGeom prst="rect">
            <a:avLst/>
          </a:prstGeom>
          <a:noFill/>
          <a:ln/>
        </p:spPr>
        <p:txBody>
          <a:bodyPr wrap="none" lIns="0" tIns="0" rIns="0" bIns="0" rtlCol="0" anchor="t"/>
          <a:lstStyle/>
          <a:p>
            <a:pPr marL="0" indent="0" algn="l">
              <a:lnSpc>
                <a:spcPts val="3550"/>
              </a:lnSpc>
              <a:buNone/>
            </a:pPr>
            <a:r>
              <a:rPr lang="en-US" sz="2200" b="1">
                <a:solidFill>
                  <a:srgbClr val="000000"/>
                </a:solidFill>
                <a:latin typeface="Arial" panose="020B0604020202020204" pitchFamily="34" charset="0"/>
                <a:ea typeface="Heebo" pitchFamily="34" charset="-122"/>
                <a:cs typeface="Arial" panose="020B0604020202020204" pitchFamily="34" charset="0"/>
              </a:rPr>
              <a:t>Praktiskā ietekme:</a:t>
            </a:r>
            <a:r>
              <a:rPr lang="en-US" sz="2200">
                <a:solidFill>
                  <a:srgbClr val="000000"/>
                </a:solidFill>
                <a:latin typeface="Arial" panose="020B0604020202020204" pitchFamily="34" charset="0"/>
                <a:ea typeface="Heebo" pitchFamily="34" charset="-122"/>
                <a:cs typeface="Arial" panose="020B0604020202020204" pitchFamily="34" charset="0"/>
              </a:rPr>
              <a:t> </a:t>
            </a:r>
            <a:r>
              <a:rPr lang="en-US" sz="2200" err="1">
                <a:solidFill>
                  <a:srgbClr val="000000"/>
                </a:solidFill>
                <a:latin typeface="Arial" panose="020B0604020202020204" pitchFamily="34" charset="0"/>
                <a:ea typeface="Heebo" pitchFamily="34" charset="-122"/>
                <a:cs typeface="Arial" panose="020B0604020202020204" pitchFamily="34" charset="0"/>
              </a:rPr>
              <a:t>rīcība</a:t>
            </a:r>
            <a:r>
              <a:rPr lang="en-US" sz="2200">
                <a:solidFill>
                  <a:srgbClr val="000000"/>
                </a:solidFill>
                <a:latin typeface="Arial" panose="020B0604020202020204" pitchFamily="34" charset="0"/>
                <a:ea typeface="Heebo" pitchFamily="34" charset="-122"/>
                <a:cs typeface="Arial" panose="020B0604020202020204" pitchFamily="34" charset="0"/>
              </a:rPr>
              <a:t> gadījumos, kad aprūpi dzīvesvietā nodrošināt nav iespējams.</a:t>
            </a:r>
            <a:endParaRPr lang="en-US" sz="2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220867"/>
            <a:ext cx="8321635" cy="531614"/>
          </a:xfrm>
          <a:prstGeom prst="rect">
            <a:avLst/>
          </a:prstGeom>
          <a:noFill/>
          <a:ln/>
        </p:spPr>
        <p:txBody>
          <a:bodyPr wrap="none" lIns="0" tIns="0" rIns="0" bIns="0" rtlCol="0" anchor="t"/>
          <a:lstStyle/>
          <a:p>
            <a:pPr marL="0" indent="0" algn="l">
              <a:lnSpc>
                <a:spcPts val="4150"/>
              </a:lnSpc>
              <a:buNone/>
            </a:pPr>
            <a:r>
              <a:rPr lang="en-US" sz="3300">
                <a:solidFill>
                  <a:srgbClr val="152D47"/>
                </a:solidFill>
                <a:latin typeface="Crimson Pro Semi Bold" pitchFamily="34" charset="0"/>
                <a:ea typeface="Crimson Pro Semi Bold" pitchFamily="34" charset="-122"/>
                <a:cs typeface="Crimson Pro Semi Bold" pitchFamily="34" charset="-120"/>
              </a:rPr>
              <a:t>Pašvaldības līdzfinansējuma apmēru korekcijas</a:t>
            </a:r>
            <a:endParaRPr lang="en-US" sz="3300"/>
          </a:p>
        </p:txBody>
      </p:sp>
      <p:sp>
        <p:nvSpPr>
          <p:cNvPr id="3" name="Text 1"/>
          <p:cNvSpPr/>
          <p:nvPr/>
        </p:nvSpPr>
        <p:spPr>
          <a:xfrm>
            <a:off x="793790" y="2007632"/>
            <a:ext cx="13042821" cy="297656"/>
          </a:xfrm>
          <a:prstGeom prst="rect">
            <a:avLst/>
          </a:prstGeom>
          <a:noFill/>
          <a:ln/>
        </p:spPr>
        <p:txBody>
          <a:bodyPr wrap="none" lIns="0" tIns="0" rIns="0" bIns="0" rtlCol="0" anchor="t"/>
          <a:lstStyle/>
          <a:p>
            <a:pPr marL="0" indent="0" algn="l">
              <a:lnSpc>
                <a:spcPts val="2300"/>
              </a:lnSpc>
              <a:buNone/>
            </a:pPr>
            <a:r>
              <a:rPr lang="en-US" sz="1650" b="1">
                <a:solidFill>
                  <a:srgbClr val="4C4C4D"/>
                </a:solidFill>
                <a:latin typeface="Arial" panose="020B0604020202020204" pitchFamily="34" charset="0"/>
                <a:ea typeface="Heebo" pitchFamily="34" charset="-122"/>
                <a:cs typeface="Arial" panose="020B0604020202020204" pitchFamily="34" charset="0"/>
              </a:rPr>
              <a:t>Mērķis:</a:t>
            </a:r>
            <a:r>
              <a:rPr lang="en-US" sz="1650">
                <a:solidFill>
                  <a:srgbClr val="4C4C4D"/>
                </a:solidFill>
                <a:latin typeface="Arial" panose="020B0604020202020204" pitchFamily="34" charset="0"/>
                <a:ea typeface="Heebo" pitchFamily="34" charset="-122"/>
                <a:cs typeface="Arial" panose="020B0604020202020204" pitchFamily="34" charset="0"/>
              </a:rPr>
              <a:t> līdzfinansējumu tuvināt faktiskajām izmaksām un precizēt aprēķinus.</a:t>
            </a:r>
            <a:endParaRPr lang="en-US" sz="1650"/>
          </a:p>
        </p:txBody>
      </p:sp>
      <p:sp>
        <p:nvSpPr>
          <p:cNvPr id="4" name="Shape 2"/>
          <p:cNvSpPr/>
          <p:nvPr/>
        </p:nvSpPr>
        <p:spPr>
          <a:xfrm>
            <a:off x="793790" y="2448758"/>
            <a:ext cx="3165038" cy="3109198"/>
          </a:xfrm>
          <a:prstGeom prst="roundRect">
            <a:avLst>
              <a:gd name="adj" fmla="val 3529"/>
            </a:avLst>
          </a:prstGeom>
          <a:solidFill>
            <a:srgbClr val="FFFFFF"/>
          </a:solidFill>
          <a:ln w="22860">
            <a:solidFill>
              <a:srgbClr val="D8D4D4"/>
            </a:solidFill>
            <a:prstDash val="solid"/>
          </a:ln>
        </p:spPr>
        <p:txBody>
          <a:bodyPr/>
          <a:lstStyle/>
          <a:p>
            <a:endParaRPr lang="lv-LV"/>
          </a:p>
        </p:txBody>
      </p:sp>
      <p:sp>
        <p:nvSpPr>
          <p:cNvPr id="5" name="Shape 3"/>
          <p:cNvSpPr/>
          <p:nvPr/>
        </p:nvSpPr>
        <p:spPr>
          <a:xfrm>
            <a:off x="770930" y="2448758"/>
            <a:ext cx="91440" cy="3109198"/>
          </a:xfrm>
          <a:prstGeom prst="roundRect">
            <a:avLst>
              <a:gd name="adj" fmla="val 27907"/>
            </a:avLst>
          </a:prstGeom>
          <a:solidFill>
            <a:srgbClr val="2150FE"/>
          </a:solidFill>
          <a:ln/>
        </p:spPr>
        <p:txBody>
          <a:bodyPr/>
          <a:lstStyle/>
          <a:p>
            <a:endParaRPr lang="lv-LV"/>
          </a:p>
        </p:txBody>
      </p:sp>
      <p:sp>
        <p:nvSpPr>
          <p:cNvPr id="6" name="Text 4"/>
          <p:cNvSpPr/>
          <p:nvPr/>
        </p:nvSpPr>
        <p:spPr>
          <a:xfrm>
            <a:off x="1055251" y="2641640"/>
            <a:ext cx="2532578" cy="265747"/>
          </a:xfrm>
          <a:prstGeom prst="rect">
            <a:avLst/>
          </a:prstGeom>
          <a:noFill/>
          <a:ln/>
        </p:spPr>
        <p:txBody>
          <a:bodyPr wrap="none" lIns="0" tIns="0" rIns="0" bIns="0" rtlCol="0" anchor="t"/>
          <a:lstStyle/>
          <a:p>
            <a:pPr marL="0" indent="0" algn="l">
              <a:lnSpc>
                <a:spcPts val="2050"/>
              </a:lnSpc>
              <a:buNone/>
            </a:pPr>
            <a:r>
              <a:rPr lang="en-US" sz="1650">
                <a:solidFill>
                  <a:srgbClr val="4C4C4D"/>
                </a:solidFill>
                <a:latin typeface="Crimson Pro Semi Bold" pitchFamily="34" charset="0"/>
                <a:ea typeface="Crimson Pro Semi Bold" pitchFamily="34" charset="-122"/>
                <a:cs typeface="Crimson Pro Semi Bold" pitchFamily="34" charset="-120"/>
              </a:rPr>
              <a:t>Atelpas brīdis pieaugušajiem</a:t>
            </a:r>
            <a:endParaRPr lang="en-US" sz="1650"/>
          </a:p>
        </p:txBody>
      </p:sp>
      <p:sp>
        <p:nvSpPr>
          <p:cNvPr id="7" name="Text 5"/>
          <p:cNvSpPr/>
          <p:nvPr/>
        </p:nvSpPr>
        <p:spPr>
          <a:xfrm>
            <a:off x="1055251" y="2983825"/>
            <a:ext cx="2710696" cy="1190625"/>
          </a:xfrm>
          <a:prstGeom prst="rect">
            <a:avLst/>
          </a:prstGeom>
          <a:noFill/>
          <a:ln/>
        </p:spPr>
        <p:txBody>
          <a:bodyPr wrap="square" lIns="0" tIns="0" rIns="0" bIns="0" rtlCol="0" anchor="t"/>
          <a:lstStyle/>
          <a:p>
            <a:pPr marL="0" indent="0" algn="l">
              <a:lnSpc>
                <a:spcPts val="2300"/>
              </a:lnSpc>
              <a:buNone/>
            </a:pPr>
            <a:r>
              <a:rPr lang="en-US" sz="1650">
                <a:solidFill>
                  <a:srgbClr val="4C4C4D"/>
                </a:solidFill>
                <a:latin typeface="Arial" panose="020B0604020202020204" pitchFamily="34" charset="0"/>
                <a:ea typeface="Heebo" pitchFamily="34" charset="-122"/>
                <a:cs typeface="Arial" panose="020B0604020202020204" pitchFamily="34" charset="0"/>
              </a:rPr>
              <a:t>Palielināts līdzfinansējums pakalpojumam "atelpas brīdis" pieaugušajiem (GRT) uz </a:t>
            </a:r>
            <a:r>
              <a:rPr lang="en-US" sz="1650" b="1">
                <a:solidFill>
                  <a:srgbClr val="4C4C4D"/>
                </a:solidFill>
                <a:latin typeface="Arial" panose="020B0604020202020204" pitchFamily="34" charset="0"/>
                <a:ea typeface="Heebo" pitchFamily="34" charset="-122"/>
                <a:cs typeface="Arial" panose="020B0604020202020204" pitchFamily="34" charset="0"/>
              </a:rPr>
              <a:t>4688 eiro</a:t>
            </a:r>
            <a:r>
              <a:rPr lang="en-US" sz="1650">
                <a:solidFill>
                  <a:srgbClr val="4C4C4D"/>
                </a:solidFill>
                <a:latin typeface="Arial" panose="020B0604020202020204" pitchFamily="34" charset="0"/>
                <a:ea typeface="Heebo" pitchFamily="34" charset="-122"/>
                <a:cs typeface="Arial" panose="020B0604020202020204" pitchFamily="34" charset="0"/>
              </a:rPr>
              <a:t>.</a:t>
            </a:r>
            <a:endParaRPr lang="en-US" sz="1650"/>
          </a:p>
        </p:txBody>
      </p:sp>
      <p:sp>
        <p:nvSpPr>
          <p:cNvPr id="8" name="Shape 6"/>
          <p:cNvSpPr/>
          <p:nvPr/>
        </p:nvSpPr>
        <p:spPr>
          <a:xfrm>
            <a:off x="4086344" y="2448758"/>
            <a:ext cx="3165038" cy="3109198"/>
          </a:xfrm>
          <a:prstGeom prst="roundRect">
            <a:avLst>
              <a:gd name="adj" fmla="val 3529"/>
            </a:avLst>
          </a:prstGeom>
          <a:solidFill>
            <a:srgbClr val="FFFFFF"/>
          </a:solidFill>
          <a:ln w="22860">
            <a:solidFill>
              <a:srgbClr val="D8D4D4"/>
            </a:solidFill>
            <a:prstDash val="solid"/>
          </a:ln>
        </p:spPr>
        <p:txBody>
          <a:bodyPr/>
          <a:lstStyle/>
          <a:p>
            <a:endParaRPr lang="lv-LV"/>
          </a:p>
        </p:txBody>
      </p:sp>
      <p:sp>
        <p:nvSpPr>
          <p:cNvPr id="9" name="Shape 7"/>
          <p:cNvSpPr/>
          <p:nvPr/>
        </p:nvSpPr>
        <p:spPr>
          <a:xfrm>
            <a:off x="4063484" y="2448758"/>
            <a:ext cx="91440" cy="3109198"/>
          </a:xfrm>
          <a:prstGeom prst="roundRect">
            <a:avLst>
              <a:gd name="adj" fmla="val 27907"/>
            </a:avLst>
          </a:prstGeom>
          <a:solidFill>
            <a:srgbClr val="2150FE"/>
          </a:solidFill>
          <a:ln/>
        </p:spPr>
        <p:txBody>
          <a:bodyPr/>
          <a:lstStyle/>
          <a:p>
            <a:endParaRPr lang="lv-LV"/>
          </a:p>
        </p:txBody>
      </p:sp>
      <p:sp>
        <p:nvSpPr>
          <p:cNvPr id="10" name="Text 8"/>
          <p:cNvSpPr/>
          <p:nvPr/>
        </p:nvSpPr>
        <p:spPr>
          <a:xfrm>
            <a:off x="4347805" y="2641640"/>
            <a:ext cx="2126456" cy="265747"/>
          </a:xfrm>
          <a:prstGeom prst="rect">
            <a:avLst/>
          </a:prstGeom>
          <a:noFill/>
          <a:ln/>
        </p:spPr>
        <p:txBody>
          <a:bodyPr wrap="none" lIns="0" tIns="0" rIns="0" bIns="0" rtlCol="0" anchor="t"/>
          <a:lstStyle/>
          <a:p>
            <a:pPr marL="0" indent="0" algn="l">
              <a:lnSpc>
                <a:spcPts val="2050"/>
              </a:lnSpc>
              <a:buNone/>
            </a:pPr>
            <a:r>
              <a:rPr lang="en-US" sz="1650">
                <a:solidFill>
                  <a:srgbClr val="4C4C4D"/>
                </a:solidFill>
                <a:latin typeface="Crimson Pro Semi Bold" pitchFamily="34" charset="0"/>
                <a:ea typeface="Crimson Pro Semi Bold" pitchFamily="34" charset="-122"/>
                <a:cs typeface="Crimson Pro Semi Bold" pitchFamily="34" charset="-120"/>
              </a:rPr>
              <a:t>Grupu māja (dzīvoklis)</a:t>
            </a:r>
            <a:endParaRPr lang="en-US" sz="1650"/>
          </a:p>
        </p:txBody>
      </p:sp>
      <p:sp>
        <p:nvSpPr>
          <p:cNvPr id="11" name="Text 9"/>
          <p:cNvSpPr/>
          <p:nvPr/>
        </p:nvSpPr>
        <p:spPr>
          <a:xfrm>
            <a:off x="4347805" y="2983825"/>
            <a:ext cx="2710696" cy="2381250"/>
          </a:xfrm>
          <a:prstGeom prst="rect">
            <a:avLst/>
          </a:prstGeom>
          <a:noFill/>
          <a:ln/>
        </p:spPr>
        <p:txBody>
          <a:bodyPr wrap="square" lIns="0" tIns="0" rIns="0" bIns="0" rtlCol="0" anchor="t"/>
          <a:lstStyle/>
          <a:p>
            <a:pPr marL="0" indent="0" algn="l">
              <a:lnSpc>
                <a:spcPts val="2300"/>
              </a:lnSpc>
              <a:buNone/>
            </a:pPr>
            <a:r>
              <a:rPr lang="en-US" sz="1650">
                <a:solidFill>
                  <a:srgbClr val="4C4C4D"/>
                </a:solidFill>
                <a:latin typeface="Arial" panose="020B0604020202020204" pitchFamily="34" charset="0"/>
                <a:ea typeface="Heebo" pitchFamily="34" charset="-122"/>
                <a:cs typeface="Arial" panose="020B0604020202020204" pitchFamily="34" charset="0"/>
              </a:rPr>
              <a:t>Palielināts līdzfinansējums grupu mājas (dzīvokļa) pakalpojumam (sadarbības līgumi) – uz </a:t>
            </a:r>
            <a:r>
              <a:rPr lang="en-US" sz="1650" b="1">
                <a:solidFill>
                  <a:srgbClr val="4C4C4D"/>
                </a:solidFill>
                <a:latin typeface="Arial" panose="020B0604020202020204" pitchFamily="34" charset="0"/>
                <a:ea typeface="Heebo" pitchFamily="34" charset="-122"/>
                <a:cs typeface="Arial" panose="020B0604020202020204" pitchFamily="34" charset="0"/>
              </a:rPr>
              <a:t>839 eiro</a:t>
            </a:r>
            <a:r>
              <a:rPr lang="en-US" sz="1650">
                <a:solidFill>
                  <a:srgbClr val="4C4C4D"/>
                </a:solidFill>
                <a:latin typeface="Arial" panose="020B0604020202020204" pitchFamily="34" charset="0"/>
                <a:ea typeface="Heebo" pitchFamily="34" charset="-122"/>
                <a:cs typeface="Arial" panose="020B0604020202020204" pitchFamily="34" charset="0"/>
              </a:rPr>
              <a:t> (vidēji GRT) / </a:t>
            </a:r>
            <a:r>
              <a:rPr lang="en-US" sz="1650" b="1">
                <a:solidFill>
                  <a:srgbClr val="4C4C4D"/>
                </a:solidFill>
                <a:latin typeface="Arial" panose="020B0604020202020204" pitchFamily="34" charset="0"/>
                <a:ea typeface="Heebo" pitchFamily="34" charset="-122"/>
                <a:cs typeface="Arial" panose="020B0604020202020204" pitchFamily="34" charset="0"/>
              </a:rPr>
              <a:t>1232 eiro</a:t>
            </a:r>
            <a:r>
              <a:rPr lang="en-US" sz="1650">
                <a:solidFill>
                  <a:srgbClr val="4C4C4D"/>
                </a:solidFill>
                <a:latin typeface="Arial" panose="020B0604020202020204" pitchFamily="34" charset="0"/>
                <a:ea typeface="Heebo" pitchFamily="34" charset="-122"/>
                <a:cs typeface="Arial" panose="020B0604020202020204" pitchFamily="34" charset="0"/>
              </a:rPr>
              <a:t> (smagi, ļoti smagi GRT). Piesaiste tirgus cenai: "vaučera" cena pielīdzināta iepirkuma cenai.</a:t>
            </a:r>
            <a:endParaRPr lang="en-US" sz="1650"/>
          </a:p>
        </p:txBody>
      </p:sp>
      <p:sp>
        <p:nvSpPr>
          <p:cNvPr id="12" name="Shape 10"/>
          <p:cNvSpPr/>
          <p:nvPr/>
        </p:nvSpPr>
        <p:spPr>
          <a:xfrm>
            <a:off x="7378898" y="2448758"/>
            <a:ext cx="3165038" cy="3109198"/>
          </a:xfrm>
          <a:prstGeom prst="roundRect">
            <a:avLst>
              <a:gd name="adj" fmla="val 3529"/>
            </a:avLst>
          </a:prstGeom>
          <a:solidFill>
            <a:srgbClr val="FFFFFF"/>
          </a:solidFill>
          <a:ln w="22860">
            <a:solidFill>
              <a:srgbClr val="D8D4D4"/>
            </a:solidFill>
            <a:prstDash val="solid"/>
          </a:ln>
        </p:spPr>
        <p:txBody>
          <a:bodyPr/>
          <a:lstStyle/>
          <a:p>
            <a:endParaRPr lang="lv-LV"/>
          </a:p>
        </p:txBody>
      </p:sp>
      <p:sp>
        <p:nvSpPr>
          <p:cNvPr id="13" name="Shape 11"/>
          <p:cNvSpPr/>
          <p:nvPr/>
        </p:nvSpPr>
        <p:spPr>
          <a:xfrm>
            <a:off x="7356038" y="2448758"/>
            <a:ext cx="91440" cy="3109198"/>
          </a:xfrm>
          <a:prstGeom prst="roundRect">
            <a:avLst>
              <a:gd name="adj" fmla="val 27907"/>
            </a:avLst>
          </a:prstGeom>
          <a:solidFill>
            <a:srgbClr val="2150FE"/>
          </a:solidFill>
          <a:ln/>
        </p:spPr>
        <p:txBody>
          <a:bodyPr/>
          <a:lstStyle/>
          <a:p>
            <a:endParaRPr lang="lv-LV"/>
          </a:p>
        </p:txBody>
      </p:sp>
      <p:sp>
        <p:nvSpPr>
          <p:cNvPr id="14" name="Text 12"/>
          <p:cNvSpPr/>
          <p:nvPr/>
        </p:nvSpPr>
        <p:spPr>
          <a:xfrm>
            <a:off x="7640360" y="2641640"/>
            <a:ext cx="2126456" cy="265747"/>
          </a:xfrm>
          <a:prstGeom prst="rect">
            <a:avLst/>
          </a:prstGeom>
          <a:noFill/>
          <a:ln/>
        </p:spPr>
        <p:txBody>
          <a:bodyPr wrap="none" lIns="0" tIns="0" rIns="0" bIns="0" rtlCol="0" anchor="t"/>
          <a:lstStyle/>
          <a:p>
            <a:pPr marL="0" indent="0" algn="l">
              <a:lnSpc>
                <a:spcPts val="2050"/>
              </a:lnSpc>
              <a:buNone/>
            </a:pPr>
            <a:r>
              <a:rPr lang="en-US" sz="1650">
                <a:solidFill>
                  <a:srgbClr val="4C4C4D"/>
                </a:solidFill>
                <a:latin typeface="Crimson Pro Semi Bold" pitchFamily="34" charset="0"/>
                <a:ea typeface="Crimson Pro Semi Bold" pitchFamily="34" charset="-122"/>
                <a:cs typeface="Crimson Pro Semi Bold" pitchFamily="34" charset="-120"/>
              </a:rPr>
              <a:t>Aprūpe mājās bērniem</a:t>
            </a:r>
            <a:endParaRPr lang="en-US" sz="1650"/>
          </a:p>
        </p:txBody>
      </p:sp>
      <p:sp>
        <p:nvSpPr>
          <p:cNvPr id="15" name="Text 13"/>
          <p:cNvSpPr/>
          <p:nvPr/>
        </p:nvSpPr>
        <p:spPr>
          <a:xfrm>
            <a:off x="7640360" y="2983825"/>
            <a:ext cx="2710696" cy="1785938"/>
          </a:xfrm>
          <a:prstGeom prst="rect">
            <a:avLst/>
          </a:prstGeom>
          <a:noFill/>
          <a:ln/>
        </p:spPr>
        <p:txBody>
          <a:bodyPr wrap="square" lIns="0" tIns="0" rIns="0" bIns="0" rtlCol="0" anchor="t"/>
          <a:lstStyle/>
          <a:p>
            <a:pPr marL="0" indent="0" algn="l">
              <a:lnSpc>
                <a:spcPts val="2300"/>
              </a:lnSpc>
              <a:buNone/>
            </a:pPr>
            <a:r>
              <a:rPr lang="en-US" sz="1650">
                <a:solidFill>
                  <a:srgbClr val="4C4C4D"/>
                </a:solidFill>
                <a:latin typeface="Arial" panose="020B0604020202020204" pitchFamily="34" charset="0"/>
                <a:ea typeface="Heebo" pitchFamily="34" charset="-122"/>
                <a:cs typeface="Arial" panose="020B0604020202020204" pitchFamily="34" charset="0"/>
              </a:rPr>
              <a:t>Maksimālais "vaučers" palielināts līdz </a:t>
            </a:r>
            <a:r>
              <a:rPr lang="en-US" sz="1650" b="1">
                <a:solidFill>
                  <a:srgbClr val="4C4C4D"/>
                </a:solidFill>
                <a:latin typeface="Arial" panose="020B0604020202020204" pitchFamily="34" charset="0"/>
                <a:ea typeface="Heebo" pitchFamily="34" charset="-122"/>
                <a:cs typeface="Arial" panose="020B0604020202020204" pitchFamily="34" charset="0"/>
              </a:rPr>
              <a:t>690 EUR mēnesī</a:t>
            </a:r>
            <a:r>
              <a:rPr lang="en-US" sz="1650">
                <a:solidFill>
                  <a:srgbClr val="4C4C4D"/>
                </a:solidFill>
                <a:latin typeface="Arial" panose="020B0604020202020204" pitchFamily="34" charset="0"/>
                <a:ea typeface="Heebo" pitchFamily="34" charset="-122"/>
                <a:cs typeface="Arial" panose="020B0604020202020204" pitchFamily="34" charset="0"/>
              </a:rPr>
              <a:t>. Aprēķinu precizējums: formulā izmanto vidējo nedēļu skaitu mēnesī (4,3).</a:t>
            </a:r>
            <a:endParaRPr lang="en-US" sz="1650"/>
          </a:p>
        </p:txBody>
      </p:sp>
      <p:sp>
        <p:nvSpPr>
          <p:cNvPr id="16" name="Shape 14"/>
          <p:cNvSpPr/>
          <p:nvPr/>
        </p:nvSpPr>
        <p:spPr>
          <a:xfrm>
            <a:off x="10671453" y="2448758"/>
            <a:ext cx="3165158" cy="3109198"/>
          </a:xfrm>
          <a:prstGeom prst="roundRect">
            <a:avLst>
              <a:gd name="adj" fmla="val 3529"/>
            </a:avLst>
          </a:prstGeom>
          <a:solidFill>
            <a:srgbClr val="FFFFFF"/>
          </a:solidFill>
          <a:ln w="22860">
            <a:solidFill>
              <a:srgbClr val="D8D4D4"/>
            </a:solidFill>
            <a:prstDash val="solid"/>
          </a:ln>
        </p:spPr>
        <p:txBody>
          <a:bodyPr/>
          <a:lstStyle/>
          <a:p>
            <a:endParaRPr lang="lv-LV"/>
          </a:p>
        </p:txBody>
      </p:sp>
      <p:sp>
        <p:nvSpPr>
          <p:cNvPr id="17" name="Shape 15"/>
          <p:cNvSpPr/>
          <p:nvPr/>
        </p:nvSpPr>
        <p:spPr>
          <a:xfrm>
            <a:off x="10648593" y="2448758"/>
            <a:ext cx="91440" cy="3109198"/>
          </a:xfrm>
          <a:prstGeom prst="roundRect">
            <a:avLst>
              <a:gd name="adj" fmla="val 27907"/>
            </a:avLst>
          </a:prstGeom>
          <a:solidFill>
            <a:srgbClr val="2150FE"/>
          </a:solidFill>
          <a:ln/>
        </p:spPr>
        <p:txBody>
          <a:bodyPr/>
          <a:lstStyle/>
          <a:p>
            <a:endParaRPr lang="lv-LV"/>
          </a:p>
        </p:txBody>
      </p:sp>
      <p:sp>
        <p:nvSpPr>
          <p:cNvPr id="18" name="Text 16"/>
          <p:cNvSpPr/>
          <p:nvPr/>
        </p:nvSpPr>
        <p:spPr>
          <a:xfrm>
            <a:off x="10932914" y="2641640"/>
            <a:ext cx="2126456" cy="265747"/>
          </a:xfrm>
          <a:prstGeom prst="rect">
            <a:avLst/>
          </a:prstGeom>
          <a:noFill/>
          <a:ln/>
        </p:spPr>
        <p:txBody>
          <a:bodyPr wrap="none" lIns="0" tIns="0" rIns="0" bIns="0" rtlCol="0" anchor="t"/>
          <a:lstStyle/>
          <a:p>
            <a:pPr marL="0" indent="0" algn="l">
              <a:lnSpc>
                <a:spcPts val="2050"/>
              </a:lnSpc>
              <a:buNone/>
            </a:pPr>
            <a:r>
              <a:rPr lang="en-US" sz="1650">
                <a:solidFill>
                  <a:srgbClr val="4C4C4D"/>
                </a:solidFill>
                <a:latin typeface="Crimson Pro Semi Bold" pitchFamily="34" charset="0"/>
                <a:ea typeface="Crimson Pro Semi Bold" pitchFamily="34" charset="-122"/>
                <a:cs typeface="Crimson Pro Semi Bold" pitchFamily="34" charset="-120"/>
              </a:rPr>
              <a:t>Psihologa pakalpojums</a:t>
            </a:r>
            <a:endParaRPr lang="en-US" sz="1650"/>
          </a:p>
        </p:txBody>
      </p:sp>
      <p:sp>
        <p:nvSpPr>
          <p:cNvPr id="19" name="Text 17"/>
          <p:cNvSpPr/>
          <p:nvPr/>
        </p:nvSpPr>
        <p:spPr>
          <a:xfrm>
            <a:off x="10932914" y="2983825"/>
            <a:ext cx="2710815" cy="595313"/>
          </a:xfrm>
          <a:prstGeom prst="rect">
            <a:avLst/>
          </a:prstGeom>
          <a:noFill/>
          <a:ln/>
        </p:spPr>
        <p:txBody>
          <a:bodyPr wrap="square" lIns="0" tIns="0" rIns="0" bIns="0" rtlCol="0" anchor="t"/>
          <a:lstStyle/>
          <a:p>
            <a:pPr marL="0" indent="0" algn="l">
              <a:lnSpc>
                <a:spcPts val="2300"/>
              </a:lnSpc>
              <a:buNone/>
            </a:pPr>
            <a:r>
              <a:rPr lang="en-US" sz="1650">
                <a:solidFill>
                  <a:srgbClr val="4C4C4D"/>
                </a:solidFill>
                <a:latin typeface="Arial" panose="020B0604020202020204" pitchFamily="34" charset="0"/>
                <a:ea typeface="Heebo" pitchFamily="34" charset="-122"/>
                <a:cs typeface="Arial" panose="020B0604020202020204" pitchFamily="34" charset="0"/>
              </a:rPr>
              <a:t>No 38 EUR uz </a:t>
            </a:r>
            <a:r>
              <a:rPr lang="en-US" sz="1650" b="1">
                <a:solidFill>
                  <a:srgbClr val="4C4C4D"/>
                </a:solidFill>
                <a:latin typeface="Arial" panose="020B0604020202020204" pitchFamily="34" charset="0"/>
                <a:ea typeface="Heebo" pitchFamily="34" charset="-122"/>
                <a:cs typeface="Arial" panose="020B0604020202020204" pitchFamily="34" charset="0"/>
              </a:rPr>
              <a:t>43 EUR</a:t>
            </a:r>
            <a:r>
              <a:rPr lang="en-US" sz="1650">
                <a:solidFill>
                  <a:srgbClr val="4C4C4D"/>
                </a:solidFill>
                <a:latin typeface="Arial" panose="020B0604020202020204" pitchFamily="34" charset="0"/>
                <a:ea typeface="Heebo" pitchFamily="34" charset="-122"/>
                <a:cs typeface="Arial" panose="020B0604020202020204" pitchFamily="34" charset="0"/>
              </a:rPr>
              <a:t> (+5 EUR).</a:t>
            </a:r>
            <a:endParaRPr lang="en-US" sz="1650"/>
          </a:p>
        </p:txBody>
      </p:sp>
      <p:sp>
        <p:nvSpPr>
          <p:cNvPr id="20" name="Shape 18"/>
          <p:cNvSpPr/>
          <p:nvPr/>
        </p:nvSpPr>
        <p:spPr>
          <a:xfrm>
            <a:off x="793790" y="5685473"/>
            <a:ext cx="3165038" cy="1323261"/>
          </a:xfrm>
          <a:prstGeom prst="roundRect">
            <a:avLst>
              <a:gd name="adj" fmla="val 8292"/>
            </a:avLst>
          </a:prstGeom>
          <a:solidFill>
            <a:srgbClr val="FFFFFF"/>
          </a:solidFill>
          <a:ln w="22860">
            <a:solidFill>
              <a:srgbClr val="D8D4D4"/>
            </a:solidFill>
            <a:prstDash val="solid"/>
          </a:ln>
        </p:spPr>
        <p:txBody>
          <a:bodyPr/>
          <a:lstStyle/>
          <a:p>
            <a:endParaRPr lang="lv-LV"/>
          </a:p>
        </p:txBody>
      </p:sp>
      <p:sp>
        <p:nvSpPr>
          <p:cNvPr id="21" name="Shape 19"/>
          <p:cNvSpPr/>
          <p:nvPr/>
        </p:nvSpPr>
        <p:spPr>
          <a:xfrm>
            <a:off x="770930" y="5685473"/>
            <a:ext cx="91440" cy="1323261"/>
          </a:xfrm>
          <a:prstGeom prst="roundRect">
            <a:avLst>
              <a:gd name="adj" fmla="val 27907"/>
            </a:avLst>
          </a:prstGeom>
          <a:solidFill>
            <a:srgbClr val="2150FE"/>
          </a:solidFill>
          <a:ln/>
        </p:spPr>
        <p:txBody>
          <a:bodyPr/>
          <a:lstStyle/>
          <a:p>
            <a:endParaRPr lang="lv-LV"/>
          </a:p>
        </p:txBody>
      </p:sp>
      <p:sp>
        <p:nvSpPr>
          <p:cNvPr id="22" name="Text 20"/>
          <p:cNvSpPr/>
          <p:nvPr/>
        </p:nvSpPr>
        <p:spPr>
          <a:xfrm>
            <a:off x="1055251" y="5878354"/>
            <a:ext cx="2126456" cy="265747"/>
          </a:xfrm>
          <a:prstGeom prst="rect">
            <a:avLst/>
          </a:prstGeom>
          <a:noFill/>
          <a:ln/>
        </p:spPr>
        <p:txBody>
          <a:bodyPr wrap="none" lIns="0" tIns="0" rIns="0" bIns="0" rtlCol="0" anchor="t"/>
          <a:lstStyle/>
          <a:p>
            <a:pPr marL="0" indent="0" algn="l">
              <a:lnSpc>
                <a:spcPts val="2050"/>
              </a:lnSpc>
              <a:buNone/>
            </a:pPr>
            <a:r>
              <a:rPr lang="en-US" sz="1650">
                <a:solidFill>
                  <a:srgbClr val="4C4C4D"/>
                </a:solidFill>
                <a:latin typeface="Crimson Pro Semi Bold" pitchFamily="34" charset="0"/>
                <a:ea typeface="Crimson Pro Semi Bold" pitchFamily="34" charset="-122"/>
                <a:cs typeface="Crimson Pro Semi Bold" pitchFamily="34" charset="-120"/>
              </a:rPr>
              <a:t>Atelpas brīdis bērniem</a:t>
            </a:r>
            <a:endParaRPr lang="en-US" sz="1650"/>
          </a:p>
        </p:txBody>
      </p:sp>
      <p:sp>
        <p:nvSpPr>
          <p:cNvPr id="23" name="Text 21"/>
          <p:cNvSpPr/>
          <p:nvPr/>
        </p:nvSpPr>
        <p:spPr>
          <a:xfrm>
            <a:off x="1055251" y="6220539"/>
            <a:ext cx="2710696" cy="595313"/>
          </a:xfrm>
          <a:prstGeom prst="rect">
            <a:avLst/>
          </a:prstGeom>
          <a:noFill/>
          <a:ln/>
        </p:spPr>
        <p:txBody>
          <a:bodyPr wrap="square" lIns="0" tIns="0" rIns="0" bIns="0" rtlCol="0" anchor="t"/>
          <a:lstStyle/>
          <a:p>
            <a:pPr marL="0" indent="0" algn="l">
              <a:lnSpc>
                <a:spcPts val="2300"/>
              </a:lnSpc>
              <a:buNone/>
            </a:pPr>
            <a:r>
              <a:rPr lang="en-US" sz="1650">
                <a:solidFill>
                  <a:srgbClr val="4C4C4D"/>
                </a:solidFill>
                <a:latin typeface="Arial" panose="020B0604020202020204" pitchFamily="34" charset="0"/>
                <a:ea typeface="Heebo" pitchFamily="34" charset="-122"/>
                <a:cs typeface="Arial" panose="020B0604020202020204" pitchFamily="34" charset="0"/>
              </a:rPr>
              <a:t>Maksimāli līdz </a:t>
            </a:r>
            <a:r>
              <a:rPr lang="en-US" sz="1650" b="1">
                <a:solidFill>
                  <a:srgbClr val="4C4C4D"/>
                </a:solidFill>
                <a:latin typeface="Arial" panose="020B0604020202020204" pitchFamily="34" charset="0"/>
                <a:ea typeface="Heebo" pitchFamily="34" charset="-122"/>
                <a:cs typeface="Arial" panose="020B0604020202020204" pitchFamily="34" charset="0"/>
              </a:rPr>
              <a:t>8 550 EUR gadā</a:t>
            </a:r>
            <a:r>
              <a:rPr lang="en-US" sz="1650">
                <a:solidFill>
                  <a:srgbClr val="4C4C4D"/>
                </a:solidFill>
                <a:latin typeface="Arial" panose="020B0604020202020204" pitchFamily="34" charset="0"/>
                <a:ea typeface="Heebo" pitchFamily="34" charset="-122"/>
                <a:cs typeface="Arial" panose="020B0604020202020204" pitchFamily="34" charset="0"/>
              </a:rPr>
              <a:t>.</a:t>
            </a:r>
            <a:endParaRPr lang="en-US" sz="165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683300"/>
            <a:ext cx="13042821" cy="1417558"/>
          </a:xfrm>
          <a:prstGeom prst="rect">
            <a:avLst/>
          </a:prstGeom>
          <a:noFill/>
          <a:ln/>
        </p:spPr>
        <p:txBody>
          <a:bodyPr wrap="square" lIns="0" tIns="0" rIns="0" bIns="0" rtlCol="0" anchor="t"/>
          <a:lstStyle/>
          <a:p>
            <a:pPr marL="0" indent="0" algn="l">
              <a:lnSpc>
                <a:spcPts val="5550"/>
              </a:lnSpc>
              <a:buNone/>
            </a:pPr>
            <a:r>
              <a:rPr lang="en-US" sz="4450">
                <a:solidFill>
                  <a:srgbClr val="152D47"/>
                </a:solidFill>
                <a:latin typeface="Crimson Pro Semi Bold" pitchFamily="34" charset="0"/>
                <a:ea typeface="Crimson Pro Semi Bold" pitchFamily="34" charset="-122"/>
                <a:cs typeface="Crimson Pro Semi Bold" pitchFamily="34" charset="-120"/>
              </a:rPr>
              <a:t>Paplašināta sociālās rehabilitācijas pakalpojumu pieejamība bērniem</a:t>
            </a:r>
            <a:endParaRPr lang="en-US" sz="4450"/>
          </a:p>
        </p:txBody>
      </p:sp>
      <p:sp>
        <p:nvSpPr>
          <p:cNvPr id="3" name="Text 1"/>
          <p:cNvSpPr/>
          <p:nvPr/>
        </p:nvSpPr>
        <p:spPr>
          <a:xfrm>
            <a:off x="793790" y="2554486"/>
            <a:ext cx="13042821" cy="362903"/>
          </a:xfrm>
          <a:prstGeom prst="rect">
            <a:avLst/>
          </a:prstGeom>
          <a:noFill/>
          <a:ln/>
        </p:spPr>
        <p:txBody>
          <a:bodyPr wrap="none" lIns="0" tIns="0" rIns="0" bIns="0" rtlCol="0" anchor="t"/>
          <a:lstStyle/>
          <a:p>
            <a:pPr marL="0" indent="0" algn="l">
              <a:lnSpc>
                <a:spcPts val="2850"/>
              </a:lnSpc>
              <a:buNone/>
            </a:pPr>
            <a:r>
              <a:rPr lang="en-US" sz="1750">
                <a:solidFill>
                  <a:srgbClr val="4C4C4D"/>
                </a:solidFill>
                <a:latin typeface="Arial" panose="020B0604020202020204" pitchFamily="34" charset="0"/>
                <a:ea typeface="Heebo" pitchFamily="34" charset="-122"/>
                <a:cs typeface="Arial" panose="020B0604020202020204" pitchFamily="34" charset="0"/>
              </a:rPr>
              <a:t>Universālā sociālās rehabilitācijas (SR) programma bērniem ar funkcionāliem traucējumiem.</a:t>
            </a:r>
            <a:endParaRPr lang="en-US" sz="1750"/>
          </a:p>
        </p:txBody>
      </p:sp>
      <p:sp>
        <p:nvSpPr>
          <p:cNvPr id="4" name="Shape 2"/>
          <p:cNvSpPr/>
          <p:nvPr/>
        </p:nvSpPr>
        <p:spPr>
          <a:xfrm>
            <a:off x="793790" y="3172539"/>
            <a:ext cx="3090505" cy="3665101"/>
          </a:xfrm>
          <a:prstGeom prst="roundRect">
            <a:avLst>
              <a:gd name="adj" fmla="val 1101"/>
            </a:avLst>
          </a:prstGeom>
          <a:solidFill>
            <a:srgbClr val="F2EEEE"/>
          </a:solidFill>
          <a:ln/>
        </p:spPr>
        <p:txBody>
          <a:bodyPr/>
          <a:lstStyle/>
          <a:p>
            <a:endParaRPr lang="lv-LV"/>
          </a:p>
        </p:txBody>
      </p:sp>
      <p:sp>
        <p:nvSpPr>
          <p:cNvPr id="5" name="Text 3"/>
          <p:cNvSpPr/>
          <p:nvPr/>
        </p:nvSpPr>
        <p:spPr>
          <a:xfrm>
            <a:off x="1020604" y="3399353"/>
            <a:ext cx="2636877" cy="354330"/>
          </a:xfrm>
          <a:prstGeom prst="rect">
            <a:avLst/>
          </a:prstGeom>
          <a:noFill/>
          <a:ln/>
        </p:spPr>
        <p:txBody>
          <a:bodyPr wrap="none" lIns="0" tIns="0" rIns="0" bIns="0" rtlCol="0" anchor="t"/>
          <a:lstStyle/>
          <a:p>
            <a:pPr marL="0" indent="0" algn="l">
              <a:lnSpc>
                <a:spcPts val="2750"/>
              </a:lnSpc>
              <a:buNone/>
            </a:pPr>
            <a:r>
              <a:rPr lang="en-US" sz="2200">
                <a:solidFill>
                  <a:srgbClr val="4C4C4D"/>
                </a:solidFill>
                <a:latin typeface="Crimson Pro Semi Bold" pitchFamily="34" charset="0"/>
                <a:ea typeface="Crimson Pro Semi Bold" pitchFamily="34" charset="-122"/>
                <a:cs typeface="Crimson Pro Semi Bold" pitchFamily="34" charset="-120"/>
              </a:rPr>
              <a:t>Līdzfinansējums</a:t>
            </a:r>
            <a:endParaRPr lang="en-US" sz="2200"/>
          </a:p>
        </p:txBody>
      </p:sp>
      <p:sp>
        <p:nvSpPr>
          <p:cNvPr id="6" name="Text 4"/>
          <p:cNvSpPr/>
          <p:nvPr/>
        </p:nvSpPr>
        <p:spPr>
          <a:xfrm>
            <a:off x="1020604" y="3889772"/>
            <a:ext cx="2636877" cy="2721054"/>
          </a:xfrm>
          <a:prstGeom prst="rect">
            <a:avLst/>
          </a:prstGeom>
          <a:noFill/>
          <a:ln/>
        </p:spPr>
        <p:txBody>
          <a:bodyPr wrap="square" lIns="0" tIns="0" rIns="0" bIns="0" rtlCol="0" anchor="t"/>
          <a:lstStyle/>
          <a:p>
            <a:pPr marL="0" indent="0" algn="l">
              <a:lnSpc>
                <a:spcPts val="3550"/>
              </a:lnSpc>
              <a:buNone/>
            </a:pPr>
            <a:r>
              <a:rPr lang="en-US" sz="2200">
                <a:solidFill>
                  <a:srgbClr val="4C4C4D"/>
                </a:solidFill>
                <a:latin typeface="Arial" panose="020B0604020202020204" pitchFamily="34" charset="0"/>
                <a:ea typeface="Heebo" pitchFamily="34" charset="-122"/>
                <a:cs typeface="Arial" panose="020B0604020202020204" pitchFamily="34" charset="0"/>
              </a:rPr>
              <a:t>Ieviests līdzfinansējums («vaučers») universālai SR programmai: </a:t>
            </a:r>
            <a:r>
              <a:rPr lang="en-US" sz="2200" err="1">
                <a:solidFill>
                  <a:srgbClr val="4C4C4D"/>
                </a:solidFill>
                <a:latin typeface="Arial" panose="020B0604020202020204" pitchFamily="34" charset="0"/>
                <a:ea typeface="Heebo" pitchFamily="34" charset="-122"/>
                <a:cs typeface="Arial" panose="020B0604020202020204" pitchFamily="34" charset="0"/>
              </a:rPr>
              <a:t>līdz</a:t>
            </a:r>
            <a:r>
              <a:rPr lang="en-US" sz="2200">
                <a:solidFill>
                  <a:srgbClr val="4C4C4D"/>
                </a:solidFill>
                <a:latin typeface="Arial" panose="020B0604020202020204" pitchFamily="34" charset="0"/>
                <a:ea typeface="Heebo" pitchFamily="34" charset="-122"/>
                <a:cs typeface="Arial" panose="020B0604020202020204" pitchFamily="34" charset="0"/>
              </a:rPr>
              <a:t> </a:t>
            </a:r>
            <a:r>
              <a:rPr lang="en-US" sz="2200" b="1">
                <a:solidFill>
                  <a:srgbClr val="4C4C4D"/>
                </a:solidFill>
                <a:latin typeface="Arial" panose="020B0604020202020204" pitchFamily="34" charset="0"/>
                <a:ea typeface="Heebo" pitchFamily="34" charset="-122"/>
                <a:cs typeface="Arial" panose="020B0604020202020204" pitchFamily="34" charset="0"/>
              </a:rPr>
              <a:t>4500 EUR gadā</a:t>
            </a:r>
            <a:r>
              <a:rPr lang="en-US" sz="2200">
                <a:solidFill>
                  <a:srgbClr val="4C4C4D"/>
                </a:solidFill>
                <a:latin typeface="Arial" panose="020B0604020202020204" pitchFamily="34" charset="0"/>
                <a:ea typeface="Heebo" pitchFamily="34" charset="-122"/>
                <a:cs typeface="Arial" panose="020B0604020202020204" pitchFamily="34" charset="0"/>
              </a:rPr>
              <a:t>.</a:t>
            </a:r>
            <a:endParaRPr lang="en-US" sz="2200"/>
          </a:p>
        </p:txBody>
      </p:sp>
      <p:sp>
        <p:nvSpPr>
          <p:cNvPr id="7" name="Shape 5"/>
          <p:cNvSpPr/>
          <p:nvPr/>
        </p:nvSpPr>
        <p:spPr>
          <a:xfrm>
            <a:off x="4111109" y="3172539"/>
            <a:ext cx="3090624" cy="3665101"/>
          </a:xfrm>
          <a:prstGeom prst="roundRect">
            <a:avLst>
              <a:gd name="adj" fmla="val 1101"/>
            </a:avLst>
          </a:prstGeom>
          <a:solidFill>
            <a:srgbClr val="F2EEEE"/>
          </a:solidFill>
          <a:ln/>
        </p:spPr>
        <p:txBody>
          <a:bodyPr/>
          <a:lstStyle/>
          <a:p>
            <a:endParaRPr lang="lv-LV"/>
          </a:p>
        </p:txBody>
      </p:sp>
      <p:sp>
        <p:nvSpPr>
          <p:cNvPr id="8" name="Text 6"/>
          <p:cNvSpPr/>
          <p:nvPr/>
        </p:nvSpPr>
        <p:spPr>
          <a:xfrm>
            <a:off x="4337923" y="3399353"/>
            <a:ext cx="2636996" cy="354330"/>
          </a:xfrm>
          <a:prstGeom prst="rect">
            <a:avLst/>
          </a:prstGeom>
          <a:noFill/>
          <a:ln/>
        </p:spPr>
        <p:txBody>
          <a:bodyPr wrap="none" lIns="0" tIns="0" rIns="0" bIns="0" rtlCol="0" anchor="t"/>
          <a:lstStyle/>
          <a:p>
            <a:pPr marL="0" indent="0" algn="l">
              <a:lnSpc>
                <a:spcPts val="2750"/>
              </a:lnSpc>
              <a:buNone/>
            </a:pPr>
            <a:r>
              <a:rPr lang="en-US" sz="2200">
                <a:solidFill>
                  <a:srgbClr val="4C4C4D"/>
                </a:solidFill>
                <a:latin typeface="Crimson Pro Semi Bold" pitchFamily="34" charset="0"/>
                <a:ea typeface="Crimson Pro Semi Bold" pitchFamily="34" charset="-122"/>
                <a:cs typeface="Crimson Pro Semi Bold" pitchFamily="34" charset="-120"/>
              </a:rPr>
              <a:t>Mērķauditorija</a:t>
            </a:r>
            <a:endParaRPr lang="en-US" sz="2200"/>
          </a:p>
        </p:txBody>
      </p:sp>
      <p:sp>
        <p:nvSpPr>
          <p:cNvPr id="9" name="Text 7"/>
          <p:cNvSpPr/>
          <p:nvPr/>
        </p:nvSpPr>
        <p:spPr>
          <a:xfrm>
            <a:off x="4337923" y="3889772"/>
            <a:ext cx="2636996" cy="2267545"/>
          </a:xfrm>
          <a:prstGeom prst="rect">
            <a:avLst/>
          </a:prstGeom>
          <a:noFill/>
          <a:ln/>
        </p:spPr>
        <p:txBody>
          <a:bodyPr wrap="square" lIns="0" tIns="0" rIns="0" bIns="0" rtlCol="0" anchor="t"/>
          <a:lstStyle/>
          <a:p>
            <a:pPr marL="0" indent="0" algn="l">
              <a:lnSpc>
                <a:spcPts val="3550"/>
              </a:lnSpc>
              <a:buNone/>
            </a:pPr>
            <a:r>
              <a:rPr lang="en-US" sz="2200">
                <a:solidFill>
                  <a:srgbClr val="4C4C4D"/>
                </a:solidFill>
                <a:latin typeface="Arial" panose="020B0604020202020204" pitchFamily="34" charset="0"/>
                <a:ea typeface="Heebo" pitchFamily="34" charset="-122"/>
                <a:cs typeface="Arial" panose="020B0604020202020204" pitchFamily="34" charset="0"/>
              </a:rPr>
              <a:t>Bērni ar funkcionāliem traucējumiem (līdz 20 g. vai līdz 24 g., ja VDEĀVK atzinums).</a:t>
            </a:r>
            <a:endParaRPr lang="en-US" sz="2200"/>
          </a:p>
        </p:txBody>
      </p:sp>
      <p:sp>
        <p:nvSpPr>
          <p:cNvPr id="10" name="Shape 8"/>
          <p:cNvSpPr/>
          <p:nvPr/>
        </p:nvSpPr>
        <p:spPr>
          <a:xfrm>
            <a:off x="7428548" y="3172539"/>
            <a:ext cx="3090624" cy="3665101"/>
          </a:xfrm>
          <a:prstGeom prst="roundRect">
            <a:avLst>
              <a:gd name="adj" fmla="val 1101"/>
            </a:avLst>
          </a:prstGeom>
          <a:solidFill>
            <a:srgbClr val="F2EEEE"/>
          </a:solidFill>
          <a:ln/>
        </p:spPr>
        <p:txBody>
          <a:bodyPr/>
          <a:lstStyle/>
          <a:p>
            <a:endParaRPr lang="lv-LV"/>
          </a:p>
        </p:txBody>
      </p:sp>
      <p:sp>
        <p:nvSpPr>
          <p:cNvPr id="11" name="Text 9"/>
          <p:cNvSpPr/>
          <p:nvPr/>
        </p:nvSpPr>
        <p:spPr>
          <a:xfrm>
            <a:off x="7655362" y="3399353"/>
            <a:ext cx="2636996" cy="354330"/>
          </a:xfrm>
          <a:prstGeom prst="rect">
            <a:avLst/>
          </a:prstGeom>
          <a:noFill/>
          <a:ln/>
        </p:spPr>
        <p:txBody>
          <a:bodyPr wrap="none" lIns="0" tIns="0" rIns="0" bIns="0" rtlCol="0" anchor="t"/>
          <a:lstStyle/>
          <a:p>
            <a:pPr marL="0" indent="0" algn="l">
              <a:lnSpc>
                <a:spcPts val="2750"/>
              </a:lnSpc>
              <a:buNone/>
            </a:pPr>
            <a:r>
              <a:rPr lang="en-US" sz="2200">
                <a:solidFill>
                  <a:srgbClr val="4C4C4D"/>
                </a:solidFill>
                <a:latin typeface="Crimson Pro Semi Bold" pitchFamily="34" charset="0"/>
                <a:ea typeface="Crimson Pro Semi Bold" pitchFamily="34" charset="-122"/>
                <a:cs typeface="Crimson Pro Semi Bold" pitchFamily="34" charset="-120"/>
              </a:rPr>
              <a:t>Sniedzējs</a:t>
            </a:r>
            <a:endParaRPr lang="en-US" sz="2200"/>
          </a:p>
        </p:txBody>
      </p:sp>
      <p:sp>
        <p:nvSpPr>
          <p:cNvPr id="12" name="Text 10"/>
          <p:cNvSpPr/>
          <p:nvPr/>
        </p:nvSpPr>
        <p:spPr>
          <a:xfrm>
            <a:off x="7655362" y="3889772"/>
            <a:ext cx="2636996" cy="2267545"/>
          </a:xfrm>
          <a:prstGeom prst="rect">
            <a:avLst/>
          </a:prstGeom>
          <a:noFill/>
          <a:ln/>
        </p:spPr>
        <p:txBody>
          <a:bodyPr wrap="square" lIns="0" tIns="0" rIns="0" bIns="0" rtlCol="0" anchor="t"/>
          <a:lstStyle/>
          <a:p>
            <a:pPr marL="0" indent="0" algn="l">
              <a:lnSpc>
                <a:spcPts val="3550"/>
              </a:lnSpc>
              <a:buNone/>
            </a:pPr>
            <a:r>
              <a:rPr lang="en-US" sz="2200">
                <a:solidFill>
                  <a:srgbClr val="4C4C4D"/>
                </a:solidFill>
                <a:latin typeface="Arial" panose="020B0604020202020204" pitchFamily="34" charset="0"/>
                <a:ea typeface="Heebo" pitchFamily="34" charset="-122"/>
                <a:cs typeface="Arial" panose="020B0604020202020204" pitchFamily="34" charset="0"/>
              </a:rPr>
              <a:t>Reģistrēts Sociālo pakalpojumu sniedzēju reģistrā; līgums ar pašvaldību.</a:t>
            </a:r>
            <a:endParaRPr lang="en-US" sz="2200"/>
          </a:p>
        </p:txBody>
      </p:sp>
      <p:sp>
        <p:nvSpPr>
          <p:cNvPr id="13" name="Shape 11"/>
          <p:cNvSpPr/>
          <p:nvPr/>
        </p:nvSpPr>
        <p:spPr>
          <a:xfrm>
            <a:off x="10745986" y="3172539"/>
            <a:ext cx="3090624" cy="3665101"/>
          </a:xfrm>
          <a:prstGeom prst="roundRect">
            <a:avLst>
              <a:gd name="adj" fmla="val 1101"/>
            </a:avLst>
          </a:prstGeom>
          <a:solidFill>
            <a:srgbClr val="F2EEEE"/>
          </a:solidFill>
          <a:ln/>
        </p:spPr>
        <p:txBody>
          <a:bodyPr/>
          <a:lstStyle/>
          <a:p>
            <a:endParaRPr lang="lv-LV"/>
          </a:p>
        </p:txBody>
      </p:sp>
      <p:sp>
        <p:nvSpPr>
          <p:cNvPr id="14" name="Text 12"/>
          <p:cNvSpPr/>
          <p:nvPr/>
        </p:nvSpPr>
        <p:spPr>
          <a:xfrm>
            <a:off x="10972800" y="3399353"/>
            <a:ext cx="2636996" cy="354330"/>
          </a:xfrm>
          <a:prstGeom prst="rect">
            <a:avLst/>
          </a:prstGeom>
          <a:noFill/>
          <a:ln/>
        </p:spPr>
        <p:txBody>
          <a:bodyPr wrap="none" lIns="0" tIns="0" rIns="0" bIns="0" rtlCol="0" anchor="t"/>
          <a:lstStyle/>
          <a:p>
            <a:pPr marL="0" indent="0" algn="l">
              <a:lnSpc>
                <a:spcPts val="2750"/>
              </a:lnSpc>
              <a:buNone/>
            </a:pPr>
            <a:r>
              <a:rPr lang="en-US" sz="2200">
                <a:solidFill>
                  <a:srgbClr val="4C4C4D"/>
                </a:solidFill>
                <a:latin typeface="Crimson Pro Semi Bold" pitchFamily="34" charset="0"/>
                <a:ea typeface="Crimson Pro Semi Bold" pitchFamily="34" charset="-122"/>
                <a:cs typeface="Crimson Pro Semi Bold" pitchFamily="34" charset="-120"/>
              </a:rPr>
              <a:t>Prognoze 2026</a:t>
            </a:r>
            <a:endParaRPr lang="en-US" sz="2200"/>
          </a:p>
        </p:txBody>
      </p:sp>
      <p:sp>
        <p:nvSpPr>
          <p:cNvPr id="15" name="Text 13"/>
          <p:cNvSpPr/>
          <p:nvPr/>
        </p:nvSpPr>
        <p:spPr>
          <a:xfrm>
            <a:off x="10972800" y="3889772"/>
            <a:ext cx="2636996" cy="1360527"/>
          </a:xfrm>
          <a:prstGeom prst="rect">
            <a:avLst/>
          </a:prstGeom>
          <a:noFill/>
          <a:ln/>
        </p:spPr>
        <p:txBody>
          <a:bodyPr wrap="square" lIns="0" tIns="0" rIns="0" bIns="0" rtlCol="0" anchor="t"/>
          <a:lstStyle/>
          <a:p>
            <a:pPr marL="0" indent="0" algn="l">
              <a:lnSpc>
                <a:spcPts val="3550"/>
              </a:lnSpc>
              <a:buNone/>
            </a:pPr>
            <a:r>
              <a:rPr lang="en-US" sz="2200">
                <a:solidFill>
                  <a:srgbClr val="4C4C4D"/>
                </a:solidFill>
                <a:latin typeface="Arial" panose="020B0604020202020204" pitchFamily="34" charset="0"/>
                <a:ea typeface="Heebo" pitchFamily="34" charset="-122"/>
                <a:cs typeface="Arial" panose="020B0604020202020204" pitchFamily="34" charset="0"/>
              </a:rPr>
              <a:t>Līdz ~100 bērniem varētu saņemt pakalpojumu.</a:t>
            </a:r>
            <a:endParaRPr lang="en-US" sz="2200"/>
          </a:p>
        </p:txBody>
      </p:sp>
      <p:sp>
        <p:nvSpPr>
          <p:cNvPr id="16" name="Text 14"/>
          <p:cNvSpPr/>
          <p:nvPr/>
        </p:nvSpPr>
        <p:spPr>
          <a:xfrm>
            <a:off x="793790" y="7092791"/>
            <a:ext cx="13042821" cy="453509"/>
          </a:xfrm>
          <a:prstGeom prst="rect">
            <a:avLst/>
          </a:prstGeom>
          <a:noFill/>
          <a:ln/>
        </p:spPr>
        <p:txBody>
          <a:bodyPr wrap="none" lIns="0" tIns="0" rIns="0" bIns="0" rtlCol="0" anchor="t"/>
          <a:lstStyle/>
          <a:p>
            <a:pPr marL="0" indent="0" algn="l">
              <a:lnSpc>
                <a:spcPts val="3550"/>
              </a:lnSpc>
              <a:buNone/>
            </a:pPr>
            <a:r>
              <a:rPr lang="en-US" sz="2200" i="1">
                <a:solidFill>
                  <a:srgbClr val="4C4C4D"/>
                </a:solidFill>
                <a:latin typeface="Arial" panose="020B0604020202020204" pitchFamily="34" charset="0"/>
                <a:ea typeface="Heebo" pitchFamily="34" charset="-122"/>
                <a:cs typeface="Arial" panose="020B0604020202020204" pitchFamily="34" charset="0"/>
              </a:rPr>
              <a:t>Iespējams līdzmaksājums, ja programmas faktiskās izmaksas pārsniedz 4 500 EUR gadā.</a:t>
            </a:r>
            <a:endParaRPr lang="en-US"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764619"/>
            <a:ext cx="8800028" cy="566976"/>
          </a:xfrm>
          <a:prstGeom prst="rect">
            <a:avLst/>
          </a:prstGeom>
          <a:noFill/>
          <a:ln/>
        </p:spPr>
        <p:txBody>
          <a:bodyPr wrap="none" lIns="0" tIns="0" rIns="0" bIns="0" rtlCol="0" anchor="t"/>
          <a:lstStyle/>
          <a:p>
            <a:pPr marL="0" indent="0" algn="l">
              <a:lnSpc>
                <a:spcPts val="4450"/>
              </a:lnSpc>
              <a:buNone/>
            </a:pPr>
            <a:r>
              <a:rPr lang="en-US" sz="3550">
                <a:solidFill>
                  <a:srgbClr val="152D47"/>
                </a:solidFill>
                <a:latin typeface="Crimson Pro Semi Bold" pitchFamily="34" charset="0"/>
                <a:ea typeface="Crimson Pro Semi Bold" pitchFamily="34" charset="-122"/>
                <a:cs typeface="Crimson Pro Semi Bold" pitchFamily="34" charset="-120"/>
              </a:rPr>
              <a:t>Individuālā sociālās rehabilitācijas programma</a:t>
            </a:r>
            <a:endParaRPr lang="en-US" sz="3550"/>
          </a:p>
        </p:txBody>
      </p:sp>
      <p:sp>
        <p:nvSpPr>
          <p:cNvPr id="3" name="Text 1"/>
          <p:cNvSpPr/>
          <p:nvPr/>
        </p:nvSpPr>
        <p:spPr>
          <a:xfrm>
            <a:off x="793790" y="1621869"/>
            <a:ext cx="13042821" cy="326588"/>
          </a:xfrm>
          <a:prstGeom prst="rect">
            <a:avLst/>
          </a:prstGeom>
          <a:noFill/>
          <a:ln/>
        </p:spPr>
        <p:txBody>
          <a:bodyPr wrap="none" lIns="0" tIns="0" rIns="0" bIns="0" rtlCol="0" anchor="t"/>
          <a:lstStyle/>
          <a:p>
            <a:pPr marL="0" indent="0" algn="l">
              <a:lnSpc>
                <a:spcPts val="2550"/>
              </a:lnSpc>
              <a:buNone/>
            </a:pPr>
            <a:r>
              <a:rPr lang="en-US" sz="1750" b="1">
                <a:solidFill>
                  <a:srgbClr val="4C4C4D"/>
                </a:solidFill>
                <a:latin typeface="Arial" panose="020B0604020202020204" pitchFamily="34" charset="0"/>
                <a:ea typeface="Heebo" pitchFamily="34" charset="-122"/>
                <a:cs typeface="Arial" panose="020B0604020202020204" pitchFamily="34" charset="0"/>
              </a:rPr>
              <a:t>Mērķis:</a:t>
            </a:r>
            <a:r>
              <a:rPr lang="en-US" sz="1750">
                <a:solidFill>
                  <a:srgbClr val="4C4C4D"/>
                </a:solidFill>
                <a:latin typeface="Arial" panose="020B0604020202020204" pitchFamily="34" charset="0"/>
                <a:ea typeface="Heebo" pitchFamily="34" charset="-122"/>
                <a:cs typeface="Arial" panose="020B0604020202020204" pitchFamily="34" charset="0"/>
              </a:rPr>
              <a:t> individuāli pielāgoti risinājumi gadījumos, kur standarta pakalpojumi nav pietiekami.</a:t>
            </a:r>
            <a:endParaRPr lang="en-US" sz="1750"/>
          </a:p>
        </p:txBody>
      </p:sp>
      <p:sp>
        <p:nvSpPr>
          <p:cNvPr id="4" name="Text 2"/>
          <p:cNvSpPr/>
          <p:nvPr/>
        </p:nvSpPr>
        <p:spPr>
          <a:xfrm>
            <a:off x="793790" y="2111693"/>
            <a:ext cx="181451" cy="226814"/>
          </a:xfrm>
          <a:prstGeom prst="rect">
            <a:avLst/>
          </a:prstGeom>
          <a:noFill/>
          <a:ln/>
        </p:spPr>
        <p:txBody>
          <a:bodyPr wrap="none" lIns="0" tIns="0" rIns="0" bIns="0" rtlCol="0" anchor="t"/>
          <a:lstStyle/>
          <a:p>
            <a:pPr marL="0" indent="0" algn="l">
              <a:lnSpc>
                <a:spcPts val="2050"/>
              </a:lnSpc>
              <a:buNone/>
            </a:pPr>
            <a:r>
              <a:rPr lang="en-US" sz="1400">
                <a:solidFill>
                  <a:srgbClr val="4C4C4D"/>
                </a:solidFill>
                <a:latin typeface="Crimson Pro Light" pitchFamily="34" charset="0"/>
                <a:ea typeface="Crimson Pro Light" pitchFamily="34" charset="-122"/>
                <a:cs typeface="Crimson Pro Light" pitchFamily="34" charset="-120"/>
              </a:rPr>
              <a:t>01</a:t>
            </a:r>
            <a:endParaRPr lang="en-US" sz="1400"/>
          </a:p>
        </p:txBody>
      </p:sp>
      <p:sp>
        <p:nvSpPr>
          <p:cNvPr id="5" name="Shape 3"/>
          <p:cNvSpPr/>
          <p:nvPr/>
        </p:nvSpPr>
        <p:spPr>
          <a:xfrm>
            <a:off x="793790" y="2397204"/>
            <a:ext cx="6448782" cy="22860"/>
          </a:xfrm>
          <a:prstGeom prst="rect">
            <a:avLst/>
          </a:prstGeom>
          <a:solidFill>
            <a:srgbClr val="2150FE"/>
          </a:solidFill>
          <a:ln/>
        </p:spPr>
        <p:txBody>
          <a:bodyPr/>
          <a:lstStyle/>
          <a:p>
            <a:endParaRPr lang="lv-LV"/>
          </a:p>
        </p:txBody>
      </p:sp>
      <p:sp>
        <p:nvSpPr>
          <p:cNvPr id="6" name="Text 4"/>
          <p:cNvSpPr/>
          <p:nvPr/>
        </p:nvSpPr>
        <p:spPr>
          <a:xfrm>
            <a:off x="793790" y="2533650"/>
            <a:ext cx="2268260" cy="283488"/>
          </a:xfrm>
          <a:prstGeom prst="rect">
            <a:avLst/>
          </a:prstGeom>
          <a:noFill/>
          <a:ln/>
        </p:spPr>
        <p:txBody>
          <a:bodyPr wrap="none" lIns="0" tIns="0" rIns="0" bIns="0" rtlCol="0" anchor="t"/>
          <a:lstStyle/>
          <a:p>
            <a:pPr marL="0" indent="0" algn="l">
              <a:lnSpc>
                <a:spcPts val="2200"/>
              </a:lnSpc>
              <a:buNone/>
            </a:pPr>
            <a:r>
              <a:rPr lang="en-US" sz="1750">
                <a:solidFill>
                  <a:srgbClr val="4C4C4D"/>
                </a:solidFill>
                <a:latin typeface="Crimson Pro Semi Bold" pitchFamily="34" charset="0"/>
                <a:ea typeface="Crimson Pro Semi Bold" pitchFamily="34" charset="-122"/>
                <a:cs typeface="Crimson Pro Semi Bold" pitchFamily="34" charset="-120"/>
              </a:rPr>
              <a:t>Definīcija</a:t>
            </a:r>
            <a:endParaRPr lang="en-US" sz="1750"/>
          </a:p>
        </p:txBody>
      </p:sp>
      <p:sp>
        <p:nvSpPr>
          <p:cNvPr id="7" name="Text 5"/>
          <p:cNvSpPr/>
          <p:nvPr/>
        </p:nvSpPr>
        <p:spPr>
          <a:xfrm>
            <a:off x="793790" y="2904173"/>
            <a:ext cx="6448782" cy="653177"/>
          </a:xfrm>
          <a:prstGeom prst="rect">
            <a:avLst/>
          </a:prstGeom>
          <a:noFill/>
          <a:ln/>
        </p:spPr>
        <p:txBody>
          <a:bodyPr wrap="square" lIns="0" tIns="0" rIns="0" bIns="0" rtlCol="0" anchor="t"/>
          <a:lstStyle/>
          <a:p>
            <a:pPr marL="0" indent="0" algn="l">
              <a:lnSpc>
                <a:spcPts val="2550"/>
              </a:lnSpc>
              <a:buNone/>
            </a:pPr>
            <a:r>
              <a:rPr lang="en-US" sz="1750">
                <a:solidFill>
                  <a:srgbClr val="4C4C4D"/>
                </a:solidFill>
                <a:latin typeface="Arial" panose="020B0604020202020204" pitchFamily="34" charset="0"/>
                <a:ea typeface="Heebo" pitchFamily="34" charset="-122"/>
                <a:cs typeface="Arial" panose="020B0604020202020204" pitchFamily="34" charset="0"/>
              </a:rPr>
              <a:t>Definēta kā individuāli pielāgots risinājums, </a:t>
            </a:r>
            <a:r>
              <a:rPr lang="en-US" sz="1750" err="1">
                <a:solidFill>
                  <a:srgbClr val="4C4C4D"/>
                </a:solidFill>
                <a:latin typeface="Arial" panose="020B0604020202020204" pitchFamily="34" charset="0"/>
                <a:ea typeface="Heebo" pitchFamily="34" charset="-122"/>
                <a:cs typeface="Arial" panose="020B0604020202020204" pitchFamily="34" charset="0"/>
              </a:rPr>
              <a:t>balstīts</a:t>
            </a:r>
            <a:r>
              <a:rPr lang="en-US" sz="1750">
                <a:solidFill>
                  <a:srgbClr val="4C4C4D"/>
                </a:solidFill>
                <a:latin typeface="Arial" panose="020B0604020202020204" pitchFamily="34" charset="0"/>
                <a:ea typeface="Heebo" pitchFamily="34" charset="-122"/>
                <a:cs typeface="Arial" panose="020B0604020202020204" pitchFamily="34" charset="0"/>
              </a:rPr>
              <a:t> </a:t>
            </a:r>
            <a:r>
              <a:rPr lang="lv-LV" sz="1750">
                <a:solidFill>
                  <a:srgbClr val="4C4C4D"/>
                </a:solidFill>
                <a:latin typeface="Arial" panose="020B0604020202020204" pitchFamily="34" charset="0"/>
                <a:ea typeface="Heebo" pitchFamily="34" charset="-122"/>
                <a:cs typeface="Arial" panose="020B0604020202020204" pitchFamily="34" charset="0"/>
              </a:rPr>
              <a:t>klienta </a:t>
            </a:r>
            <a:r>
              <a:rPr lang="en-US" sz="1750" err="1">
                <a:solidFill>
                  <a:srgbClr val="4C4C4D"/>
                </a:solidFill>
                <a:latin typeface="Arial" panose="020B0604020202020204" pitchFamily="34" charset="0"/>
                <a:ea typeface="Heebo" pitchFamily="34" charset="-122"/>
                <a:cs typeface="Arial" panose="020B0604020202020204" pitchFamily="34" charset="0"/>
              </a:rPr>
              <a:t>vajadzību</a:t>
            </a:r>
            <a:r>
              <a:rPr lang="en-US" sz="1750">
                <a:solidFill>
                  <a:srgbClr val="4C4C4D"/>
                </a:solidFill>
                <a:latin typeface="Arial" panose="020B0604020202020204" pitchFamily="34" charset="0"/>
                <a:ea typeface="Heebo" pitchFamily="34" charset="-122"/>
                <a:cs typeface="Arial" panose="020B0604020202020204" pitchFamily="34" charset="0"/>
              </a:rPr>
              <a:t> un resursu izvērtējumā.</a:t>
            </a:r>
            <a:endParaRPr lang="en-US" sz="1750"/>
          </a:p>
        </p:txBody>
      </p:sp>
      <p:sp>
        <p:nvSpPr>
          <p:cNvPr id="8" name="Text 6"/>
          <p:cNvSpPr/>
          <p:nvPr/>
        </p:nvSpPr>
        <p:spPr>
          <a:xfrm>
            <a:off x="7387709" y="2111693"/>
            <a:ext cx="181451" cy="226814"/>
          </a:xfrm>
          <a:prstGeom prst="rect">
            <a:avLst/>
          </a:prstGeom>
          <a:noFill/>
          <a:ln/>
        </p:spPr>
        <p:txBody>
          <a:bodyPr wrap="none" lIns="0" tIns="0" rIns="0" bIns="0" rtlCol="0" anchor="t"/>
          <a:lstStyle/>
          <a:p>
            <a:pPr marL="0" indent="0" algn="l">
              <a:lnSpc>
                <a:spcPts val="2050"/>
              </a:lnSpc>
              <a:buNone/>
            </a:pPr>
            <a:r>
              <a:rPr lang="en-US" sz="1400">
                <a:solidFill>
                  <a:srgbClr val="4C4C4D"/>
                </a:solidFill>
                <a:latin typeface="Crimson Pro Light" pitchFamily="34" charset="0"/>
                <a:ea typeface="Crimson Pro Light" pitchFamily="34" charset="-122"/>
                <a:cs typeface="Crimson Pro Light" pitchFamily="34" charset="-120"/>
              </a:rPr>
              <a:t>02</a:t>
            </a:r>
            <a:endParaRPr lang="en-US" sz="1400"/>
          </a:p>
        </p:txBody>
      </p:sp>
      <p:sp>
        <p:nvSpPr>
          <p:cNvPr id="9" name="Shape 7"/>
          <p:cNvSpPr/>
          <p:nvPr/>
        </p:nvSpPr>
        <p:spPr>
          <a:xfrm>
            <a:off x="7387709" y="2397204"/>
            <a:ext cx="6448901" cy="22860"/>
          </a:xfrm>
          <a:prstGeom prst="rect">
            <a:avLst/>
          </a:prstGeom>
          <a:solidFill>
            <a:srgbClr val="2150FE"/>
          </a:solidFill>
          <a:ln/>
        </p:spPr>
        <p:txBody>
          <a:bodyPr/>
          <a:lstStyle/>
          <a:p>
            <a:endParaRPr lang="lv-LV"/>
          </a:p>
        </p:txBody>
      </p:sp>
      <p:sp>
        <p:nvSpPr>
          <p:cNvPr id="10" name="Text 8"/>
          <p:cNvSpPr/>
          <p:nvPr/>
        </p:nvSpPr>
        <p:spPr>
          <a:xfrm>
            <a:off x="7387709" y="2533650"/>
            <a:ext cx="2268260" cy="283488"/>
          </a:xfrm>
          <a:prstGeom prst="rect">
            <a:avLst/>
          </a:prstGeom>
          <a:noFill/>
          <a:ln/>
        </p:spPr>
        <p:txBody>
          <a:bodyPr wrap="none" lIns="0" tIns="0" rIns="0" bIns="0" rtlCol="0" anchor="t"/>
          <a:lstStyle/>
          <a:p>
            <a:pPr marL="0" indent="0" algn="l">
              <a:lnSpc>
                <a:spcPts val="2200"/>
              </a:lnSpc>
              <a:buNone/>
            </a:pPr>
            <a:r>
              <a:rPr lang="en-US" sz="1750">
                <a:solidFill>
                  <a:srgbClr val="4C4C4D"/>
                </a:solidFill>
                <a:latin typeface="Crimson Pro Semi Bold" pitchFamily="34" charset="0"/>
                <a:ea typeface="Crimson Pro Semi Bold" pitchFamily="34" charset="-122"/>
                <a:cs typeface="Crimson Pro Semi Bold" pitchFamily="34" charset="-120"/>
              </a:rPr>
              <a:t>Izstrāde</a:t>
            </a:r>
            <a:endParaRPr lang="en-US" sz="1750"/>
          </a:p>
        </p:txBody>
      </p:sp>
      <p:sp>
        <p:nvSpPr>
          <p:cNvPr id="11" name="Text 9"/>
          <p:cNvSpPr/>
          <p:nvPr/>
        </p:nvSpPr>
        <p:spPr>
          <a:xfrm>
            <a:off x="7387709" y="2904173"/>
            <a:ext cx="6448901" cy="653177"/>
          </a:xfrm>
          <a:prstGeom prst="rect">
            <a:avLst/>
          </a:prstGeom>
          <a:noFill/>
          <a:ln/>
        </p:spPr>
        <p:txBody>
          <a:bodyPr wrap="square" lIns="0" tIns="0" rIns="0" bIns="0" rtlCol="0" anchor="t"/>
          <a:lstStyle/>
          <a:p>
            <a:pPr marL="0" indent="0" algn="l">
              <a:lnSpc>
                <a:spcPts val="2550"/>
              </a:lnSpc>
              <a:buNone/>
            </a:pPr>
            <a:r>
              <a:rPr lang="en-US" sz="1750">
                <a:solidFill>
                  <a:srgbClr val="4C4C4D"/>
                </a:solidFill>
                <a:latin typeface="Arial" panose="020B0604020202020204" pitchFamily="34" charset="0"/>
                <a:ea typeface="Heebo" pitchFamily="34" charset="-122"/>
                <a:cs typeface="Arial" panose="020B0604020202020204" pitchFamily="34" charset="0"/>
              </a:rPr>
              <a:t>Izstrādā Sociālais dienests sadarbībā ar personas izvēlēto pakalpojuma sniedzēju.</a:t>
            </a:r>
            <a:endParaRPr lang="en-US" sz="1750"/>
          </a:p>
        </p:txBody>
      </p:sp>
      <p:sp>
        <p:nvSpPr>
          <p:cNvPr id="12" name="Text 10"/>
          <p:cNvSpPr/>
          <p:nvPr/>
        </p:nvSpPr>
        <p:spPr>
          <a:xfrm>
            <a:off x="793790" y="3838575"/>
            <a:ext cx="181451" cy="226814"/>
          </a:xfrm>
          <a:prstGeom prst="rect">
            <a:avLst/>
          </a:prstGeom>
          <a:noFill/>
          <a:ln/>
        </p:spPr>
        <p:txBody>
          <a:bodyPr wrap="none" lIns="0" tIns="0" rIns="0" bIns="0" rtlCol="0" anchor="t"/>
          <a:lstStyle/>
          <a:p>
            <a:pPr marL="0" indent="0" algn="l">
              <a:lnSpc>
                <a:spcPts val="2050"/>
              </a:lnSpc>
              <a:buNone/>
            </a:pPr>
            <a:r>
              <a:rPr lang="en-US" sz="1400">
                <a:solidFill>
                  <a:srgbClr val="4C4C4D"/>
                </a:solidFill>
                <a:latin typeface="Crimson Pro Light" pitchFamily="34" charset="0"/>
                <a:ea typeface="Crimson Pro Light" pitchFamily="34" charset="-122"/>
                <a:cs typeface="Crimson Pro Light" pitchFamily="34" charset="-120"/>
              </a:rPr>
              <a:t>03</a:t>
            </a:r>
            <a:endParaRPr lang="en-US" sz="1400"/>
          </a:p>
        </p:txBody>
      </p:sp>
      <p:sp>
        <p:nvSpPr>
          <p:cNvPr id="13" name="Shape 11"/>
          <p:cNvSpPr/>
          <p:nvPr/>
        </p:nvSpPr>
        <p:spPr>
          <a:xfrm>
            <a:off x="793790" y="4124087"/>
            <a:ext cx="6448782" cy="22860"/>
          </a:xfrm>
          <a:prstGeom prst="rect">
            <a:avLst/>
          </a:prstGeom>
          <a:solidFill>
            <a:srgbClr val="2150FE"/>
          </a:solidFill>
          <a:ln/>
        </p:spPr>
        <p:txBody>
          <a:bodyPr/>
          <a:lstStyle/>
          <a:p>
            <a:endParaRPr lang="lv-LV"/>
          </a:p>
        </p:txBody>
      </p:sp>
      <p:sp>
        <p:nvSpPr>
          <p:cNvPr id="14" name="Text 12"/>
          <p:cNvSpPr/>
          <p:nvPr/>
        </p:nvSpPr>
        <p:spPr>
          <a:xfrm>
            <a:off x="793790" y="4260533"/>
            <a:ext cx="2268260" cy="283488"/>
          </a:xfrm>
          <a:prstGeom prst="rect">
            <a:avLst/>
          </a:prstGeom>
          <a:noFill/>
          <a:ln/>
        </p:spPr>
        <p:txBody>
          <a:bodyPr wrap="none" lIns="0" tIns="0" rIns="0" bIns="0" rtlCol="0" anchor="t"/>
          <a:lstStyle/>
          <a:p>
            <a:pPr marL="0" indent="0" algn="l">
              <a:lnSpc>
                <a:spcPts val="2200"/>
              </a:lnSpc>
              <a:buNone/>
            </a:pPr>
            <a:r>
              <a:rPr lang="en-US" sz="1750">
                <a:solidFill>
                  <a:srgbClr val="4C4C4D"/>
                </a:solidFill>
                <a:latin typeface="Crimson Pro Semi Bold" pitchFamily="34" charset="0"/>
                <a:ea typeface="Crimson Pro Semi Bold" pitchFamily="34" charset="-122"/>
                <a:cs typeface="Crimson Pro Semi Bold" pitchFamily="34" charset="-120"/>
              </a:rPr>
              <a:t>Elastība</a:t>
            </a:r>
            <a:endParaRPr lang="en-US" sz="1750"/>
          </a:p>
        </p:txBody>
      </p:sp>
      <p:sp>
        <p:nvSpPr>
          <p:cNvPr id="15" name="Text 13"/>
          <p:cNvSpPr/>
          <p:nvPr/>
        </p:nvSpPr>
        <p:spPr>
          <a:xfrm>
            <a:off x="793790" y="4631055"/>
            <a:ext cx="6448782" cy="653177"/>
          </a:xfrm>
          <a:prstGeom prst="rect">
            <a:avLst/>
          </a:prstGeom>
          <a:noFill/>
          <a:ln/>
        </p:spPr>
        <p:txBody>
          <a:bodyPr wrap="square" lIns="0" tIns="0" rIns="0" bIns="0" rtlCol="0" anchor="t"/>
          <a:lstStyle/>
          <a:p>
            <a:pPr marL="0" indent="0" algn="l">
              <a:lnSpc>
                <a:spcPts val="2550"/>
              </a:lnSpc>
              <a:buNone/>
            </a:pPr>
            <a:r>
              <a:rPr lang="en-US" sz="1750">
                <a:solidFill>
                  <a:srgbClr val="4C4C4D"/>
                </a:solidFill>
                <a:latin typeface="Arial" panose="020B0604020202020204" pitchFamily="34" charset="0"/>
                <a:ea typeface="Heebo" pitchFamily="34" charset="-122"/>
                <a:cs typeface="Arial" panose="020B0604020202020204" pitchFamily="34" charset="0"/>
              </a:rPr>
              <a:t>Iespēja saņemt pakalpojumu arī pie sniedzējiem ārpus pašvaldības iepirkuma rezultāta.</a:t>
            </a:r>
            <a:endParaRPr lang="en-US" sz="1750"/>
          </a:p>
        </p:txBody>
      </p:sp>
      <p:sp>
        <p:nvSpPr>
          <p:cNvPr id="16" name="Text 14"/>
          <p:cNvSpPr/>
          <p:nvPr/>
        </p:nvSpPr>
        <p:spPr>
          <a:xfrm>
            <a:off x="7387709" y="3838575"/>
            <a:ext cx="181451" cy="226814"/>
          </a:xfrm>
          <a:prstGeom prst="rect">
            <a:avLst/>
          </a:prstGeom>
          <a:noFill/>
          <a:ln/>
        </p:spPr>
        <p:txBody>
          <a:bodyPr wrap="none" lIns="0" tIns="0" rIns="0" bIns="0" rtlCol="0" anchor="t"/>
          <a:lstStyle/>
          <a:p>
            <a:pPr marL="0" indent="0" algn="l">
              <a:lnSpc>
                <a:spcPts val="2050"/>
              </a:lnSpc>
              <a:buNone/>
            </a:pPr>
            <a:r>
              <a:rPr lang="en-US" sz="1400">
                <a:solidFill>
                  <a:srgbClr val="4C4C4D"/>
                </a:solidFill>
                <a:latin typeface="Crimson Pro Light" pitchFamily="34" charset="0"/>
                <a:ea typeface="Crimson Pro Light" pitchFamily="34" charset="-122"/>
                <a:cs typeface="Crimson Pro Light" pitchFamily="34" charset="-120"/>
              </a:rPr>
              <a:t>04</a:t>
            </a:r>
            <a:endParaRPr lang="en-US" sz="1400"/>
          </a:p>
        </p:txBody>
      </p:sp>
      <p:sp>
        <p:nvSpPr>
          <p:cNvPr id="17" name="Shape 15"/>
          <p:cNvSpPr/>
          <p:nvPr/>
        </p:nvSpPr>
        <p:spPr>
          <a:xfrm>
            <a:off x="7387709" y="4124087"/>
            <a:ext cx="6448901" cy="22860"/>
          </a:xfrm>
          <a:prstGeom prst="rect">
            <a:avLst/>
          </a:prstGeom>
          <a:solidFill>
            <a:srgbClr val="2150FE"/>
          </a:solidFill>
          <a:ln/>
        </p:spPr>
        <p:txBody>
          <a:bodyPr/>
          <a:lstStyle/>
          <a:p>
            <a:endParaRPr lang="lv-LV"/>
          </a:p>
        </p:txBody>
      </p:sp>
      <p:sp>
        <p:nvSpPr>
          <p:cNvPr id="18" name="Text 16"/>
          <p:cNvSpPr/>
          <p:nvPr/>
        </p:nvSpPr>
        <p:spPr>
          <a:xfrm>
            <a:off x="7387709" y="4260533"/>
            <a:ext cx="2268260" cy="283488"/>
          </a:xfrm>
          <a:prstGeom prst="rect">
            <a:avLst/>
          </a:prstGeom>
          <a:noFill/>
          <a:ln/>
        </p:spPr>
        <p:txBody>
          <a:bodyPr wrap="none" lIns="0" tIns="0" rIns="0" bIns="0" rtlCol="0" anchor="t"/>
          <a:lstStyle/>
          <a:p>
            <a:pPr marL="0" indent="0" algn="l">
              <a:lnSpc>
                <a:spcPts val="2200"/>
              </a:lnSpc>
              <a:buNone/>
            </a:pPr>
            <a:r>
              <a:rPr lang="en-US" sz="1750">
                <a:solidFill>
                  <a:srgbClr val="4C4C4D"/>
                </a:solidFill>
                <a:latin typeface="Crimson Pro Semi Bold" pitchFamily="34" charset="0"/>
                <a:ea typeface="Crimson Pro Semi Bold" pitchFamily="34" charset="-122"/>
                <a:cs typeface="Crimson Pro Semi Bold" pitchFamily="34" charset="-120"/>
              </a:rPr>
              <a:t>Finansējums</a:t>
            </a:r>
            <a:endParaRPr lang="en-US" sz="1750"/>
          </a:p>
        </p:txBody>
      </p:sp>
      <p:sp>
        <p:nvSpPr>
          <p:cNvPr id="19" name="Text 17"/>
          <p:cNvSpPr/>
          <p:nvPr/>
        </p:nvSpPr>
        <p:spPr>
          <a:xfrm>
            <a:off x="7387709" y="4631055"/>
            <a:ext cx="6448901" cy="653177"/>
          </a:xfrm>
          <a:prstGeom prst="rect">
            <a:avLst/>
          </a:prstGeom>
          <a:noFill/>
          <a:ln/>
        </p:spPr>
        <p:txBody>
          <a:bodyPr wrap="square" lIns="0" tIns="0" rIns="0" bIns="0" rtlCol="0" anchor="t"/>
          <a:lstStyle/>
          <a:p>
            <a:pPr marL="0" indent="0" algn="l">
              <a:lnSpc>
                <a:spcPts val="2550"/>
              </a:lnSpc>
              <a:buNone/>
            </a:pPr>
            <a:r>
              <a:rPr lang="en-US" sz="1750">
                <a:solidFill>
                  <a:srgbClr val="4C4C4D"/>
                </a:solidFill>
                <a:latin typeface="Arial" panose="020B0604020202020204" pitchFamily="34" charset="0"/>
                <a:ea typeface="Heebo" pitchFamily="34" charset="-122"/>
                <a:cs typeface="Arial" panose="020B0604020202020204" pitchFamily="34" charset="0"/>
              </a:rPr>
              <a:t>Pašvaldība sedz izmaksas atbilstoši Sociālā dienesta lēmumam par individuālajām vajadzībām.</a:t>
            </a:r>
            <a:endParaRPr lang="en-US" sz="1750"/>
          </a:p>
        </p:txBody>
      </p:sp>
      <p:sp>
        <p:nvSpPr>
          <p:cNvPr id="20" name="Shape 18"/>
          <p:cNvSpPr/>
          <p:nvPr/>
        </p:nvSpPr>
        <p:spPr>
          <a:xfrm>
            <a:off x="793790" y="5583555"/>
            <a:ext cx="13042821" cy="738426"/>
          </a:xfrm>
          <a:prstGeom prst="roundRect">
            <a:avLst>
              <a:gd name="adj" fmla="val 3686"/>
            </a:avLst>
          </a:prstGeom>
          <a:solidFill>
            <a:srgbClr val="B3C3FF"/>
          </a:solidFill>
          <a:ln/>
        </p:spPr>
        <p:txBody>
          <a:bodyPr/>
          <a:lstStyle/>
          <a:p>
            <a:endParaRPr lang="lv-LV"/>
          </a:p>
        </p:txBody>
      </p:sp>
      <p:pic>
        <p:nvPicPr>
          <p:cNvPr id="21" name="Image 0" descr="preencoded.png"/>
          <p:cNvPicPr>
            <a:picLocks noChangeAspect="1"/>
          </p:cNvPicPr>
          <p:nvPr/>
        </p:nvPicPr>
        <p:blipFill>
          <a:blip r:embed="rId3"/>
          <a:stretch>
            <a:fillRect/>
          </a:stretch>
        </p:blipFill>
        <p:spPr>
          <a:xfrm>
            <a:off x="975241" y="5804178"/>
            <a:ext cx="283488" cy="226814"/>
          </a:xfrm>
          <a:prstGeom prst="rect">
            <a:avLst/>
          </a:prstGeom>
        </p:spPr>
      </p:pic>
      <p:sp>
        <p:nvSpPr>
          <p:cNvPr id="22" name="Text 19"/>
          <p:cNvSpPr/>
          <p:nvPr/>
        </p:nvSpPr>
        <p:spPr>
          <a:xfrm>
            <a:off x="1440180" y="5774055"/>
            <a:ext cx="12214979" cy="326588"/>
          </a:xfrm>
          <a:prstGeom prst="rect">
            <a:avLst/>
          </a:prstGeom>
          <a:noFill/>
          <a:ln/>
        </p:spPr>
        <p:txBody>
          <a:bodyPr wrap="none" lIns="0" tIns="0" rIns="0" bIns="0" rtlCol="0" anchor="t"/>
          <a:lstStyle/>
          <a:p>
            <a:pPr marL="0" indent="0" algn="l">
              <a:lnSpc>
                <a:spcPts val="2550"/>
              </a:lnSpc>
              <a:buNone/>
            </a:pPr>
            <a:r>
              <a:rPr lang="en-US" sz="1750" b="1">
                <a:solidFill>
                  <a:srgbClr val="000000"/>
                </a:solidFill>
                <a:latin typeface="Arial" panose="020B0604020202020204" pitchFamily="34" charset="0"/>
                <a:ea typeface="Heebo" pitchFamily="34" charset="-122"/>
                <a:cs typeface="Arial" panose="020B0604020202020204" pitchFamily="34" charset="0"/>
              </a:rPr>
              <a:t>Pielietojums:</a:t>
            </a:r>
            <a:r>
              <a:rPr lang="en-US" sz="1750">
                <a:solidFill>
                  <a:srgbClr val="000000"/>
                </a:solidFill>
                <a:latin typeface="Arial" panose="020B0604020202020204" pitchFamily="34" charset="0"/>
                <a:ea typeface="Heebo" pitchFamily="34" charset="-122"/>
                <a:cs typeface="Arial" panose="020B0604020202020204" pitchFamily="34" charset="0"/>
              </a:rPr>
              <a:t> Risinājums, ja citi sociālo pakalpojumu veidi neatbilst klienta individuālajām vajadzībām.</a:t>
            </a:r>
            <a:endParaRPr lang="en-US" sz="1750"/>
          </a:p>
        </p:txBody>
      </p:sp>
      <p:sp>
        <p:nvSpPr>
          <p:cNvPr id="23" name="Text 20"/>
          <p:cNvSpPr/>
          <p:nvPr/>
        </p:nvSpPr>
        <p:spPr>
          <a:xfrm>
            <a:off x="793790" y="6485215"/>
            <a:ext cx="13042821" cy="979765"/>
          </a:xfrm>
          <a:prstGeom prst="rect">
            <a:avLst/>
          </a:prstGeom>
          <a:noFill/>
          <a:ln/>
        </p:spPr>
        <p:txBody>
          <a:bodyPr wrap="square" lIns="0" tIns="0" rIns="0" bIns="0" rtlCol="0" anchor="t"/>
          <a:lstStyle/>
          <a:p>
            <a:pPr marL="0" indent="0" algn="l">
              <a:lnSpc>
                <a:spcPts val="2550"/>
              </a:lnSpc>
              <a:buNone/>
            </a:pPr>
            <a:r>
              <a:rPr lang="en-US" sz="1750" b="1">
                <a:solidFill>
                  <a:srgbClr val="4C4C4D"/>
                </a:solidFill>
                <a:latin typeface="Arial" panose="020B0604020202020204" pitchFamily="34" charset="0"/>
                <a:ea typeface="Heebo" pitchFamily="34" charset="-122"/>
                <a:cs typeface="Arial" panose="020B0604020202020204" pitchFamily="34" charset="0"/>
              </a:rPr>
              <a:t>Tipiskās mērķa grupas:</a:t>
            </a:r>
            <a:r>
              <a:rPr lang="en-US" sz="1750">
                <a:solidFill>
                  <a:srgbClr val="4C4C4D"/>
                </a:solidFill>
                <a:latin typeface="Arial" panose="020B0604020202020204" pitchFamily="34" charset="0"/>
                <a:ea typeface="Heebo" pitchFamily="34" charset="-122"/>
                <a:cs typeface="Arial" panose="020B0604020202020204" pitchFamily="34" charset="0"/>
              </a:rPr>
              <a:t> pilngadīgas personas ar garīga rakstura traucējumiem, personas kompleksām problēmām (GRT, atkarības, vardarbība, personas ar citām sociālās iekļaušanās grūtībām, ārpusģimenes aprūpē esošie bērni vai bērni pēc ārpusģimenes aprūpes, bērni ar funkcionāliem vai uzvedības traucējumiem un viņu ģimenes locekļi).</a:t>
            </a:r>
            <a:endParaRPr lang="en-US" sz="175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788908"/>
            <a:ext cx="6623804" cy="531614"/>
          </a:xfrm>
          <a:prstGeom prst="rect">
            <a:avLst/>
          </a:prstGeom>
          <a:noFill/>
          <a:ln/>
        </p:spPr>
        <p:txBody>
          <a:bodyPr wrap="none" lIns="0" tIns="0" rIns="0" bIns="0" rtlCol="0" anchor="t"/>
          <a:lstStyle/>
          <a:p>
            <a:pPr marL="0" indent="0" algn="l">
              <a:lnSpc>
                <a:spcPts val="4150"/>
              </a:lnSpc>
              <a:buNone/>
            </a:pPr>
            <a:r>
              <a:rPr lang="en-US" sz="3300">
                <a:solidFill>
                  <a:srgbClr val="152D47"/>
                </a:solidFill>
                <a:latin typeface="Crimson Pro Semi Bold" pitchFamily="34" charset="0"/>
                <a:ea typeface="Crimson Pro Semi Bold" pitchFamily="34" charset="-122"/>
                <a:cs typeface="Crimson Pro Semi Bold" pitchFamily="34" charset="-120"/>
              </a:rPr>
              <a:t>Administrēšana un dokumentu aprite</a:t>
            </a:r>
            <a:endParaRPr lang="en-US" sz="3300"/>
          </a:p>
        </p:txBody>
      </p:sp>
      <p:sp>
        <p:nvSpPr>
          <p:cNvPr id="3" name="Shape 1"/>
          <p:cNvSpPr/>
          <p:nvPr/>
        </p:nvSpPr>
        <p:spPr>
          <a:xfrm>
            <a:off x="793790" y="1655326"/>
            <a:ext cx="4295180" cy="1255276"/>
          </a:xfrm>
          <a:prstGeom prst="roundRect">
            <a:avLst>
              <a:gd name="adj" fmla="val 2033"/>
            </a:avLst>
          </a:prstGeom>
          <a:solidFill>
            <a:srgbClr val="FFFFFF"/>
          </a:solidFill>
          <a:ln w="22860">
            <a:solidFill>
              <a:srgbClr val="D8D4D4"/>
            </a:solidFill>
            <a:prstDash val="solid"/>
          </a:ln>
        </p:spPr>
        <p:txBody>
          <a:bodyPr/>
          <a:lstStyle/>
          <a:p>
            <a:endParaRPr lang="lv-LV"/>
          </a:p>
        </p:txBody>
      </p:sp>
      <p:sp>
        <p:nvSpPr>
          <p:cNvPr id="4" name="Text 2"/>
          <p:cNvSpPr/>
          <p:nvPr/>
        </p:nvSpPr>
        <p:spPr>
          <a:xfrm>
            <a:off x="986671" y="1848207"/>
            <a:ext cx="2126456" cy="265747"/>
          </a:xfrm>
          <a:prstGeom prst="rect">
            <a:avLst/>
          </a:prstGeom>
          <a:noFill/>
          <a:ln/>
        </p:spPr>
        <p:txBody>
          <a:bodyPr wrap="none" lIns="0" tIns="0" rIns="0" bIns="0" rtlCol="0" anchor="t"/>
          <a:lstStyle/>
          <a:p>
            <a:pPr marL="0" indent="0" algn="l">
              <a:lnSpc>
                <a:spcPts val="2050"/>
              </a:lnSpc>
              <a:buNone/>
            </a:pPr>
            <a:r>
              <a:rPr lang="en-US" sz="1650">
                <a:solidFill>
                  <a:srgbClr val="4C4C4D"/>
                </a:solidFill>
                <a:latin typeface="Crimson Pro Semi Bold" pitchFamily="34" charset="0"/>
                <a:ea typeface="Crimson Pro Semi Bold" pitchFamily="34" charset="-122"/>
                <a:cs typeface="Crimson Pro Semi Bold" pitchFamily="34" charset="-120"/>
              </a:rPr>
              <a:t>Rindu administrēšana</a:t>
            </a:r>
            <a:endParaRPr lang="en-US" sz="1650"/>
          </a:p>
        </p:txBody>
      </p:sp>
      <p:sp>
        <p:nvSpPr>
          <p:cNvPr id="5" name="Text 3"/>
          <p:cNvSpPr/>
          <p:nvPr/>
        </p:nvSpPr>
        <p:spPr>
          <a:xfrm>
            <a:off x="986671" y="2241471"/>
            <a:ext cx="3909417" cy="476250"/>
          </a:xfrm>
          <a:prstGeom prst="rect">
            <a:avLst/>
          </a:prstGeom>
          <a:noFill/>
          <a:ln/>
        </p:spPr>
        <p:txBody>
          <a:bodyPr wrap="square" lIns="0" tIns="0" rIns="0" bIns="0" rtlCol="0" anchor="t"/>
          <a:lstStyle/>
          <a:p>
            <a:pPr marL="0" indent="0" algn="l">
              <a:lnSpc>
                <a:spcPts val="1850"/>
              </a:lnSpc>
              <a:buNone/>
            </a:pPr>
            <a:r>
              <a:rPr lang="en-US" sz="1300">
                <a:solidFill>
                  <a:srgbClr val="4C4C4D"/>
                </a:solidFill>
                <a:latin typeface="Arial" panose="020B0604020202020204" pitchFamily="34" charset="0"/>
                <a:ea typeface="Heebo" pitchFamily="34" charset="-122"/>
                <a:cs typeface="Arial" panose="020B0604020202020204" pitchFamily="34" charset="0"/>
              </a:rPr>
              <a:t>Labklājības departaments pārņem nosūtījumu izsniegšanu personām rindā.</a:t>
            </a:r>
            <a:endParaRPr lang="en-US" sz="1300"/>
          </a:p>
        </p:txBody>
      </p:sp>
      <p:sp>
        <p:nvSpPr>
          <p:cNvPr id="6" name="Shape 4"/>
          <p:cNvSpPr/>
          <p:nvPr/>
        </p:nvSpPr>
        <p:spPr>
          <a:xfrm>
            <a:off x="793790" y="3038118"/>
            <a:ext cx="4295180" cy="1493401"/>
          </a:xfrm>
          <a:prstGeom prst="roundRect">
            <a:avLst>
              <a:gd name="adj" fmla="val 1709"/>
            </a:avLst>
          </a:prstGeom>
          <a:solidFill>
            <a:srgbClr val="FFFFFF"/>
          </a:solidFill>
          <a:ln w="22860">
            <a:solidFill>
              <a:srgbClr val="D8D4D4"/>
            </a:solidFill>
            <a:prstDash val="solid"/>
          </a:ln>
        </p:spPr>
        <p:txBody>
          <a:bodyPr/>
          <a:lstStyle/>
          <a:p>
            <a:endParaRPr lang="lv-LV"/>
          </a:p>
        </p:txBody>
      </p:sp>
      <p:sp>
        <p:nvSpPr>
          <p:cNvPr id="7" name="Text 5"/>
          <p:cNvSpPr/>
          <p:nvPr/>
        </p:nvSpPr>
        <p:spPr>
          <a:xfrm>
            <a:off x="986671" y="3230999"/>
            <a:ext cx="2126456" cy="265747"/>
          </a:xfrm>
          <a:prstGeom prst="rect">
            <a:avLst/>
          </a:prstGeom>
          <a:noFill/>
          <a:ln/>
        </p:spPr>
        <p:txBody>
          <a:bodyPr wrap="none" lIns="0" tIns="0" rIns="0" bIns="0" rtlCol="0" anchor="t"/>
          <a:lstStyle/>
          <a:p>
            <a:pPr marL="0" indent="0" algn="l">
              <a:lnSpc>
                <a:spcPts val="2050"/>
              </a:lnSpc>
              <a:buNone/>
            </a:pPr>
            <a:r>
              <a:rPr lang="en-US" sz="1650">
                <a:solidFill>
                  <a:srgbClr val="4C4C4D"/>
                </a:solidFill>
                <a:latin typeface="Crimson Pro Semi Bold" pitchFamily="34" charset="0"/>
                <a:ea typeface="Crimson Pro Semi Bold" pitchFamily="34" charset="-122"/>
                <a:cs typeface="Crimson Pro Semi Bold" pitchFamily="34" charset="-120"/>
              </a:rPr>
              <a:t>Dokumentu nosūtīšana</a:t>
            </a:r>
            <a:endParaRPr lang="en-US" sz="1650"/>
          </a:p>
        </p:txBody>
      </p:sp>
      <p:sp>
        <p:nvSpPr>
          <p:cNvPr id="8" name="Text 6"/>
          <p:cNvSpPr/>
          <p:nvPr/>
        </p:nvSpPr>
        <p:spPr>
          <a:xfrm>
            <a:off x="986671" y="3624263"/>
            <a:ext cx="3909417" cy="714375"/>
          </a:xfrm>
          <a:prstGeom prst="rect">
            <a:avLst/>
          </a:prstGeom>
          <a:noFill/>
          <a:ln/>
        </p:spPr>
        <p:txBody>
          <a:bodyPr wrap="square" lIns="0" tIns="0" rIns="0" bIns="0" rtlCol="0" anchor="t"/>
          <a:lstStyle/>
          <a:p>
            <a:pPr marL="0" indent="0" algn="l">
              <a:lnSpc>
                <a:spcPts val="1850"/>
              </a:lnSpc>
              <a:buNone/>
            </a:pPr>
            <a:r>
              <a:rPr lang="en-US" sz="1300">
                <a:solidFill>
                  <a:srgbClr val="4C4C4D"/>
                </a:solidFill>
                <a:latin typeface="Arial" panose="020B0604020202020204" pitchFamily="34" charset="0"/>
                <a:ea typeface="Heebo" pitchFamily="34" charset="-122"/>
                <a:cs typeface="Arial" panose="020B0604020202020204" pitchFamily="34" charset="0"/>
              </a:rPr>
              <a:t>Sociālais dienests nosūta nosūtījumu un pamatojošos dokumentus pakalpojuma sniedzējam (</a:t>
            </a:r>
            <a:r>
              <a:rPr lang="en-US" sz="1300" err="1">
                <a:solidFill>
                  <a:srgbClr val="4C4C4D"/>
                </a:solidFill>
                <a:latin typeface="Arial" panose="020B0604020202020204" pitchFamily="34" charset="0"/>
                <a:ea typeface="Heebo" pitchFamily="34" charset="-122"/>
                <a:cs typeface="Arial" panose="020B0604020202020204" pitchFamily="34" charset="0"/>
              </a:rPr>
              <a:t>nevis</a:t>
            </a:r>
            <a:r>
              <a:rPr lang="en-US" sz="1300">
                <a:solidFill>
                  <a:srgbClr val="4C4C4D"/>
                </a:solidFill>
                <a:latin typeface="Arial" panose="020B0604020202020204" pitchFamily="34" charset="0"/>
                <a:ea typeface="Heebo" pitchFamily="34" charset="-122"/>
                <a:cs typeface="Arial" panose="020B0604020202020204" pitchFamily="34" charset="0"/>
              </a:rPr>
              <a:t> persona</a:t>
            </a:r>
            <a:r>
              <a:rPr lang="lv-LV" sz="1300">
                <a:solidFill>
                  <a:srgbClr val="4C4C4D"/>
                </a:solidFill>
                <a:latin typeface="Arial" panose="020B0604020202020204" pitchFamily="34" charset="0"/>
                <a:ea typeface="Heebo" pitchFamily="34" charset="-122"/>
                <a:cs typeface="Arial" panose="020B0604020202020204" pitchFamily="34" charset="0"/>
              </a:rPr>
              <a:t>i</a:t>
            </a:r>
            <a:r>
              <a:rPr lang="en-US" sz="1300">
                <a:solidFill>
                  <a:srgbClr val="4C4C4D"/>
                </a:solidFill>
                <a:latin typeface="Arial" panose="020B0604020202020204" pitchFamily="34" charset="0"/>
                <a:ea typeface="Heebo" pitchFamily="34" charset="-122"/>
                <a:cs typeface="Arial" panose="020B0604020202020204" pitchFamily="34" charset="0"/>
              </a:rPr>
              <a:t>).</a:t>
            </a:r>
            <a:endParaRPr lang="en-US" sz="1300"/>
          </a:p>
        </p:txBody>
      </p:sp>
      <p:sp>
        <p:nvSpPr>
          <p:cNvPr id="9" name="Shape 7"/>
          <p:cNvSpPr/>
          <p:nvPr/>
        </p:nvSpPr>
        <p:spPr>
          <a:xfrm>
            <a:off x="793790" y="4659035"/>
            <a:ext cx="4295180" cy="1255276"/>
          </a:xfrm>
          <a:prstGeom prst="roundRect">
            <a:avLst>
              <a:gd name="adj" fmla="val 2033"/>
            </a:avLst>
          </a:prstGeom>
          <a:solidFill>
            <a:srgbClr val="FFFFFF"/>
          </a:solidFill>
          <a:ln w="22860">
            <a:solidFill>
              <a:srgbClr val="D8D4D4"/>
            </a:solidFill>
            <a:prstDash val="solid"/>
          </a:ln>
        </p:spPr>
        <p:txBody>
          <a:bodyPr/>
          <a:lstStyle/>
          <a:p>
            <a:endParaRPr lang="lv-LV"/>
          </a:p>
        </p:txBody>
      </p:sp>
      <p:sp>
        <p:nvSpPr>
          <p:cNvPr id="10" name="Text 8"/>
          <p:cNvSpPr/>
          <p:nvPr/>
        </p:nvSpPr>
        <p:spPr>
          <a:xfrm>
            <a:off x="986671" y="4851916"/>
            <a:ext cx="2126456" cy="265747"/>
          </a:xfrm>
          <a:prstGeom prst="rect">
            <a:avLst/>
          </a:prstGeom>
          <a:noFill/>
          <a:ln/>
        </p:spPr>
        <p:txBody>
          <a:bodyPr wrap="none" lIns="0" tIns="0" rIns="0" bIns="0" rtlCol="0" anchor="t"/>
          <a:lstStyle/>
          <a:p>
            <a:pPr marL="0" indent="0" algn="l">
              <a:lnSpc>
                <a:spcPts val="2050"/>
              </a:lnSpc>
              <a:buNone/>
            </a:pPr>
            <a:r>
              <a:rPr lang="en-US" sz="1650">
                <a:solidFill>
                  <a:srgbClr val="4C4C4D"/>
                </a:solidFill>
                <a:latin typeface="Crimson Pro Semi Bold" pitchFamily="34" charset="0"/>
                <a:ea typeface="Crimson Pro Semi Bold" pitchFamily="34" charset="-122"/>
                <a:cs typeface="Crimson Pro Semi Bold" pitchFamily="34" charset="-120"/>
              </a:rPr>
              <a:t>Elektroniskā rinda</a:t>
            </a:r>
            <a:endParaRPr lang="en-US" sz="1650"/>
          </a:p>
        </p:txBody>
      </p:sp>
      <p:sp>
        <p:nvSpPr>
          <p:cNvPr id="11" name="Text 9"/>
          <p:cNvSpPr/>
          <p:nvPr/>
        </p:nvSpPr>
        <p:spPr>
          <a:xfrm>
            <a:off x="986671" y="5245179"/>
            <a:ext cx="3909417" cy="476250"/>
          </a:xfrm>
          <a:prstGeom prst="rect">
            <a:avLst/>
          </a:prstGeom>
          <a:noFill/>
          <a:ln/>
        </p:spPr>
        <p:txBody>
          <a:bodyPr wrap="square" lIns="0" tIns="0" rIns="0" bIns="0" rtlCol="0" anchor="t"/>
          <a:lstStyle/>
          <a:p>
            <a:pPr marL="0" indent="0" algn="l">
              <a:lnSpc>
                <a:spcPts val="1850"/>
              </a:lnSpc>
              <a:buNone/>
            </a:pPr>
            <a:r>
              <a:rPr lang="en-US" sz="1300">
                <a:solidFill>
                  <a:srgbClr val="4C4C4D"/>
                </a:solidFill>
                <a:latin typeface="Arial" panose="020B0604020202020204" pitchFamily="34" charset="0"/>
                <a:ea typeface="Heebo" pitchFamily="34" charset="-122"/>
                <a:cs typeface="Arial" panose="020B0604020202020204" pitchFamily="34" charset="0"/>
              </a:rPr>
              <a:t>Dokumentus var pievienot sistēmā, ne vienmēr tos nosūtot atkārtoti.</a:t>
            </a:r>
            <a:endParaRPr lang="en-US" sz="1300"/>
          </a:p>
        </p:txBody>
      </p:sp>
      <p:sp>
        <p:nvSpPr>
          <p:cNvPr id="12" name="Shape 10"/>
          <p:cNvSpPr/>
          <p:nvPr/>
        </p:nvSpPr>
        <p:spPr>
          <a:xfrm>
            <a:off x="793790" y="6041827"/>
            <a:ext cx="4295180" cy="1255276"/>
          </a:xfrm>
          <a:prstGeom prst="roundRect">
            <a:avLst>
              <a:gd name="adj" fmla="val 2033"/>
            </a:avLst>
          </a:prstGeom>
          <a:solidFill>
            <a:srgbClr val="FFFFFF"/>
          </a:solidFill>
          <a:ln w="22860">
            <a:solidFill>
              <a:srgbClr val="D8D4D4"/>
            </a:solidFill>
            <a:prstDash val="solid"/>
          </a:ln>
        </p:spPr>
        <p:txBody>
          <a:bodyPr/>
          <a:lstStyle/>
          <a:p>
            <a:endParaRPr lang="lv-LV"/>
          </a:p>
        </p:txBody>
      </p:sp>
      <p:sp>
        <p:nvSpPr>
          <p:cNvPr id="13" name="Text 11"/>
          <p:cNvSpPr/>
          <p:nvPr/>
        </p:nvSpPr>
        <p:spPr>
          <a:xfrm>
            <a:off x="986671" y="6234708"/>
            <a:ext cx="2126456" cy="265747"/>
          </a:xfrm>
          <a:prstGeom prst="rect">
            <a:avLst/>
          </a:prstGeom>
          <a:noFill/>
          <a:ln/>
        </p:spPr>
        <p:txBody>
          <a:bodyPr wrap="none" lIns="0" tIns="0" rIns="0" bIns="0" rtlCol="0" anchor="t"/>
          <a:lstStyle/>
          <a:p>
            <a:pPr marL="0" indent="0" algn="l">
              <a:lnSpc>
                <a:spcPts val="2050"/>
              </a:lnSpc>
              <a:buNone/>
            </a:pPr>
            <a:r>
              <a:rPr lang="en-US" sz="1650">
                <a:solidFill>
                  <a:srgbClr val="4C4C4D"/>
                </a:solidFill>
                <a:latin typeface="Crimson Pro Semi Bold" pitchFamily="34" charset="0"/>
                <a:ea typeface="Crimson Pro Semi Bold" pitchFamily="34" charset="-122"/>
                <a:cs typeface="Crimson Pro Semi Bold" pitchFamily="34" charset="-120"/>
              </a:rPr>
              <a:t>Derīguma termiņi</a:t>
            </a:r>
            <a:endParaRPr lang="en-US" sz="1650"/>
          </a:p>
        </p:txBody>
      </p:sp>
      <p:sp>
        <p:nvSpPr>
          <p:cNvPr id="14" name="Text 12"/>
          <p:cNvSpPr/>
          <p:nvPr/>
        </p:nvSpPr>
        <p:spPr>
          <a:xfrm>
            <a:off x="986671" y="6627971"/>
            <a:ext cx="3909417" cy="476250"/>
          </a:xfrm>
          <a:prstGeom prst="rect">
            <a:avLst/>
          </a:prstGeom>
          <a:noFill/>
          <a:ln/>
        </p:spPr>
        <p:txBody>
          <a:bodyPr wrap="square" lIns="0" tIns="0" rIns="0" bIns="0" rtlCol="0" anchor="t"/>
          <a:lstStyle/>
          <a:p>
            <a:pPr marL="0" indent="0" algn="l">
              <a:lnSpc>
                <a:spcPts val="1850"/>
              </a:lnSpc>
              <a:buNone/>
            </a:pPr>
            <a:r>
              <a:rPr lang="en-US" sz="1300">
                <a:solidFill>
                  <a:srgbClr val="4C4C4D"/>
                </a:solidFill>
                <a:latin typeface="Arial" panose="020B0604020202020204" pitchFamily="34" charset="0"/>
                <a:ea typeface="Heebo" pitchFamily="34" charset="-122"/>
                <a:cs typeface="Arial" panose="020B0604020202020204" pitchFamily="34" charset="0"/>
              </a:rPr>
              <a:t>Mazāk atkārtotu izziņu (psihiatrs, ĢĀ): dokumentu derīguma termiņi klientiem, kuri gaida rindā.</a:t>
            </a:r>
            <a:endParaRPr lang="en-US" sz="1300"/>
          </a:p>
        </p:txBody>
      </p:sp>
      <p:pic>
        <p:nvPicPr>
          <p:cNvPr id="15" name="Image 0" descr="preencoded.png"/>
          <p:cNvPicPr>
            <a:picLocks noChangeAspect="1"/>
          </p:cNvPicPr>
          <p:nvPr/>
        </p:nvPicPr>
        <p:blipFill>
          <a:blip r:embed="rId3"/>
          <a:stretch>
            <a:fillRect/>
          </a:stretch>
        </p:blipFill>
        <p:spPr>
          <a:xfrm>
            <a:off x="6553200" y="2705576"/>
            <a:ext cx="6249353" cy="354127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660202"/>
            <a:ext cx="6341388" cy="602456"/>
          </a:xfrm>
          <a:prstGeom prst="rect">
            <a:avLst/>
          </a:prstGeom>
          <a:noFill/>
          <a:ln/>
        </p:spPr>
        <p:txBody>
          <a:bodyPr wrap="none" lIns="0" tIns="0" rIns="0" bIns="0" rtlCol="0" anchor="t"/>
          <a:lstStyle/>
          <a:p>
            <a:pPr marL="0" indent="0" algn="l">
              <a:lnSpc>
                <a:spcPts val="4700"/>
              </a:lnSpc>
              <a:buNone/>
            </a:pPr>
            <a:r>
              <a:rPr lang="en-US" sz="3750" err="1">
                <a:solidFill>
                  <a:srgbClr val="152D47"/>
                </a:solidFill>
                <a:latin typeface="Crimson Pro Semi Bold"/>
                <a:ea typeface="Crimson Pro Semi Bold" pitchFamily="34" charset="-122"/>
                <a:cs typeface="Crimson Pro Semi Bold" pitchFamily="34" charset="-120"/>
              </a:rPr>
              <a:t>Fiskālā</a:t>
            </a:r>
            <a:r>
              <a:rPr lang="en-US" sz="3750">
                <a:solidFill>
                  <a:srgbClr val="152D47"/>
                </a:solidFill>
                <a:latin typeface="Crimson Pro Semi Bold"/>
                <a:ea typeface="Crimson Pro Semi Bold" pitchFamily="34" charset="-122"/>
                <a:cs typeface="Crimson Pro Semi Bold" pitchFamily="34" charset="-120"/>
              </a:rPr>
              <a:t> </a:t>
            </a:r>
            <a:r>
              <a:rPr lang="en-US" sz="3750" err="1">
                <a:solidFill>
                  <a:srgbClr val="152D47"/>
                </a:solidFill>
                <a:latin typeface="Crimson Pro Semi Bold"/>
                <a:ea typeface="Crimson Pro Semi Bold" pitchFamily="34" charset="-122"/>
                <a:cs typeface="Crimson Pro Semi Bold" pitchFamily="34" charset="-120"/>
              </a:rPr>
              <a:t>ietekme</a:t>
            </a:r>
            <a:r>
              <a:rPr lang="en-US" sz="3750">
                <a:solidFill>
                  <a:srgbClr val="152D47"/>
                </a:solidFill>
                <a:latin typeface="Crimson Pro Semi Bold"/>
                <a:ea typeface="Crimson Pro Semi Bold" pitchFamily="34" charset="-122"/>
                <a:cs typeface="Crimson Pro Semi Bold" pitchFamily="34" charset="-120"/>
              </a:rPr>
              <a:t> (</a:t>
            </a:r>
            <a:r>
              <a:rPr lang="en-US" sz="3750" err="1">
                <a:solidFill>
                  <a:srgbClr val="152D47"/>
                </a:solidFill>
                <a:latin typeface="Crimson Pro Semi Bold"/>
                <a:ea typeface="Crimson Pro Semi Bold" pitchFamily="34" charset="-122"/>
                <a:cs typeface="Crimson Pro Semi Bold" pitchFamily="34" charset="-120"/>
              </a:rPr>
              <a:t>grozījumi</a:t>
            </a:r>
            <a:r>
              <a:rPr lang="en-US" sz="3750">
                <a:solidFill>
                  <a:srgbClr val="152D47"/>
                </a:solidFill>
                <a:latin typeface="Crimson Pro Semi Bold"/>
                <a:ea typeface="Crimson Pro Semi Bold" pitchFamily="34" charset="-122"/>
                <a:cs typeface="Crimson Pro Semi Bold" pitchFamily="34" charset="-120"/>
              </a:rPr>
              <a:t>)</a:t>
            </a:r>
            <a:endParaRPr lang="en-US" sz="3750">
              <a:latin typeface="Crimson Pro Semi Bold"/>
            </a:endParaRPr>
          </a:p>
        </p:txBody>
      </p:sp>
      <p:sp>
        <p:nvSpPr>
          <p:cNvPr id="3" name="Text 1"/>
          <p:cNvSpPr/>
          <p:nvPr/>
        </p:nvSpPr>
        <p:spPr>
          <a:xfrm>
            <a:off x="793790" y="1590318"/>
            <a:ext cx="13042821" cy="285274"/>
          </a:xfrm>
          <a:prstGeom prst="rect">
            <a:avLst/>
          </a:prstGeom>
          <a:noFill/>
          <a:ln/>
        </p:spPr>
        <p:txBody>
          <a:bodyPr wrap="none" lIns="0" tIns="0" rIns="0" bIns="0" rtlCol="0" anchor="t"/>
          <a:lstStyle/>
          <a:p>
            <a:pPr>
              <a:lnSpc>
                <a:spcPts val="2200"/>
              </a:lnSpc>
            </a:pPr>
            <a:r>
              <a:rPr lang="en-US" sz="1500">
                <a:solidFill>
                  <a:srgbClr val="4C4C4D"/>
                </a:solidFill>
                <a:latin typeface="Arial"/>
                <a:ea typeface="Heebo" pitchFamily="34" charset="-122"/>
                <a:cs typeface="Arial"/>
              </a:rPr>
              <a:t>2026. </a:t>
            </a:r>
            <a:r>
              <a:rPr lang="en-US" sz="1500" err="1">
                <a:solidFill>
                  <a:srgbClr val="4C4C4D"/>
                </a:solidFill>
                <a:latin typeface="Arial"/>
                <a:ea typeface="Heebo" pitchFamily="34" charset="-122"/>
                <a:cs typeface="Arial"/>
              </a:rPr>
              <a:t>gadā</a:t>
            </a:r>
            <a:r>
              <a:rPr lang="en-US" sz="1500">
                <a:solidFill>
                  <a:srgbClr val="4C4C4D"/>
                </a:solidFill>
                <a:latin typeface="Arial"/>
                <a:ea typeface="Heebo" pitchFamily="34" charset="-122"/>
                <a:cs typeface="Arial"/>
              </a:rPr>
              <a:t> </a:t>
            </a:r>
            <a:r>
              <a:rPr lang="en-US" sz="1500" err="1">
                <a:solidFill>
                  <a:srgbClr val="4C4C4D"/>
                </a:solidFill>
                <a:latin typeface="Arial"/>
                <a:ea typeface="Heebo" pitchFamily="34" charset="-122"/>
                <a:cs typeface="Arial"/>
              </a:rPr>
              <a:t>izmaiņas</a:t>
            </a:r>
            <a:r>
              <a:rPr lang="en-US" sz="1500">
                <a:solidFill>
                  <a:srgbClr val="4C4C4D"/>
                </a:solidFill>
                <a:latin typeface="Arial"/>
                <a:ea typeface="Heebo" pitchFamily="34" charset="-122"/>
                <a:cs typeface="Arial"/>
              </a:rPr>
              <a:t> </a:t>
            </a:r>
            <a:r>
              <a:rPr lang="en-US" sz="1500" err="1">
                <a:solidFill>
                  <a:srgbClr val="4C4C4D"/>
                </a:solidFill>
                <a:latin typeface="Arial"/>
                <a:ea typeface="Heebo" pitchFamily="34" charset="-122"/>
                <a:cs typeface="Arial"/>
              </a:rPr>
              <a:t>īstenojamas</a:t>
            </a:r>
            <a:r>
              <a:rPr lang="en-US" sz="1500">
                <a:solidFill>
                  <a:srgbClr val="4C4C4D"/>
                </a:solidFill>
                <a:latin typeface="Arial"/>
                <a:ea typeface="Heebo" pitchFamily="34" charset="-122"/>
                <a:cs typeface="Arial"/>
              </a:rPr>
              <a:t> </a:t>
            </a:r>
            <a:r>
              <a:rPr lang="en-US" sz="1500" err="1">
                <a:solidFill>
                  <a:srgbClr val="4C4C4D"/>
                </a:solidFill>
                <a:latin typeface="Arial"/>
                <a:ea typeface="Heebo" pitchFamily="34" charset="-122"/>
                <a:cs typeface="Arial"/>
              </a:rPr>
              <a:t>apstiprinātā</a:t>
            </a:r>
            <a:r>
              <a:rPr lang="en-US" sz="1500">
                <a:solidFill>
                  <a:srgbClr val="4C4C4D"/>
                </a:solidFill>
                <a:latin typeface="Arial"/>
                <a:ea typeface="Heebo" pitchFamily="34" charset="-122"/>
                <a:cs typeface="Arial"/>
              </a:rPr>
              <a:t> </a:t>
            </a:r>
            <a:r>
              <a:rPr lang="en-US" sz="1500" err="1">
                <a:solidFill>
                  <a:srgbClr val="4C4C4D"/>
                </a:solidFill>
                <a:latin typeface="Arial"/>
                <a:ea typeface="Heebo" pitchFamily="34" charset="-122"/>
                <a:cs typeface="Arial"/>
              </a:rPr>
              <a:t>budžeta</a:t>
            </a:r>
            <a:r>
              <a:rPr lang="en-US" sz="1500">
                <a:solidFill>
                  <a:srgbClr val="4C4C4D"/>
                </a:solidFill>
                <a:latin typeface="Arial"/>
                <a:ea typeface="Heebo" pitchFamily="34" charset="-122"/>
                <a:cs typeface="Arial"/>
              </a:rPr>
              <a:t> </a:t>
            </a:r>
            <a:r>
              <a:rPr lang="en-US" sz="1500" err="1">
                <a:solidFill>
                  <a:srgbClr val="4C4C4D"/>
                </a:solidFill>
                <a:latin typeface="Arial"/>
                <a:ea typeface="Heebo" pitchFamily="34" charset="-122"/>
                <a:cs typeface="Arial"/>
              </a:rPr>
              <a:t>ietvaros</a:t>
            </a:r>
            <a:r>
              <a:rPr lang="en-US" sz="1500">
                <a:solidFill>
                  <a:srgbClr val="4C4C4D"/>
                </a:solidFill>
                <a:latin typeface="Arial"/>
                <a:ea typeface="Heebo" pitchFamily="34" charset="-122"/>
                <a:cs typeface="Arial"/>
              </a:rPr>
              <a:t> (</a:t>
            </a:r>
            <a:r>
              <a:rPr lang="en-US" sz="1500" err="1">
                <a:solidFill>
                  <a:srgbClr val="4C4C4D"/>
                </a:solidFill>
                <a:latin typeface="Arial"/>
                <a:ea typeface="Heebo" pitchFamily="34" charset="-122"/>
                <a:cs typeface="Arial"/>
              </a:rPr>
              <a:t>saistībā</a:t>
            </a:r>
            <a:r>
              <a:rPr lang="en-US" sz="1500">
                <a:solidFill>
                  <a:srgbClr val="4C4C4D"/>
                </a:solidFill>
                <a:latin typeface="Arial"/>
                <a:ea typeface="Heebo" pitchFamily="34" charset="-122"/>
                <a:cs typeface="Arial"/>
              </a:rPr>
              <a:t> </a:t>
            </a:r>
            <a:r>
              <a:rPr lang="en-US" sz="1500" err="1">
                <a:solidFill>
                  <a:srgbClr val="4C4C4D"/>
                </a:solidFill>
                <a:latin typeface="Arial"/>
                <a:ea typeface="Heebo" pitchFamily="34" charset="-122"/>
                <a:cs typeface="Arial"/>
              </a:rPr>
              <a:t>ar</a:t>
            </a:r>
            <a:r>
              <a:rPr lang="en-US" sz="1500">
                <a:solidFill>
                  <a:srgbClr val="4C4C4D"/>
                </a:solidFill>
                <a:latin typeface="Arial"/>
                <a:ea typeface="Heebo" pitchFamily="34" charset="-122"/>
                <a:cs typeface="Arial"/>
              </a:rPr>
              <a:t> </a:t>
            </a:r>
            <a:r>
              <a:rPr lang="en-US" sz="1500" err="1">
                <a:solidFill>
                  <a:srgbClr val="4C4C4D"/>
                </a:solidFill>
                <a:latin typeface="Arial"/>
                <a:ea typeface="Heebo" pitchFamily="34" charset="-122"/>
                <a:cs typeface="Arial"/>
              </a:rPr>
              <a:t>pašvaldības</a:t>
            </a:r>
            <a:r>
              <a:rPr lang="en-US" sz="1500">
                <a:solidFill>
                  <a:srgbClr val="4C4C4D"/>
                </a:solidFill>
                <a:latin typeface="Arial"/>
                <a:ea typeface="Heebo" pitchFamily="34" charset="-122"/>
                <a:cs typeface="Arial"/>
              </a:rPr>
              <a:t> </a:t>
            </a:r>
            <a:r>
              <a:rPr lang="en-US" sz="1500" err="1">
                <a:solidFill>
                  <a:srgbClr val="4C4C4D"/>
                </a:solidFill>
                <a:latin typeface="Arial"/>
                <a:ea typeface="Heebo" pitchFamily="34" charset="-122"/>
                <a:cs typeface="Arial"/>
              </a:rPr>
              <a:t>līdzfinansējuma</a:t>
            </a:r>
            <a:r>
              <a:rPr lang="en-US" sz="1500">
                <a:solidFill>
                  <a:srgbClr val="4C4C4D"/>
                </a:solidFill>
                <a:latin typeface="Arial"/>
                <a:ea typeface="Heebo" pitchFamily="34" charset="-122"/>
                <a:cs typeface="Arial"/>
              </a:rPr>
              <a:t>/ </a:t>
            </a:r>
            <a:r>
              <a:rPr lang="en-US" sz="1500" err="1">
                <a:solidFill>
                  <a:srgbClr val="4C4C4D"/>
                </a:solidFill>
                <a:latin typeface="Arial"/>
                <a:ea typeface="Heebo" pitchFamily="34" charset="-122"/>
                <a:cs typeface="Arial"/>
              </a:rPr>
              <a:t>cenas</a:t>
            </a:r>
            <a:r>
              <a:rPr lang="en-US" sz="1500">
                <a:solidFill>
                  <a:srgbClr val="4C4C4D"/>
                </a:solidFill>
                <a:latin typeface="Arial"/>
                <a:ea typeface="Heebo" pitchFamily="34" charset="-122"/>
                <a:cs typeface="Arial"/>
              </a:rPr>
              <a:t> </a:t>
            </a:r>
            <a:r>
              <a:rPr lang="en-US" sz="1500" err="1">
                <a:solidFill>
                  <a:srgbClr val="4C4C4D"/>
                </a:solidFill>
                <a:latin typeface="Arial"/>
                <a:ea typeface="Heebo" pitchFamily="34" charset="-122"/>
                <a:cs typeface="Arial"/>
              </a:rPr>
              <a:t>izmaiņām</a:t>
            </a:r>
            <a:r>
              <a:rPr lang="en-US" sz="1500">
                <a:solidFill>
                  <a:srgbClr val="4C4C4D"/>
                </a:solidFill>
                <a:latin typeface="Arial"/>
                <a:ea typeface="Heebo" pitchFamily="34" charset="-122"/>
                <a:cs typeface="Arial"/>
              </a:rPr>
              <a:t>)</a:t>
            </a:r>
            <a:endParaRPr lang="en-US" sz="1500">
              <a:solidFill>
                <a:srgbClr val="4C4C4D"/>
              </a:solidFill>
              <a:latin typeface="Arial"/>
              <a:cs typeface="Arial"/>
            </a:endParaRPr>
          </a:p>
        </p:txBody>
      </p:sp>
      <p:sp>
        <p:nvSpPr>
          <p:cNvPr id="4" name="Shape 2"/>
          <p:cNvSpPr/>
          <p:nvPr/>
        </p:nvSpPr>
        <p:spPr>
          <a:xfrm>
            <a:off x="793790" y="2059900"/>
            <a:ext cx="2787968" cy="343614"/>
          </a:xfrm>
          <a:prstGeom prst="roundRect">
            <a:avLst>
              <a:gd name="adj" fmla="val 6733"/>
            </a:avLst>
          </a:prstGeom>
          <a:solidFill>
            <a:srgbClr val="CCD7FF"/>
          </a:solidFill>
          <a:ln/>
        </p:spPr>
        <p:txBody>
          <a:bodyPr/>
          <a:lstStyle/>
          <a:p>
            <a:endParaRPr lang="lv-LV"/>
          </a:p>
        </p:txBody>
      </p:sp>
      <p:sp>
        <p:nvSpPr>
          <p:cNvPr id="5" name="Text 3"/>
          <p:cNvSpPr/>
          <p:nvPr/>
        </p:nvSpPr>
        <p:spPr>
          <a:xfrm>
            <a:off x="909399" y="2117646"/>
            <a:ext cx="2556748" cy="228124"/>
          </a:xfrm>
          <a:prstGeom prst="rect">
            <a:avLst/>
          </a:prstGeom>
          <a:noFill/>
          <a:ln/>
        </p:spPr>
        <p:txBody>
          <a:bodyPr wrap="none" lIns="0" tIns="0" rIns="0" bIns="0" rtlCol="0" anchor="t"/>
          <a:lstStyle/>
          <a:p>
            <a:pPr marL="0" indent="0" algn="l">
              <a:lnSpc>
                <a:spcPts val="1750"/>
              </a:lnSpc>
              <a:buNone/>
            </a:pPr>
            <a:r>
              <a:rPr lang="en-US" sz="1200">
                <a:solidFill>
                  <a:srgbClr val="4C4C4D"/>
                </a:solidFill>
                <a:latin typeface="Arial" panose="020B0604020202020204" pitchFamily="34" charset="0"/>
                <a:ea typeface="Heebo" pitchFamily="34" charset="-122"/>
                <a:cs typeface="Arial" panose="020B0604020202020204" pitchFamily="34" charset="0"/>
              </a:rPr>
              <a:t>PAPILDU FINANSĒJUMS 2026. GADĀ</a:t>
            </a:r>
            <a:endParaRPr lang="en-US" sz="1200"/>
          </a:p>
        </p:txBody>
      </p:sp>
      <p:sp>
        <p:nvSpPr>
          <p:cNvPr id="6" name="Shape 4"/>
          <p:cNvSpPr/>
          <p:nvPr/>
        </p:nvSpPr>
        <p:spPr>
          <a:xfrm>
            <a:off x="793790" y="2684145"/>
            <a:ext cx="3420904" cy="240983"/>
          </a:xfrm>
          <a:prstGeom prst="roundRect">
            <a:avLst>
              <a:gd name="adj" fmla="val 12001"/>
            </a:avLst>
          </a:prstGeom>
          <a:solidFill>
            <a:srgbClr val="F2EEEE"/>
          </a:solidFill>
          <a:ln/>
        </p:spPr>
        <p:txBody>
          <a:bodyPr/>
          <a:lstStyle/>
          <a:p>
            <a:endParaRPr lang="lv-LV"/>
          </a:p>
        </p:txBody>
      </p:sp>
      <p:sp>
        <p:nvSpPr>
          <p:cNvPr id="7" name="Shape 5"/>
          <p:cNvSpPr/>
          <p:nvPr/>
        </p:nvSpPr>
        <p:spPr>
          <a:xfrm>
            <a:off x="793790" y="2684145"/>
            <a:ext cx="3420904" cy="240983"/>
          </a:xfrm>
          <a:prstGeom prst="roundRect">
            <a:avLst>
              <a:gd name="adj" fmla="val 12001"/>
            </a:avLst>
          </a:prstGeom>
          <a:solidFill>
            <a:srgbClr val="2150FE"/>
          </a:solidFill>
          <a:ln/>
        </p:spPr>
        <p:txBody>
          <a:bodyPr/>
          <a:lstStyle/>
          <a:p>
            <a:endParaRPr lang="lv-LV"/>
          </a:p>
        </p:txBody>
      </p:sp>
      <p:sp>
        <p:nvSpPr>
          <p:cNvPr id="8" name="Text 6"/>
          <p:cNvSpPr/>
          <p:nvPr/>
        </p:nvSpPr>
        <p:spPr>
          <a:xfrm>
            <a:off x="4359235" y="2684145"/>
            <a:ext cx="645557" cy="240983"/>
          </a:xfrm>
          <a:prstGeom prst="rect">
            <a:avLst/>
          </a:prstGeom>
          <a:noFill/>
          <a:ln/>
        </p:spPr>
        <p:txBody>
          <a:bodyPr wrap="none" lIns="0" tIns="0" rIns="0" bIns="0" rtlCol="0" anchor="t"/>
          <a:lstStyle/>
          <a:p>
            <a:pPr>
              <a:lnSpc>
                <a:spcPts val="1850"/>
              </a:lnSpc>
            </a:pPr>
            <a:r>
              <a:rPr lang="en-US" sz="1850">
                <a:solidFill>
                  <a:srgbClr val="4C4C4D"/>
                </a:solidFill>
                <a:latin typeface="Crimson Pro Semi Bold"/>
              </a:rPr>
              <a:t>26 898</a:t>
            </a:r>
            <a:endParaRPr lang="en-US" sz="1850"/>
          </a:p>
        </p:txBody>
      </p:sp>
      <p:sp>
        <p:nvSpPr>
          <p:cNvPr id="9" name="Text 7"/>
          <p:cNvSpPr/>
          <p:nvPr/>
        </p:nvSpPr>
        <p:spPr>
          <a:xfrm>
            <a:off x="793790" y="3144322"/>
            <a:ext cx="2409944" cy="301228"/>
          </a:xfrm>
          <a:prstGeom prst="rect">
            <a:avLst/>
          </a:prstGeom>
          <a:noFill/>
          <a:ln/>
        </p:spPr>
        <p:txBody>
          <a:bodyPr wrap="none" lIns="0" tIns="0" rIns="0" bIns="0" rtlCol="0" anchor="t"/>
          <a:lstStyle/>
          <a:p>
            <a:pPr marL="0" indent="0" algn="l">
              <a:lnSpc>
                <a:spcPts val="2350"/>
              </a:lnSpc>
              <a:buNone/>
            </a:pPr>
            <a:r>
              <a:rPr lang="en-US" sz="1850">
                <a:solidFill>
                  <a:srgbClr val="4C4C4D"/>
                </a:solidFill>
                <a:latin typeface="Crimson Pro Semi Bold" pitchFamily="34" charset="0"/>
                <a:ea typeface="Crimson Pro Semi Bold" pitchFamily="34" charset="-122"/>
                <a:cs typeface="Crimson Pro Semi Bold" pitchFamily="34" charset="-120"/>
              </a:rPr>
              <a:t>Grupu māja (dzīvoklis)</a:t>
            </a:r>
            <a:endParaRPr lang="en-US" sz="1850"/>
          </a:p>
        </p:txBody>
      </p:sp>
      <p:sp>
        <p:nvSpPr>
          <p:cNvPr id="10" name="Text 8"/>
          <p:cNvSpPr/>
          <p:nvPr/>
        </p:nvSpPr>
        <p:spPr>
          <a:xfrm>
            <a:off x="793790" y="3543776"/>
            <a:ext cx="4211003" cy="285274"/>
          </a:xfrm>
          <a:prstGeom prst="rect">
            <a:avLst/>
          </a:prstGeom>
          <a:noFill/>
          <a:ln/>
        </p:spPr>
        <p:txBody>
          <a:bodyPr wrap="none" lIns="0" tIns="0" rIns="0" bIns="0" rtlCol="0" anchor="t"/>
          <a:lstStyle/>
          <a:p>
            <a:pPr marL="0" indent="0" algn="l">
              <a:lnSpc>
                <a:spcPts val="2200"/>
              </a:lnSpc>
              <a:buNone/>
            </a:pPr>
            <a:r>
              <a:rPr lang="en-US" sz="1500">
                <a:solidFill>
                  <a:srgbClr val="4C4C4D"/>
                </a:solidFill>
                <a:latin typeface="Arial" panose="020B0604020202020204" pitchFamily="34" charset="0"/>
                <a:ea typeface="Heebo" pitchFamily="34" charset="-122"/>
                <a:cs typeface="Arial" panose="020B0604020202020204" pitchFamily="34" charset="0"/>
              </a:rPr>
              <a:t>EUR (papildu vietas un cenas korekcija)</a:t>
            </a:r>
            <a:endParaRPr lang="en-US" sz="1500"/>
          </a:p>
        </p:txBody>
      </p:sp>
      <p:sp>
        <p:nvSpPr>
          <p:cNvPr id="11" name="Shape 9"/>
          <p:cNvSpPr/>
          <p:nvPr/>
        </p:nvSpPr>
        <p:spPr>
          <a:xfrm>
            <a:off x="5209580" y="2684145"/>
            <a:ext cx="3439954" cy="240983"/>
          </a:xfrm>
          <a:prstGeom prst="roundRect">
            <a:avLst>
              <a:gd name="adj" fmla="val 12001"/>
            </a:avLst>
          </a:prstGeom>
          <a:solidFill>
            <a:srgbClr val="F2EEEE"/>
          </a:solidFill>
          <a:ln/>
        </p:spPr>
        <p:txBody>
          <a:bodyPr/>
          <a:lstStyle/>
          <a:p>
            <a:endParaRPr lang="lv-LV"/>
          </a:p>
        </p:txBody>
      </p:sp>
      <p:sp>
        <p:nvSpPr>
          <p:cNvPr id="12" name="Shape 10"/>
          <p:cNvSpPr/>
          <p:nvPr/>
        </p:nvSpPr>
        <p:spPr>
          <a:xfrm>
            <a:off x="5209580" y="2684145"/>
            <a:ext cx="3439954" cy="240983"/>
          </a:xfrm>
          <a:prstGeom prst="roundRect">
            <a:avLst>
              <a:gd name="adj" fmla="val 12001"/>
            </a:avLst>
          </a:prstGeom>
          <a:solidFill>
            <a:srgbClr val="2150FE"/>
          </a:solidFill>
          <a:ln/>
        </p:spPr>
        <p:txBody>
          <a:bodyPr/>
          <a:lstStyle/>
          <a:p>
            <a:endParaRPr lang="lv-LV"/>
          </a:p>
        </p:txBody>
      </p:sp>
      <p:sp>
        <p:nvSpPr>
          <p:cNvPr id="13" name="Text 11"/>
          <p:cNvSpPr/>
          <p:nvPr/>
        </p:nvSpPr>
        <p:spPr>
          <a:xfrm>
            <a:off x="8794075" y="2684145"/>
            <a:ext cx="626626" cy="240983"/>
          </a:xfrm>
          <a:prstGeom prst="rect">
            <a:avLst/>
          </a:prstGeom>
          <a:noFill/>
          <a:ln/>
        </p:spPr>
        <p:txBody>
          <a:bodyPr wrap="none" lIns="0" tIns="0" rIns="0" bIns="0" rtlCol="0" anchor="t"/>
          <a:lstStyle/>
          <a:p>
            <a:pPr>
              <a:lnSpc>
                <a:spcPts val="1850"/>
              </a:lnSpc>
            </a:pPr>
            <a:r>
              <a:rPr lang="en-US" sz="1850">
                <a:solidFill>
                  <a:srgbClr val="4C4C4D"/>
                </a:solidFill>
                <a:latin typeface="Crimson Pro Semi Bold"/>
                <a:cs typeface="Times New Roman"/>
              </a:rPr>
              <a:t>3 518 </a:t>
            </a:r>
            <a:endParaRPr lang="en-US"/>
          </a:p>
        </p:txBody>
      </p:sp>
      <p:sp>
        <p:nvSpPr>
          <p:cNvPr id="14" name="Text 12"/>
          <p:cNvSpPr/>
          <p:nvPr/>
        </p:nvSpPr>
        <p:spPr>
          <a:xfrm>
            <a:off x="5209580" y="3144322"/>
            <a:ext cx="4211122" cy="602456"/>
          </a:xfrm>
          <a:prstGeom prst="rect">
            <a:avLst/>
          </a:prstGeom>
          <a:noFill/>
          <a:ln/>
        </p:spPr>
        <p:txBody>
          <a:bodyPr wrap="square" lIns="0" tIns="0" rIns="0" bIns="0" rtlCol="0" anchor="t"/>
          <a:lstStyle/>
          <a:p>
            <a:pPr marL="0" indent="0" algn="l">
              <a:lnSpc>
                <a:spcPts val="2350"/>
              </a:lnSpc>
              <a:buNone/>
            </a:pPr>
            <a:r>
              <a:rPr lang="en-US" sz="1850">
                <a:solidFill>
                  <a:srgbClr val="4C4C4D"/>
                </a:solidFill>
                <a:latin typeface="Crimson Pro Semi Bold" pitchFamily="34" charset="0"/>
                <a:ea typeface="Crimson Pro Semi Bold" pitchFamily="34" charset="-122"/>
                <a:cs typeface="Crimson Pro Semi Bold" pitchFamily="34" charset="-120"/>
              </a:rPr>
              <a:t>"Atelpas brīdis" pilngadīgām personām ar GRT</a:t>
            </a:r>
            <a:endParaRPr lang="en-US" sz="1850"/>
          </a:p>
        </p:txBody>
      </p:sp>
      <p:sp>
        <p:nvSpPr>
          <p:cNvPr id="15" name="Text 13"/>
          <p:cNvSpPr/>
          <p:nvPr/>
        </p:nvSpPr>
        <p:spPr>
          <a:xfrm>
            <a:off x="5209580" y="3845004"/>
            <a:ext cx="4211122" cy="285274"/>
          </a:xfrm>
          <a:prstGeom prst="rect">
            <a:avLst/>
          </a:prstGeom>
          <a:noFill/>
          <a:ln/>
        </p:spPr>
        <p:txBody>
          <a:bodyPr wrap="none" lIns="0" tIns="0" rIns="0" bIns="0" rtlCol="0" anchor="t"/>
          <a:lstStyle/>
          <a:p>
            <a:pPr marL="0" indent="0" algn="l">
              <a:lnSpc>
                <a:spcPts val="2200"/>
              </a:lnSpc>
              <a:buNone/>
            </a:pPr>
            <a:r>
              <a:rPr lang="en-US" sz="1500">
                <a:solidFill>
                  <a:srgbClr val="4C4C4D"/>
                </a:solidFill>
                <a:latin typeface="Arial" panose="020B0604020202020204" pitchFamily="34" charset="0"/>
                <a:ea typeface="Heebo" pitchFamily="34" charset="-122"/>
                <a:cs typeface="Arial" panose="020B0604020202020204" pitchFamily="34" charset="0"/>
              </a:rPr>
              <a:t>EUR</a:t>
            </a:r>
            <a:endParaRPr lang="en-US" sz="1500"/>
          </a:p>
        </p:txBody>
      </p:sp>
      <p:sp>
        <p:nvSpPr>
          <p:cNvPr id="16" name="Shape 14"/>
          <p:cNvSpPr/>
          <p:nvPr/>
        </p:nvSpPr>
        <p:spPr>
          <a:xfrm>
            <a:off x="9625489" y="2684145"/>
            <a:ext cx="3512939" cy="240983"/>
          </a:xfrm>
          <a:prstGeom prst="roundRect">
            <a:avLst>
              <a:gd name="adj" fmla="val 12001"/>
            </a:avLst>
          </a:prstGeom>
          <a:solidFill>
            <a:srgbClr val="F2EEEE"/>
          </a:solidFill>
          <a:ln/>
        </p:spPr>
        <p:txBody>
          <a:bodyPr/>
          <a:lstStyle/>
          <a:p>
            <a:endParaRPr lang="lv-LV"/>
          </a:p>
        </p:txBody>
      </p:sp>
      <p:sp>
        <p:nvSpPr>
          <p:cNvPr id="17" name="Shape 15"/>
          <p:cNvSpPr/>
          <p:nvPr/>
        </p:nvSpPr>
        <p:spPr>
          <a:xfrm>
            <a:off x="9625489" y="2684145"/>
            <a:ext cx="3512939" cy="240983"/>
          </a:xfrm>
          <a:prstGeom prst="roundRect">
            <a:avLst>
              <a:gd name="adj" fmla="val 12001"/>
            </a:avLst>
          </a:prstGeom>
          <a:solidFill>
            <a:srgbClr val="2150FE"/>
          </a:solidFill>
          <a:ln/>
        </p:spPr>
        <p:txBody>
          <a:bodyPr/>
          <a:lstStyle/>
          <a:p>
            <a:endParaRPr lang="lv-LV"/>
          </a:p>
        </p:txBody>
      </p:sp>
      <p:sp>
        <p:nvSpPr>
          <p:cNvPr id="18" name="Text 16"/>
          <p:cNvSpPr/>
          <p:nvPr/>
        </p:nvSpPr>
        <p:spPr>
          <a:xfrm>
            <a:off x="13282970" y="2684145"/>
            <a:ext cx="553522" cy="240983"/>
          </a:xfrm>
          <a:prstGeom prst="rect">
            <a:avLst/>
          </a:prstGeom>
          <a:noFill/>
          <a:ln/>
        </p:spPr>
        <p:txBody>
          <a:bodyPr wrap="none" lIns="0" tIns="0" rIns="0" bIns="0" rtlCol="0" anchor="t"/>
          <a:lstStyle/>
          <a:p>
            <a:pPr>
              <a:lnSpc>
                <a:spcPts val="1850"/>
              </a:lnSpc>
            </a:pPr>
            <a:r>
              <a:rPr lang="en-US" sz="1850">
                <a:solidFill>
                  <a:srgbClr val="4C4C4D"/>
                </a:solidFill>
                <a:latin typeface="Crimson Pro Semi Bold"/>
              </a:rPr>
              <a:t>21 120</a:t>
            </a:r>
            <a:endParaRPr lang="en-US" sz="1850"/>
          </a:p>
        </p:txBody>
      </p:sp>
      <p:sp>
        <p:nvSpPr>
          <p:cNvPr id="19" name="Text 17"/>
          <p:cNvSpPr/>
          <p:nvPr/>
        </p:nvSpPr>
        <p:spPr>
          <a:xfrm>
            <a:off x="9625489" y="3144322"/>
            <a:ext cx="2485787" cy="301228"/>
          </a:xfrm>
          <a:prstGeom prst="rect">
            <a:avLst/>
          </a:prstGeom>
          <a:noFill/>
          <a:ln/>
        </p:spPr>
        <p:txBody>
          <a:bodyPr wrap="none" lIns="0" tIns="0" rIns="0" bIns="0" rtlCol="0" anchor="t"/>
          <a:lstStyle/>
          <a:p>
            <a:pPr marL="0" indent="0" algn="l">
              <a:lnSpc>
                <a:spcPts val="2350"/>
              </a:lnSpc>
              <a:buNone/>
            </a:pPr>
            <a:r>
              <a:rPr lang="en-US" sz="1850">
                <a:solidFill>
                  <a:srgbClr val="4C4C4D"/>
                </a:solidFill>
                <a:latin typeface="Crimson Pro Semi Bold" pitchFamily="34" charset="0"/>
                <a:ea typeface="Crimson Pro Semi Bold" pitchFamily="34" charset="-122"/>
                <a:cs typeface="Crimson Pro Semi Bold" pitchFamily="34" charset="-120"/>
              </a:rPr>
              <a:t>"Atelpas brīdis" bērniem</a:t>
            </a:r>
            <a:endParaRPr lang="en-US" sz="1850"/>
          </a:p>
        </p:txBody>
      </p:sp>
      <p:sp>
        <p:nvSpPr>
          <p:cNvPr id="20" name="Text 18"/>
          <p:cNvSpPr/>
          <p:nvPr/>
        </p:nvSpPr>
        <p:spPr>
          <a:xfrm>
            <a:off x="9625489" y="3543776"/>
            <a:ext cx="4211003" cy="285274"/>
          </a:xfrm>
          <a:prstGeom prst="rect">
            <a:avLst/>
          </a:prstGeom>
          <a:noFill/>
          <a:ln/>
        </p:spPr>
        <p:txBody>
          <a:bodyPr wrap="none" lIns="0" tIns="0" rIns="0" bIns="0" rtlCol="0" anchor="t"/>
          <a:lstStyle/>
          <a:p>
            <a:pPr marL="0" indent="0" algn="l">
              <a:lnSpc>
                <a:spcPts val="2200"/>
              </a:lnSpc>
              <a:buNone/>
            </a:pPr>
            <a:r>
              <a:rPr lang="en-US" sz="1500">
                <a:solidFill>
                  <a:srgbClr val="4C4C4D"/>
                </a:solidFill>
                <a:latin typeface="Arial" panose="020B0604020202020204" pitchFamily="34" charset="0"/>
                <a:ea typeface="Heebo" pitchFamily="34" charset="-122"/>
                <a:cs typeface="Arial" panose="020B0604020202020204" pitchFamily="34" charset="0"/>
              </a:rPr>
              <a:t>EUR</a:t>
            </a:r>
            <a:endParaRPr lang="en-US" sz="1500"/>
          </a:p>
        </p:txBody>
      </p:sp>
      <p:sp>
        <p:nvSpPr>
          <p:cNvPr id="21" name="Shape 19"/>
          <p:cNvSpPr/>
          <p:nvPr/>
        </p:nvSpPr>
        <p:spPr>
          <a:xfrm>
            <a:off x="793790" y="4554260"/>
            <a:ext cx="3325654" cy="240983"/>
          </a:xfrm>
          <a:prstGeom prst="roundRect">
            <a:avLst>
              <a:gd name="adj" fmla="val 12001"/>
            </a:avLst>
          </a:prstGeom>
          <a:solidFill>
            <a:srgbClr val="F2EEEE"/>
          </a:solidFill>
          <a:ln/>
        </p:spPr>
        <p:txBody>
          <a:bodyPr/>
          <a:lstStyle/>
          <a:p>
            <a:endParaRPr lang="lv-LV"/>
          </a:p>
        </p:txBody>
      </p:sp>
      <p:sp>
        <p:nvSpPr>
          <p:cNvPr id="26" name="Shape 24"/>
          <p:cNvSpPr/>
          <p:nvPr/>
        </p:nvSpPr>
        <p:spPr>
          <a:xfrm>
            <a:off x="5209580" y="4554260"/>
            <a:ext cx="3255526" cy="240983"/>
          </a:xfrm>
          <a:prstGeom prst="roundRect">
            <a:avLst>
              <a:gd name="adj" fmla="val 12001"/>
            </a:avLst>
          </a:prstGeom>
          <a:solidFill>
            <a:srgbClr val="F2EEEE"/>
          </a:solidFill>
          <a:ln/>
        </p:spPr>
        <p:txBody>
          <a:bodyPr/>
          <a:lstStyle/>
          <a:p>
            <a:endParaRPr lang="lv-LV"/>
          </a:p>
        </p:txBody>
      </p:sp>
      <p:sp>
        <p:nvSpPr>
          <p:cNvPr id="27" name="Shape 25"/>
          <p:cNvSpPr/>
          <p:nvPr/>
        </p:nvSpPr>
        <p:spPr>
          <a:xfrm>
            <a:off x="5209580" y="4554260"/>
            <a:ext cx="3255526" cy="240983"/>
          </a:xfrm>
          <a:prstGeom prst="roundRect">
            <a:avLst>
              <a:gd name="adj" fmla="val 12001"/>
            </a:avLst>
          </a:prstGeom>
          <a:solidFill>
            <a:srgbClr val="2150FE"/>
          </a:solidFill>
          <a:ln/>
        </p:spPr>
        <p:txBody>
          <a:bodyPr/>
          <a:lstStyle/>
          <a:p>
            <a:endParaRPr lang="lv-LV"/>
          </a:p>
        </p:txBody>
      </p:sp>
      <p:sp>
        <p:nvSpPr>
          <p:cNvPr id="28" name="Text 26"/>
          <p:cNvSpPr/>
          <p:nvPr/>
        </p:nvSpPr>
        <p:spPr>
          <a:xfrm>
            <a:off x="8609648" y="4554260"/>
            <a:ext cx="811054" cy="240983"/>
          </a:xfrm>
          <a:prstGeom prst="rect">
            <a:avLst/>
          </a:prstGeom>
          <a:noFill/>
          <a:ln/>
        </p:spPr>
        <p:txBody>
          <a:bodyPr wrap="none" lIns="0" tIns="0" rIns="0" bIns="0" rtlCol="0" anchor="t"/>
          <a:lstStyle/>
          <a:p>
            <a:pPr>
              <a:lnSpc>
                <a:spcPts val="1850"/>
              </a:lnSpc>
            </a:pPr>
            <a:r>
              <a:rPr lang="en-US" sz="1850">
                <a:solidFill>
                  <a:srgbClr val="4C4C4D"/>
                </a:solidFill>
                <a:latin typeface="Crimson Pro Semi Bold"/>
              </a:rPr>
              <a:t>450 000</a:t>
            </a:r>
            <a:endParaRPr lang="en-US" sz="1850"/>
          </a:p>
        </p:txBody>
      </p:sp>
      <p:sp>
        <p:nvSpPr>
          <p:cNvPr id="29" name="Text 27"/>
          <p:cNvSpPr/>
          <p:nvPr/>
        </p:nvSpPr>
        <p:spPr>
          <a:xfrm>
            <a:off x="5209580" y="5014436"/>
            <a:ext cx="4211122" cy="602456"/>
          </a:xfrm>
          <a:prstGeom prst="rect">
            <a:avLst/>
          </a:prstGeom>
          <a:noFill/>
          <a:ln/>
        </p:spPr>
        <p:txBody>
          <a:bodyPr wrap="square" lIns="0" tIns="0" rIns="0" bIns="0" rtlCol="0" anchor="t"/>
          <a:lstStyle/>
          <a:p>
            <a:pPr marL="0" indent="0" algn="l">
              <a:lnSpc>
                <a:spcPts val="2350"/>
              </a:lnSpc>
              <a:buNone/>
            </a:pPr>
            <a:r>
              <a:rPr lang="en-US" sz="1850">
                <a:solidFill>
                  <a:srgbClr val="4C4C4D"/>
                </a:solidFill>
                <a:latin typeface="Crimson Pro Semi Bold" pitchFamily="34" charset="0"/>
                <a:ea typeface="Crimson Pro Semi Bold" pitchFamily="34" charset="-122"/>
                <a:cs typeface="Crimson Pro Semi Bold" pitchFamily="34" charset="-120"/>
              </a:rPr>
              <a:t>Universālā sociālās rehabilitācijas programma bērniem</a:t>
            </a:r>
            <a:endParaRPr lang="en-US" sz="1850"/>
          </a:p>
        </p:txBody>
      </p:sp>
      <p:sp>
        <p:nvSpPr>
          <p:cNvPr id="30" name="Text 28"/>
          <p:cNvSpPr/>
          <p:nvPr/>
        </p:nvSpPr>
        <p:spPr>
          <a:xfrm>
            <a:off x="5209580" y="5715119"/>
            <a:ext cx="4211122" cy="285274"/>
          </a:xfrm>
          <a:prstGeom prst="rect">
            <a:avLst/>
          </a:prstGeom>
          <a:noFill/>
          <a:ln/>
        </p:spPr>
        <p:txBody>
          <a:bodyPr wrap="none" lIns="0" tIns="0" rIns="0" bIns="0" rtlCol="0" anchor="t"/>
          <a:lstStyle/>
          <a:p>
            <a:pPr marL="0" indent="0" algn="l">
              <a:lnSpc>
                <a:spcPts val="2200"/>
              </a:lnSpc>
              <a:buNone/>
            </a:pPr>
            <a:r>
              <a:rPr lang="en-US" sz="1500">
                <a:solidFill>
                  <a:srgbClr val="4C4C4D"/>
                </a:solidFill>
                <a:latin typeface="Arial" panose="020B0604020202020204" pitchFamily="34" charset="0"/>
                <a:ea typeface="Heebo" pitchFamily="34" charset="-122"/>
                <a:cs typeface="Arial" panose="020B0604020202020204" pitchFamily="34" charset="0"/>
              </a:rPr>
              <a:t>EUR</a:t>
            </a:r>
            <a:endParaRPr lang="en-US" sz="1500"/>
          </a:p>
        </p:txBody>
      </p:sp>
      <p:sp>
        <p:nvSpPr>
          <p:cNvPr id="31" name="Shape 29"/>
          <p:cNvSpPr/>
          <p:nvPr/>
        </p:nvSpPr>
        <p:spPr>
          <a:xfrm>
            <a:off x="9625489" y="4554260"/>
            <a:ext cx="3309223" cy="240983"/>
          </a:xfrm>
          <a:prstGeom prst="roundRect">
            <a:avLst>
              <a:gd name="adj" fmla="val 12001"/>
            </a:avLst>
          </a:prstGeom>
          <a:solidFill>
            <a:srgbClr val="F2EEEE"/>
          </a:solidFill>
          <a:ln/>
        </p:spPr>
        <p:txBody>
          <a:bodyPr/>
          <a:lstStyle/>
          <a:p>
            <a:endParaRPr lang="lv-LV"/>
          </a:p>
        </p:txBody>
      </p:sp>
      <p:sp>
        <p:nvSpPr>
          <p:cNvPr id="32" name="Shape 30"/>
          <p:cNvSpPr/>
          <p:nvPr/>
        </p:nvSpPr>
        <p:spPr>
          <a:xfrm>
            <a:off x="9625489" y="4554260"/>
            <a:ext cx="3309223" cy="240983"/>
          </a:xfrm>
          <a:prstGeom prst="roundRect">
            <a:avLst>
              <a:gd name="adj" fmla="val 12001"/>
            </a:avLst>
          </a:prstGeom>
          <a:solidFill>
            <a:srgbClr val="2150FE"/>
          </a:solidFill>
          <a:ln/>
        </p:spPr>
        <p:txBody>
          <a:bodyPr/>
          <a:lstStyle/>
          <a:p>
            <a:endParaRPr lang="lv-LV"/>
          </a:p>
        </p:txBody>
      </p:sp>
      <p:sp>
        <p:nvSpPr>
          <p:cNvPr id="33" name="Text 31"/>
          <p:cNvSpPr/>
          <p:nvPr/>
        </p:nvSpPr>
        <p:spPr>
          <a:xfrm>
            <a:off x="13079254" y="4554260"/>
            <a:ext cx="757238" cy="240983"/>
          </a:xfrm>
          <a:prstGeom prst="rect">
            <a:avLst/>
          </a:prstGeom>
          <a:noFill/>
          <a:ln/>
        </p:spPr>
        <p:txBody>
          <a:bodyPr wrap="none" lIns="0" tIns="0" rIns="0" bIns="0" rtlCol="0" anchor="t"/>
          <a:lstStyle/>
          <a:p>
            <a:pPr>
              <a:lnSpc>
                <a:spcPts val="1850"/>
              </a:lnSpc>
            </a:pPr>
            <a:r>
              <a:rPr lang="en-US" sz="1850">
                <a:solidFill>
                  <a:srgbClr val="4C4C4D"/>
                </a:solidFill>
                <a:latin typeface="Crimson Pro Semi Bold"/>
              </a:rPr>
              <a:t>258 720</a:t>
            </a:r>
            <a:endParaRPr lang="en-US"/>
          </a:p>
        </p:txBody>
      </p:sp>
      <p:sp>
        <p:nvSpPr>
          <p:cNvPr id="34" name="Text 32"/>
          <p:cNvSpPr/>
          <p:nvPr/>
        </p:nvSpPr>
        <p:spPr>
          <a:xfrm>
            <a:off x="9625489" y="5014436"/>
            <a:ext cx="4211003" cy="602456"/>
          </a:xfrm>
          <a:prstGeom prst="rect">
            <a:avLst/>
          </a:prstGeom>
          <a:noFill/>
          <a:ln/>
        </p:spPr>
        <p:txBody>
          <a:bodyPr wrap="square" lIns="0" tIns="0" rIns="0" bIns="0" rtlCol="0" anchor="t"/>
          <a:lstStyle/>
          <a:p>
            <a:pPr marL="0" indent="0" algn="l">
              <a:lnSpc>
                <a:spcPts val="2350"/>
              </a:lnSpc>
              <a:buNone/>
            </a:pPr>
            <a:r>
              <a:rPr lang="en-US" sz="1850">
                <a:solidFill>
                  <a:srgbClr val="4C4C4D"/>
                </a:solidFill>
                <a:latin typeface="Crimson Pro Semi Bold" pitchFamily="34" charset="0"/>
                <a:ea typeface="Crimson Pro Semi Bold" pitchFamily="34" charset="-122"/>
                <a:cs typeface="Crimson Pro Semi Bold" pitchFamily="34" charset="-120"/>
              </a:rPr>
              <a:t>Aprūpe mājās bērniem ar funkcionāliem traucējumiem</a:t>
            </a:r>
            <a:endParaRPr lang="en-US" sz="1850"/>
          </a:p>
        </p:txBody>
      </p:sp>
      <p:sp>
        <p:nvSpPr>
          <p:cNvPr id="35" name="Text 33"/>
          <p:cNvSpPr/>
          <p:nvPr/>
        </p:nvSpPr>
        <p:spPr>
          <a:xfrm>
            <a:off x="9625489" y="5715119"/>
            <a:ext cx="4211003" cy="285274"/>
          </a:xfrm>
          <a:prstGeom prst="rect">
            <a:avLst/>
          </a:prstGeom>
          <a:noFill/>
          <a:ln/>
        </p:spPr>
        <p:txBody>
          <a:bodyPr wrap="none" lIns="0" tIns="0" rIns="0" bIns="0" rtlCol="0" anchor="t"/>
          <a:lstStyle/>
          <a:p>
            <a:pPr marL="0" indent="0" algn="l">
              <a:lnSpc>
                <a:spcPts val="2200"/>
              </a:lnSpc>
              <a:buNone/>
            </a:pPr>
            <a:r>
              <a:rPr lang="en-US" sz="1500">
                <a:solidFill>
                  <a:srgbClr val="4C4C4D"/>
                </a:solidFill>
                <a:latin typeface="Arial" panose="020B0604020202020204" pitchFamily="34" charset="0"/>
                <a:ea typeface="Heebo" pitchFamily="34" charset="-122"/>
                <a:cs typeface="Arial" panose="020B0604020202020204" pitchFamily="34" charset="0"/>
              </a:rPr>
              <a:t>EUR</a:t>
            </a:r>
            <a:endParaRPr lang="en-US" sz="1500"/>
          </a:p>
        </p:txBody>
      </p:sp>
      <p:sp>
        <p:nvSpPr>
          <p:cNvPr id="37" name="Shape 35"/>
          <p:cNvSpPr/>
          <p:nvPr/>
        </p:nvSpPr>
        <p:spPr>
          <a:xfrm>
            <a:off x="793790" y="4550969"/>
            <a:ext cx="3523536" cy="240983"/>
          </a:xfrm>
          <a:prstGeom prst="roundRect">
            <a:avLst>
              <a:gd name="adj" fmla="val 12001"/>
            </a:avLst>
          </a:prstGeom>
          <a:solidFill>
            <a:srgbClr val="2150FE"/>
          </a:solidFill>
          <a:ln/>
        </p:spPr>
        <p:txBody>
          <a:bodyPr/>
          <a:lstStyle/>
          <a:p>
            <a:endParaRPr lang="lv-LV"/>
          </a:p>
        </p:txBody>
      </p:sp>
      <p:sp>
        <p:nvSpPr>
          <p:cNvPr id="38" name="Text 36"/>
          <p:cNvSpPr/>
          <p:nvPr/>
        </p:nvSpPr>
        <p:spPr>
          <a:xfrm>
            <a:off x="4461867" y="4550969"/>
            <a:ext cx="542925" cy="240983"/>
          </a:xfrm>
          <a:prstGeom prst="rect">
            <a:avLst/>
          </a:prstGeom>
          <a:noFill/>
          <a:ln/>
        </p:spPr>
        <p:txBody>
          <a:bodyPr wrap="none" lIns="0" tIns="0" rIns="0" bIns="0" rtlCol="0" anchor="t"/>
          <a:lstStyle/>
          <a:p>
            <a:pPr>
              <a:lnSpc>
                <a:spcPts val="1850"/>
              </a:lnSpc>
            </a:pPr>
            <a:r>
              <a:rPr lang="en-US" sz="1850">
                <a:solidFill>
                  <a:srgbClr val="4C4C4D"/>
                </a:solidFill>
                <a:latin typeface="Crimson Pro Semi Bold"/>
              </a:rPr>
              <a:t>11 100</a:t>
            </a:r>
            <a:endParaRPr lang="en-US" sz="1850"/>
          </a:p>
        </p:txBody>
      </p:sp>
      <p:sp>
        <p:nvSpPr>
          <p:cNvPr id="39" name="Text 37"/>
          <p:cNvSpPr/>
          <p:nvPr/>
        </p:nvSpPr>
        <p:spPr>
          <a:xfrm>
            <a:off x="793790" y="5011146"/>
            <a:ext cx="3453051" cy="301228"/>
          </a:xfrm>
          <a:prstGeom prst="rect">
            <a:avLst/>
          </a:prstGeom>
          <a:noFill/>
          <a:ln/>
        </p:spPr>
        <p:txBody>
          <a:bodyPr wrap="none" lIns="0" tIns="0" rIns="0" bIns="0" rtlCol="0" anchor="t"/>
          <a:lstStyle/>
          <a:p>
            <a:pPr marL="0" indent="0" algn="l">
              <a:lnSpc>
                <a:spcPts val="2350"/>
              </a:lnSpc>
              <a:buNone/>
            </a:pPr>
            <a:r>
              <a:rPr lang="en-US" sz="1850">
                <a:solidFill>
                  <a:srgbClr val="4C4C4D"/>
                </a:solidFill>
                <a:latin typeface="Crimson Pro Semi Bold" pitchFamily="34" charset="0"/>
                <a:ea typeface="Crimson Pro Semi Bold" pitchFamily="34" charset="-122"/>
                <a:cs typeface="Crimson Pro Semi Bold" pitchFamily="34" charset="-120"/>
              </a:rPr>
              <a:t>Psiholoģiskā atbalsta pakalpojums</a:t>
            </a:r>
            <a:endParaRPr lang="en-US" sz="1850"/>
          </a:p>
        </p:txBody>
      </p:sp>
      <p:sp>
        <p:nvSpPr>
          <p:cNvPr id="40" name="Text 38"/>
          <p:cNvSpPr/>
          <p:nvPr/>
        </p:nvSpPr>
        <p:spPr>
          <a:xfrm>
            <a:off x="801224" y="5715401"/>
            <a:ext cx="4211003" cy="285274"/>
          </a:xfrm>
          <a:prstGeom prst="rect">
            <a:avLst/>
          </a:prstGeom>
          <a:noFill/>
          <a:ln/>
        </p:spPr>
        <p:txBody>
          <a:bodyPr wrap="none" lIns="0" tIns="0" rIns="0" bIns="0" rtlCol="0" anchor="t"/>
          <a:lstStyle/>
          <a:p>
            <a:pPr marL="0" indent="0" algn="l">
              <a:lnSpc>
                <a:spcPts val="2200"/>
              </a:lnSpc>
              <a:buNone/>
            </a:pPr>
            <a:r>
              <a:rPr lang="en-US" sz="1500">
                <a:solidFill>
                  <a:srgbClr val="4C4C4D"/>
                </a:solidFill>
                <a:latin typeface="Arial" panose="020B0604020202020204" pitchFamily="34" charset="0"/>
                <a:ea typeface="Heebo" pitchFamily="34" charset="-122"/>
                <a:cs typeface="Arial" panose="020B0604020202020204" pitchFamily="34" charset="0"/>
              </a:rPr>
              <a:t>EUR</a:t>
            </a:r>
            <a:endParaRPr lang="en-US" sz="1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DBB2D-830E-F164-231B-8E987667697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4AAAAB8-8F98-A069-3A68-C8A601F9C67D}"/>
              </a:ext>
            </a:extLst>
          </p:cNvPr>
          <p:cNvSpPr/>
          <p:nvPr/>
        </p:nvSpPr>
        <p:spPr>
          <a:xfrm>
            <a:off x="793790" y="2798802"/>
            <a:ext cx="13042821" cy="1133951"/>
          </a:xfrm>
          <a:prstGeom prst="rect">
            <a:avLst/>
          </a:prstGeom>
          <a:noFill/>
          <a:ln/>
        </p:spPr>
        <p:txBody>
          <a:bodyPr wrap="square" lIns="0" tIns="0" rIns="0" bIns="0" rtlCol="0" anchor="t"/>
          <a:lstStyle/>
          <a:p>
            <a:pPr marL="0" indent="0" algn="ctr">
              <a:lnSpc>
                <a:spcPts val="4450"/>
              </a:lnSpc>
              <a:buNone/>
            </a:pPr>
            <a:r>
              <a:rPr lang="lv-LV" sz="3550">
                <a:solidFill>
                  <a:srgbClr val="152D47"/>
                </a:solidFill>
                <a:latin typeface="Crimson Pro Semi Bold" pitchFamily="34" charset="0"/>
                <a:ea typeface="Crimson Pro Semi Bold" pitchFamily="34" charset="-122"/>
                <a:cs typeface="Crimson Pro Semi Bold" pitchFamily="34" charset="-120"/>
              </a:rPr>
              <a:t>Paldies par uzmanību!</a:t>
            </a:r>
            <a:endParaRPr lang="en-US" sz="3550"/>
          </a:p>
        </p:txBody>
      </p:sp>
      <p:sp>
        <p:nvSpPr>
          <p:cNvPr id="3" name="Shape 1">
            <a:extLst>
              <a:ext uri="{FF2B5EF4-FFF2-40B4-BE49-F238E27FC236}">
                <a16:creationId xmlns:a16="http://schemas.microsoft.com/office/drawing/2014/main" id="{ACC060C6-9055-1056-8CEE-13D84336E876}"/>
              </a:ext>
            </a:extLst>
          </p:cNvPr>
          <p:cNvSpPr/>
          <p:nvPr/>
        </p:nvSpPr>
        <p:spPr>
          <a:xfrm>
            <a:off x="793790" y="4386382"/>
            <a:ext cx="5780127" cy="426244"/>
          </a:xfrm>
          <a:prstGeom prst="roundRect">
            <a:avLst>
              <a:gd name="adj" fmla="val 6386"/>
            </a:avLst>
          </a:prstGeom>
          <a:solidFill>
            <a:srgbClr val="CCD7FF"/>
          </a:solidFill>
          <a:ln/>
        </p:spPr>
        <p:txBody>
          <a:bodyPr/>
          <a:lstStyle/>
          <a:p>
            <a:endParaRPr lang="lv-LV"/>
          </a:p>
        </p:txBody>
      </p:sp>
      <p:sp>
        <p:nvSpPr>
          <p:cNvPr id="4" name="Text 2">
            <a:extLst>
              <a:ext uri="{FF2B5EF4-FFF2-40B4-BE49-F238E27FC236}">
                <a16:creationId xmlns:a16="http://schemas.microsoft.com/office/drawing/2014/main" id="{9AA84FD5-2E9D-23A5-3D35-EF38ADDDEF39}"/>
              </a:ext>
            </a:extLst>
          </p:cNvPr>
          <p:cNvSpPr/>
          <p:nvPr/>
        </p:nvSpPr>
        <p:spPr>
          <a:xfrm>
            <a:off x="929878" y="4454366"/>
            <a:ext cx="5507950" cy="290274"/>
          </a:xfrm>
          <a:prstGeom prst="rect">
            <a:avLst/>
          </a:prstGeom>
          <a:noFill/>
          <a:ln/>
        </p:spPr>
        <p:txBody>
          <a:bodyPr wrap="none" lIns="0" tIns="0" rIns="0" bIns="0" rtlCol="0" anchor="t"/>
          <a:lstStyle/>
          <a:p>
            <a:pPr marL="0" indent="0" algn="l">
              <a:lnSpc>
                <a:spcPts val="2250"/>
              </a:lnSpc>
              <a:buNone/>
            </a:pPr>
            <a:r>
              <a:rPr lang="en-US" sz="1400">
                <a:solidFill>
                  <a:srgbClr val="4C4C4D"/>
                </a:solidFill>
                <a:latin typeface="Arial" panose="020B0604020202020204" pitchFamily="34" charset="0"/>
                <a:ea typeface="Heebo" pitchFamily="34" charset="-122"/>
                <a:cs typeface="Arial" panose="020B0604020202020204" pitchFamily="34" charset="0"/>
              </a:rPr>
              <a:t>RVP SOCIĀLO PAKALPOJUMU SNIEDZĒJU KONSULTATĪVĀ PADOME</a:t>
            </a:r>
            <a:endParaRPr lang="en-US" sz="1400"/>
          </a:p>
        </p:txBody>
      </p:sp>
      <p:sp>
        <p:nvSpPr>
          <p:cNvPr id="5" name="Text 3">
            <a:extLst>
              <a:ext uri="{FF2B5EF4-FFF2-40B4-BE49-F238E27FC236}">
                <a16:creationId xmlns:a16="http://schemas.microsoft.com/office/drawing/2014/main" id="{F84F6716-3BF4-18E8-929C-1F079A7521C9}"/>
              </a:ext>
            </a:extLst>
          </p:cNvPr>
          <p:cNvSpPr/>
          <p:nvPr/>
        </p:nvSpPr>
        <p:spPr>
          <a:xfrm>
            <a:off x="793790" y="5067776"/>
            <a:ext cx="13042821" cy="362903"/>
          </a:xfrm>
          <a:prstGeom prst="rect">
            <a:avLst/>
          </a:prstGeom>
          <a:noFill/>
          <a:ln/>
        </p:spPr>
        <p:txBody>
          <a:bodyPr wrap="none" lIns="0" tIns="0" rIns="0" bIns="0" rtlCol="0" anchor="t"/>
          <a:lstStyle/>
          <a:p>
            <a:pPr marL="0" indent="0" algn="l">
              <a:lnSpc>
                <a:spcPts val="2850"/>
              </a:lnSpc>
              <a:buNone/>
            </a:pPr>
            <a:r>
              <a:rPr lang="en-US" sz="1750">
                <a:solidFill>
                  <a:srgbClr val="4C4C4D"/>
                </a:solidFill>
                <a:latin typeface="Arial" panose="020B0604020202020204" pitchFamily="34" charset="0"/>
                <a:ea typeface="Heebo" pitchFamily="34" charset="-122"/>
                <a:cs typeface="Arial" panose="020B0604020202020204" pitchFamily="34" charset="0"/>
              </a:rPr>
              <a:t>12.02.2026.</a:t>
            </a:r>
            <a:endParaRPr lang="en-US" sz="1750"/>
          </a:p>
        </p:txBody>
      </p:sp>
    </p:spTree>
    <p:extLst>
      <p:ext uri="{BB962C8B-B14F-4D97-AF65-F5344CB8AC3E}">
        <p14:creationId xmlns:p14="http://schemas.microsoft.com/office/powerpoint/2010/main" val="1199797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82bc6c2-7514-4fdc-9d30-d67e678af931}" enabled="0" method="" siteId="{782bc6c2-7514-4fdc-9d30-d67e678af931}" removed="1"/>
</clbl:labelList>
</file>

<file path=docProps/app.xml><?xml version="1.0" encoding="utf-8"?>
<Properties xmlns="http://schemas.openxmlformats.org/officeDocument/2006/extended-properties" xmlns:vt="http://schemas.openxmlformats.org/officeDocument/2006/docPropsVTypes">
  <TotalTime>1</TotalTime>
  <Words>729</Words>
  <Application>Microsoft Office PowerPoint</Application>
  <PresentationFormat>Pielāgots</PresentationFormat>
  <Paragraphs>103</Paragraphs>
  <Slides>9</Slides>
  <Notes>9</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9</vt:i4>
      </vt:variant>
    </vt:vector>
  </HeadingPairs>
  <TitlesOfParts>
    <vt:vector size="13" baseType="lpstr">
      <vt:lpstr>Crimson Pro Light</vt:lpstr>
      <vt:lpstr>Crimson Pro Semi Bold</vt:lpstr>
      <vt:lpstr>Arial</vt:lpstr>
      <vt:lpstr>Office Theme</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Ruta Klimkāne</dc:creator>
  <cp:lastModifiedBy>Lita Brice</cp:lastModifiedBy>
  <cp:revision>2</cp:revision>
  <dcterms:created xsi:type="dcterms:W3CDTF">2026-02-11T11:50:34Z</dcterms:created>
  <dcterms:modified xsi:type="dcterms:W3CDTF">2026-02-17T13:25:57Z</dcterms:modified>
</cp:coreProperties>
</file>