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7" r:id="rId4"/>
    <p:sldId id="265" r:id="rId5"/>
    <p:sldId id="262" r:id="rId6"/>
    <p:sldId id="259" r:id="rId7"/>
    <p:sldId id="258" r:id="rId8"/>
    <p:sldId id="278" r:id="rId9"/>
    <p:sldId id="275" r:id="rId10"/>
  </p:sldIdLst>
  <p:sldSz cx="18288000" cy="10287000"/>
  <p:notesSz cx="6858000" cy="9144000"/>
  <p:embeddedFontLst>
    <p:embeddedFont>
      <p:font typeface="Aileron" panose="020B0604020202020204" charset="-70"/>
      <p:regular r:id="rId12"/>
    </p:embeddedFont>
    <p:embeddedFont>
      <p:font typeface="Aileron Bold" panose="020B0604020202020204" charset="-70"/>
      <p:regular r:id="rId13"/>
    </p:embeddedFont>
    <p:embeddedFont>
      <p:font typeface="Aileron Ultra-Bold" panose="020B0604020202020204" charset="-70"/>
      <p:regular r:id="rId14"/>
    </p:embeddedFont>
    <p:embeddedFont>
      <p:font typeface="Poppins" panose="00000500000000000000" pitchFamily="2" charset="-7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43A26-5A3D-45D6-9B13-ABDF4A4BDF23}" v="15" dt="2026-02-11T07:51:08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ze\Desktop\Statistika_1_X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7A-4434-A58A-9357B3D22F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7A-4434-A58A-9357B3D22F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7A-4434-A58A-9357B3D22F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07A-4434-A58A-9357B3D22F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07A-4434-A58A-9357B3D22F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07A-4434-A58A-9357B3D22F3C}"/>
                </c:ext>
              </c:extLst>
            </c:dLbl>
            <c:dLbl>
              <c:idx val="1"/>
              <c:layout>
                <c:manualLayout>
                  <c:x val="-7.983193277310923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7A-4434-A58A-9357B3D22F3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07A-4434-A58A-9357B3D22F3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07A-4434-A58A-9357B3D22F3C}"/>
                </c:ext>
              </c:extLst>
            </c:dLbl>
            <c:dLbl>
              <c:idx val="4"/>
              <c:layout>
                <c:manualLayout>
                  <c:x val="0.10811586051743532"/>
                  <c:y val="6.09756097560975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7A-4434-A58A-9357B3D2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Sheet1!$D$4:$H$4</c:f>
              <c:strCache>
                <c:ptCount val="5"/>
                <c:pt idx="0">
                  <c:v>Pietrūkst resursi</c:v>
                </c:pt>
                <c:pt idx="1">
                  <c:v>Pakalpojuma kvalitāte</c:v>
                </c:pt>
                <c:pt idx="2">
                  <c:v>Sistēmas pilnveide</c:v>
                </c:pt>
                <c:pt idx="3">
                  <c:v>Pieejamība reģionāli</c:v>
                </c:pt>
                <c:pt idx="4">
                  <c:v>Tehniskie palīglīdzekļi</c:v>
                </c:pt>
              </c:strCache>
            </c:strRef>
          </c:cat>
          <c:val>
            <c:numRef>
              <c:f>Sheet1!$D$5:$H$5</c:f>
              <c:numCache>
                <c:formatCode>0%</c:formatCode>
                <c:ptCount val="5"/>
                <c:pt idx="0">
                  <c:v>0.74468085106382975</c:v>
                </c:pt>
                <c:pt idx="1">
                  <c:v>0.43617021276595747</c:v>
                </c:pt>
                <c:pt idx="2">
                  <c:v>0.24468085106382978</c:v>
                </c:pt>
                <c:pt idx="3">
                  <c:v>0.1702127659574468</c:v>
                </c:pt>
                <c:pt idx="4">
                  <c:v>0.13829787234042554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7A-4434-A58A-9357B3D22F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DEC9A-B75A-4CF1-A0AA-EB2013EF321B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CB77-B71B-4BA5-8B1F-7160BF6C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8DCE-F4CF-450C-B94F-875704824F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6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585E7-0ED7-3DE7-FA7F-62FCA57E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8D8A7-AC9E-D4E6-E05E-5E1637EE8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F5AB1-4EC9-1F67-9701-DB2ABE589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DA7C5-5E26-6692-CE41-3201D7B1A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8DCE-F4CF-450C-B94F-875704824F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17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hyperlink" Target="https://static.lsm.lv/documents/2dk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8787" y="1597527"/>
            <a:ext cx="5688440" cy="1981146"/>
          </a:xfrm>
          <a:custGeom>
            <a:avLst/>
            <a:gdLst/>
            <a:ahLst/>
            <a:cxnLst/>
            <a:rect l="l" t="t" r="r" b="b"/>
            <a:pathLst>
              <a:path w="5688440" h="1981146">
                <a:moveTo>
                  <a:pt x="0" y="0"/>
                </a:moveTo>
                <a:lnTo>
                  <a:pt x="5688441" y="0"/>
                </a:lnTo>
                <a:lnTo>
                  <a:pt x="5688441" y="1981146"/>
                </a:lnTo>
                <a:lnTo>
                  <a:pt x="0" y="19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535488" y="4299149"/>
            <a:ext cx="8815542" cy="8220744"/>
            <a:chOff x="0" y="0"/>
            <a:chExt cx="1869084" cy="17429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9084" cy="1742974"/>
            </a:xfrm>
            <a:custGeom>
              <a:avLst/>
              <a:gdLst/>
              <a:ahLst/>
              <a:cxnLst/>
              <a:rect l="l" t="t" r="r" b="b"/>
              <a:pathLst>
                <a:path w="1869084" h="1742974">
                  <a:moveTo>
                    <a:pt x="934542" y="0"/>
                  </a:moveTo>
                  <a:cubicBezTo>
                    <a:pt x="418409" y="0"/>
                    <a:pt x="0" y="390178"/>
                    <a:pt x="0" y="871487"/>
                  </a:cubicBezTo>
                  <a:cubicBezTo>
                    <a:pt x="0" y="1352796"/>
                    <a:pt x="418409" y="1742974"/>
                    <a:pt x="934542" y="1742974"/>
                  </a:cubicBezTo>
                  <a:cubicBezTo>
                    <a:pt x="1450675" y="1742974"/>
                    <a:pt x="1869084" y="1352796"/>
                    <a:pt x="1869084" y="871487"/>
                  </a:cubicBezTo>
                  <a:cubicBezTo>
                    <a:pt x="1869084" y="390178"/>
                    <a:pt x="1450675" y="0"/>
                    <a:pt x="934542" y="0"/>
                  </a:cubicBezTo>
                  <a:close/>
                </a:path>
              </a:pathLst>
            </a:custGeom>
            <a:blipFill>
              <a:blip r:embed="rId3"/>
              <a:stretch>
                <a:fillRect l="-12024" r="-120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251148" y="9468287"/>
            <a:ext cx="1785704" cy="28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  <a:spcBef>
                <a:spcPct val="0"/>
              </a:spcBef>
            </a:pPr>
            <a:r>
              <a:rPr lang="en-US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  <a:r>
              <a:rPr lang="lv-LV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  <a:r>
              <a:rPr lang="en-US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.0</a:t>
            </a:r>
            <a:r>
              <a:rPr lang="lv-LV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  <a:r>
              <a:rPr lang="en-US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.2026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009064"/>
            <a:ext cx="13806142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7"/>
              </a:lnSpc>
              <a:spcBef>
                <a:spcPct val="0"/>
              </a:spcBef>
            </a:pPr>
            <a:r>
              <a:rPr lang="en-US" sz="3331" b="1" u="none" strike="noStrike" spc="99" dirty="0">
                <a:solidFill>
                  <a:srgbClr val="545454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REHABILITĀCIJAS CENTRS POGA - </a:t>
            </a:r>
          </a:p>
          <a:p>
            <a:pPr marL="0" lvl="0" indent="0" algn="l">
              <a:lnSpc>
                <a:spcPts val="3997"/>
              </a:lnSpc>
              <a:spcBef>
                <a:spcPct val="0"/>
              </a:spcBef>
            </a:pPr>
            <a:r>
              <a:rPr lang="en-US" sz="3331" b="1" u="none" strike="noStrike" spc="99" dirty="0">
                <a:solidFill>
                  <a:srgbClr val="545454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VIETA, KUR BĒRNUS UN VECĀKUS SAPROT UN MĪL!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574D5D5-FA59-1D62-8EA7-A0A4330F2D77}"/>
              </a:ext>
            </a:extLst>
          </p:cNvPr>
          <p:cNvSpPr/>
          <p:nvPr/>
        </p:nvSpPr>
        <p:spPr>
          <a:xfrm>
            <a:off x="841905" y="333686"/>
            <a:ext cx="3190770" cy="1111268"/>
          </a:xfrm>
          <a:custGeom>
            <a:avLst/>
            <a:gdLst/>
            <a:ahLst/>
            <a:cxnLst/>
            <a:rect l="l" t="t" r="r" b="b"/>
            <a:pathLst>
              <a:path w="3190770" h="1111268">
                <a:moveTo>
                  <a:pt x="0" y="0"/>
                </a:moveTo>
                <a:lnTo>
                  <a:pt x="3190771" y="0"/>
                </a:lnTo>
                <a:lnTo>
                  <a:pt x="3190771" y="1111268"/>
                </a:lnTo>
                <a:lnTo>
                  <a:pt x="0" y="1111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18068E5-0BF8-0A70-0B1A-3EB216317DA4}"/>
              </a:ext>
            </a:extLst>
          </p:cNvPr>
          <p:cNvSpPr txBox="1"/>
          <p:nvPr/>
        </p:nvSpPr>
        <p:spPr>
          <a:xfrm>
            <a:off x="805511" y="1921820"/>
            <a:ext cx="8274799" cy="7562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2015.gadā dibina Fonds Ziedot.lv</a:t>
            </a:r>
          </a:p>
          <a:p>
            <a:pPr>
              <a:lnSpc>
                <a:spcPts val="3651"/>
              </a:lnSpc>
              <a:spcBef>
                <a:spcPct val="0"/>
              </a:spcBef>
            </a:pPr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Sociālo pakalpojumu sniedzēju un ārstniecības iestāžu reģistrā no 2016.gada</a:t>
            </a:r>
          </a:p>
          <a:p>
            <a:pPr marL="0" marR="0" lvl="0" indent="0" algn="l" defTabSz="914400" rtl="0" eaLnBrk="1" fontAlgn="auto" latinLnBrk="0" hangingPunct="1">
              <a:lnSpc>
                <a:spcPts val="36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1" i="0" u="none" strike="noStrike" kern="1200" cap="none" spc="9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1" i="0" u="none" strike="noStrike" kern="1200" cap="none" spc="9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ts val="3651"/>
              </a:lnSpc>
              <a:spcBef>
                <a:spcPct val="0"/>
              </a:spcBef>
              <a:defRPr/>
            </a:pPr>
            <a:r>
              <a:rPr lang="lv-LV" sz="2800" b="1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Mērķgrupa</a:t>
            </a:r>
            <a:endParaRPr lang="lv-LV" sz="2800" b="1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 lvl="0" algn="just">
              <a:lnSpc>
                <a:spcPts val="3651"/>
              </a:lnSpc>
              <a:spcBef>
                <a:spcPct val="0"/>
              </a:spcBef>
            </a:pPr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Bērni ar funkcionāliem (neiroloģiskiem)  kustību traucējumiem, ko izraisa centrālās un/vai </a:t>
            </a:r>
            <a:r>
              <a:rPr lang="lv-LV" sz="2400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perifērās</a:t>
            </a:r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nervu sistēmas bojājumi.</a:t>
            </a:r>
          </a:p>
          <a:p>
            <a:pPr lvl="0" algn="just">
              <a:lnSpc>
                <a:spcPts val="3651"/>
              </a:lnSpc>
              <a:spcBef>
                <a:spcPct val="0"/>
              </a:spcBef>
            </a:pPr>
            <a:endParaRPr lang="lv-LV" sz="2800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651"/>
              </a:lnSpc>
              <a:spcBef>
                <a:spcPct val="0"/>
              </a:spcBef>
            </a:pPr>
            <a:endParaRPr lang="lv-LV" sz="2800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6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Pakalpojums</a:t>
            </a:r>
          </a:p>
          <a:p>
            <a:pPr marL="0" marR="0" lvl="0" indent="0" algn="just" defTabSz="914400" rtl="0" eaLnBrk="1" fontAlgn="auto" latinLnBrk="0" hangingPunct="1">
              <a:lnSpc>
                <a:spcPts val="36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9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Innovatīva</a:t>
            </a:r>
            <a:r>
              <a:rPr kumimoji="0" lang="lv-LV" sz="2400" b="0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, </a:t>
            </a:r>
            <a:r>
              <a:rPr kumimoji="0" lang="lv-LV" sz="2400" b="0" i="0" u="none" strike="noStrike" kern="1200" cap="none" spc="9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multidisciplināra</a:t>
            </a:r>
            <a:r>
              <a:rPr kumimoji="0" lang="lv-LV" sz="2400" b="0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, uz klientu orientēta rehabilitācija, ​kas palīdz sasniegt bērna spēju maksimumu un iekļauj bērna un viņa ģimenes​ plašāko atbalsta loku.</a:t>
            </a:r>
          </a:p>
          <a:p>
            <a:pPr marL="0" marR="0" lvl="0" indent="0" algn="l" defTabSz="914400" rtl="0" eaLnBrk="1" fontAlgn="auto" latinLnBrk="0" hangingPunct="1">
              <a:lnSpc>
                <a:spcPts val="36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3042" b="0" i="0" u="none" strike="noStrike" kern="1200" cap="none" spc="9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ECFCB9A-42EF-ACB3-F159-2FF06DEBA42E}"/>
              </a:ext>
            </a:extLst>
          </p:cNvPr>
          <p:cNvSpPr/>
          <p:nvPr/>
        </p:nvSpPr>
        <p:spPr>
          <a:xfrm>
            <a:off x="9525000" y="1444954"/>
            <a:ext cx="8515043" cy="8611507"/>
          </a:xfrm>
          <a:custGeom>
            <a:avLst/>
            <a:gdLst/>
            <a:ahLst/>
            <a:cxnLst/>
            <a:rect l="l" t="t" r="r" b="b"/>
            <a:pathLst>
              <a:path w="10554078" h="10605134">
                <a:moveTo>
                  <a:pt x="0" y="0"/>
                </a:moveTo>
                <a:lnTo>
                  <a:pt x="10554078" y="0"/>
                </a:lnTo>
                <a:lnTo>
                  <a:pt x="10554078" y="10605134"/>
                </a:lnTo>
                <a:lnTo>
                  <a:pt x="0" y="1060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5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7ADC1E5D-3801-EC08-BEDD-DB3D1D3D6364}"/>
              </a:ext>
            </a:extLst>
          </p:cNvPr>
          <p:cNvSpPr/>
          <p:nvPr/>
        </p:nvSpPr>
        <p:spPr>
          <a:xfrm>
            <a:off x="841905" y="333686"/>
            <a:ext cx="3190770" cy="1111268"/>
          </a:xfrm>
          <a:custGeom>
            <a:avLst/>
            <a:gdLst/>
            <a:ahLst/>
            <a:cxnLst/>
            <a:rect l="l" t="t" r="r" b="b"/>
            <a:pathLst>
              <a:path w="3190770" h="1111268">
                <a:moveTo>
                  <a:pt x="0" y="0"/>
                </a:moveTo>
                <a:lnTo>
                  <a:pt x="3190771" y="0"/>
                </a:lnTo>
                <a:lnTo>
                  <a:pt x="3190771" y="1111268"/>
                </a:lnTo>
                <a:lnTo>
                  <a:pt x="0" y="1111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748BD-A1B1-34AF-D944-754E2AD39B32}"/>
              </a:ext>
            </a:extLst>
          </p:cNvPr>
          <p:cNvSpPr txBox="1"/>
          <p:nvPr/>
        </p:nvSpPr>
        <p:spPr>
          <a:xfrm>
            <a:off x="841905" y="2358122"/>
            <a:ext cx="718492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0" i="0" u="none" strike="noStrike" kern="1200" cap="none" spc="9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Strādā 21 pilnas slodzes darbinieks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0" i="0" u="none" strike="noStrike" kern="1200" cap="none" spc="9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/>
            <a:r>
              <a:rPr kumimoji="0" lang="lv-LV" sz="2800" b="1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2025. </a:t>
            </a:r>
            <a:r>
              <a:rPr lang="lv-LV" sz="2800" b="1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lv-LV" sz="2800" b="1" i="0" u="none" strike="noStrike" kern="1200" cap="none" spc="9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adā</a:t>
            </a:r>
            <a:r>
              <a:rPr lang="lv-LV" sz="2800" b="1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sniegta palīdzība:</a:t>
            </a:r>
          </a:p>
          <a:p>
            <a:pPr lvl="0" algn="just"/>
            <a:endParaRPr lang="lv-LV" sz="2800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kumimoji="0" lang="lv-LV" sz="2400" b="0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klienti no visas Latvijas</a:t>
            </a:r>
          </a:p>
          <a:p>
            <a:pPr lvl="1" algn="just"/>
            <a:endParaRPr kumimoji="0" lang="lv-LV" sz="2400" b="0" i="0" u="none" strike="noStrike" kern="1200" cap="none" spc="9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 algn="just"/>
            <a:r>
              <a:rPr lang="lv-LV" sz="3200" b="1" dirty="0">
                <a:solidFill>
                  <a:srgbClr val="0764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klienti no Rīgas (41%):</a:t>
            </a:r>
          </a:p>
          <a:p>
            <a:pPr lvl="1" algn="just"/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120 bērni 0-17 gadi (83%)</a:t>
            </a:r>
          </a:p>
          <a:p>
            <a:pPr lvl="1" algn="just"/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 jaunieši 18-24 gadi (13%)</a:t>
            </a:r>
          </a:p>
          <a:p>
            <a:pPr lvl="1" algn="just"/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pieaugušie (3%)</a:t>
            </a:r>
          </a:p>
          <a:p>
            <a:pPr lvl="1" algn="just"/>
            <a:endParaRPr lang="lv-LV" sz="2400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800" b="1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Sadarbības ilgums (Rīgas klienti):</a:t>
            </a:r>
          </a:p>
          <a:p>
            <a:pPr lvl="1" algn="just"/>
            <a:r>
              <a:rPr kumimoji="0" lang="lv-LV" sz="2400" b="0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vairāk kā 5 gadi </a:t>
            </a:r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42% bērni</a:t>
            </a:r>
          </a:p>
          <a:p>
            <a:pPr lvl="1" algn="just"/>
            <a:r>
              <a:rPr kumimoji="0" lang="lv-LV" sz="2400" b="0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līdz 2 gadi – 34% bērni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2800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0" i="0" u="none" strike="noStrike" kern="1200" cap="none" spc="9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792F98F0-1DDE-B95F-9A1A-D52955559192}"/>
              </a:ext>
            </a:extLst>
          </p:cNvPr>
          <p:cNvSpPr/>
          <p:nvPr/>
        </p:nvSpPr>
        <p:spPr>
          <a:xfrm>
            <a:off x="9601200" y="1444954"/>
            <a:ext cx="8420478" cy="8465777"/>
          </a:xfrm>
          <a:custGeom>
            <a:avLst/>
            <a:gdLst/>
            <a:ahLst/>
            <a:cxnLst/>
            <a:rect l="l" t="t" r="r" b="b"/>
            <a:pathLst>
              <a:path w="10554078" h="10605134">
                <a:moveTo>
                  <a:pt x="0" y="0"/>
                </a:moveTo>
                <a:lnTo>
                  <a:pt x="10554078" y="0"/>
                </a:lnTo>
                <a:lnTo>
                  <a:pt x="10554078" y="10605134"/>
                </a:lnTo>
                <a:lnTo>
                  <a:pt x="0" y="1060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426" b="-1642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8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377931"/>
            <a:ext cx="3190770" cy="1111268"/>
          </a:xfrm>
          <a:custGeom>
            <a:avLst/>
            <a:gdLst/>
            <a:ahLst/>
            <a:cxnLst/>
            <a:rect l="l" t="t" r="r" b="b"/>
            <a:pathLst>
              <a:path w="3190770" h="1111268">
                <a:moveTo>
                  <a:pt x="0" y="0"/>
                </a:moveTo>
                <a:lnTo>
                  <a:pt x="3190771" y="0"/>
                </a:lnTo>
                <a:lnTo>
                  <a:pt x="3190771" y="1111268"/>
                </a:lnTo>
                <a:lnTo>
                  <a:pt x="0" y="1111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1759300"/>
            <a:ext cx="8305801" cy="8073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1" i="0" u="none" strike="noStrike" kern="1200" cap="none" spc="9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800" b="1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S</a:t>
            </a:r>
            <a:r>
              <a:rPr kumimoji="0" lang="en-US" sz="2800" b="1" i="0" u="none" strike="noStrike" kern="1200" cap="none" spc="9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ociālā</a:t>
            </a:r>
            <a:r>
              <a:rPr kumimoji="0" lang="lv-LV" sz="2800" b="1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s</a:t>
            </a:r>
            <a:r>
              <a:rPr kumimoji="0" lang="en-US" sz="2800" b="1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800" b="1" i="0" u="none" strike="noStrike" kern="1200" cap="none" spc="9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rehabilitācija</a:t>
            </a:r>
            <a:r>
              <a:rPr kumimoji="0" lang="lv-LV" sz="2800" b="1" i="0" u="none" strike="noStrike" kern="1200" cap="none" spc="9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s pakalpojums</a:t>
            </a:r>
          </a:p>
          <a:p>
            <a:pPr marL="0" marR="0" lvl="0" indent="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2800" b="1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 marL="484969" marR="0" lvl="1" indent="-242484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lv-LV" sz="2400" b="1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Sociālais darbinieks </a:t>
            </a:r>
            <a:r>
              <a:rPr kumimoji="0" lang="lv-LV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– tieša sociālā palīdzība ģimenēm</a:t>
            </a:r>
          </a:p>
          <a:p>
            <a:pPr marL="484969" marR="0" lvl="1" indent="-242484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lv-LV" sz="2400" spc="67" dirty="0">
              <a:solidFill>
                <a:srgbClr val="191919"/>
              </a:solidFill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484969" marR="0" lvl="1" indent="-242484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Atbalsta</a:t>
            </a:r>
            <a:r>
              <a:rPr kumimoji="0" lang="en-US" sz="2400" b="1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personas</a:t>
            </a:r>
            <a:r>
              <a:rPr kumimoji="0" lang="lv-LV" sz="2400" b="1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lv-LV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- </a:t>
            </a:r>
            <a:r>
              <a:rPr lang="lv-LV" sz="2400" spc="67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psihologs, </a:t>
            </a: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karjeras</a:t>
            </a:r>
            <a:r>
              <a:rPr kumimoji="0" lang="en-US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konsultants</a:t>
            </a:r>
            <a:r>
              <a:rPr kumimoji="0" lang="en-US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, </a:t>
            </a:r>
            <a:endParaRPr kumimoji="0" lang="lv-LV" sz="2400" b="0" i="0" u="none" strike="noStrike" kern="1200" cap="none" spc="67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242485" marR="0" lvl="1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uztura</a:t>
            </a:r>
            <a:r>
              <a:rPr kumimoji="0" lang="en-US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specialists</a:t>
            </a:r>
            <a:endParaRPr kumimoji="0" lang="lv-LV" sz="2400" b="0" i="0" u="none" strike="noStrike" kern="1200" cap="none" spc="67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7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484969" marR="0" lvl="1" indent="-242484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Pēctecība</a:t>
            </a:r>
            <a:r>
              <a:rPr lang="lv-LV" sz="2400" spc="67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- m</a:t>
            </a:r>
            <a:r>
              <a:rPr kumimoji="0" lang="lv-LV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ājas</a:t>
            </a:r>
            <a:r>
              <a:rPr kumimoji="0" lang="lv-LV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darbi, s</a:t>
            </a: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adarbība</a:t>
            </a:r>
            <a:r>
              <a:rPr kumimoji="0" lang="en-US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ar</a:t>
            </a:r>
            <a:r>
              <a:rPr kumimoji="0" lang="en-US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mācību</a:t>
            </a:r>
            <a:r>
              <a:rPr kumimoji="0" lang="en-US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iestādēm</a:t>
            </a:r>
            <a:r>
              <a:rPr kumimoji="0" lang="en-US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, </a:t>
            </a: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ārstniecības</a:t>
            </a:r>
            <a:r>
              <a:rPr kumimoji="0" lang="en-US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iestādēm</a:t>
            </a:r>
            <a:endParaRPr kumimoji="0" lang="lv-LV" sz="2400" b="0" i="0" u="none" strike="noStrike" kern="1200" cap="none" spc="67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242485" marR="0" lvl="1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2400" b="0" i="0" u="none" strike="noStrike" kern="1200" cap="none" spc="67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484969" marR="0" lvl="1" indent="-242484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Labsajūtas</a:t>
            </a:r>
            <a:r>
              <a:rPr kumimoji="0" lang="en-US" sz="2400" b="1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1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programma</a:t>
            </a:r>
            <a:r>
              <a:rPr kumimoji="0" lang="en-US" sz="2400" b="1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1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vecākiem</a:t>
            </a:r>
            <a:r>
              <a:rPr lang="lv-LV" sz="2400" b="1" spc="67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lang="lv-LV" sz="2400" spc="67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– </a:t>
            </a:r>
            <a:r>
              <a:rPr kumimoji="0" lang="lv-LV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muguras masāžas</a:t>
            </a:r>
          </a:p>
          <a:p>
            <a:pPr marL="0" marR="0" lvl="0" indent="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7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484969" marR="0" lvl="1" indent="-242484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lv-LV" sz="2400" b="1" spc="67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</a:t>
            </a:r>
            <a:r>
              <a:rPr kumimoji="0" lang="en-US" sz="2400" b="1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asākumi</a:t>
            </a:r>
            <a:r>
              <a:rPr kumimoji="0" lang="lv-LV" sz="2400" b="1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lv-LV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– sociālās prasmes, sociālā integrācija</a:t>
            </a:r>
          </a:p>
          <a:p>
            <a:pPr marL="242485" marR="0" lvl="1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2400" b="0" i="0" u="none" strike="noStrike" kern="1200" cap="none" spc="67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585385" marR="0" lvl="1" indent="-34290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1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Ergoterapija</a:t>
            </a:r>
            <a:r>
              <a:rPr kumimoji="0" lang="lv-LV" sz="2400" b="1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, </a:t>
            </a:r>
            <a:r>
              <a:rPr kumimoji="0" lang="lv-LV" sz="2400" b="1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audiologopēds</a:t>
            </a:r>
            <a:r>
              <a:rPr kumimoji="0" lang="lv-LV" sz="2400" b="1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lv-LV" sz="2400" b="0" i="0" u="none" strike="noStrike" kern="1200" cap="none" spc="67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– neatkarīgas </a:t>
            </a:r>
            <a:r>
              <a:rPr kumimoji="0" lang="lv-LV" sz="2400" b="0" i="0" u="none" strike="noStrike" kern="1200" cap="none" spc="67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dz</a:t>
            </a:r>
            <a:r>
              <a:rPr lang="lv-LV" sz="2400" spc="67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īves prasmes, pašaprūpe</a:t>
            </a:r>
          </a:p>
          <a:p>
            <a:pPr>
              <a:lnSpc>
                <a:spcPts val="2695"/>
              </a:lnSpc>
            </a:pPr>
            <a:endParaRPr lang="lv-LV" sz="2246" b="1" spc="67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 marL="585385" marR="0" lvl="1" indent="-34290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spc="67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Fizioterapija</a:t>
            </a:r>
            <a:r>
              <a:rPr lang="en-US" sz="2400" b="1" spc="67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lang="lv-LV" sz="2400" b="1" spc="67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- </a:t>
            </a:r>
            <a:r>
              <a:rPr lang="lv-LV" sz="2400" spc="67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innovatīvas</a:t>
            </a:r>
            <a:r>
              <a:rPr lang="lv-LV" sz="2400" spc="67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 tehnoloģijas: </a:t>
            </a:r>
            <a:r>
              <a:rPr lang="lv-LV" sz="2400" spc="67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Rysen</a:t>
            </a:r>
            <a:r>
              <a:rPr lang="lv-LV" sz="2400" spc="67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, </a:t>
            </a:r>
            <a:r>
              <a:rPr lang="en-US" sz="2400" spc="67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TheraSuit</a:t>
            </a:r>
            <a:endParaRPr lang="lv-LV" sz="2400" spc="67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 marL="585385" marR="0" lvl="1" indent="-34290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v-LV" sz="2400" spc="67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 marL="585385" marR="0" lvl="1" indent="-34290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b="1" spc="67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Agrīna </a:t>
            </a:r>
            <a:r>
              <a:rPr lang="lv-LV" sz="2400" b="1" spc="67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izvērtējuma</a:t>
            </a:r>
            <a:r>
              <a:rPr lang="lv-LV" sz="2400" b="1" spc="67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 un intervences programma mazuļiem</a:t>
            </a:r>
          </a:p>
          <a:p>
            <a:pPr marL="699685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246" b="1" i="0" u="none" strike="noStrike" kern="1200" cap="none" spc="67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EE04B177-0032-6D8B-AFDC-6EB5F0DC74AA}"/>
              </a:ext>
            </a:extLst>
          </p:cNvPr>
          <p:cNvSpPr/>
          <p:nvPr/>
        </p:nvSpPr>
        <p:spPr>
          <a:xfrm>
            <a:off x="9175955" y="1257300"/>
            <a:ext cx="8839199" cy="8731567"/>
          </a:xfrm>
          <a:custGeom>
            <a:avLst/>
            <a:gdLst/>
            <a:ahLst/>
            <a:cxnLst/>
            <a:rect l="l" t="t" r="r" b="b"/>
            <a:pathLst>
              <a:path w="10554078" h="10605134">
                <a:moveTo>
                  <a:pt x="0" y="0"/>
                </a:moveTo>
                <a:lnTo>
                  <a:pt x="10554078" y="0"/>
                </a:lnTo>
                <a:lnTo>
                  <a:pt x="10554078" y="10605134"/>
                </a:lnTo>
                <a:lnTo>
                  <a:pt x="0" y="10605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5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38328" y="0"/>
            <a:ext cx="8328049" cy="10608139"/>
          </a:xfrm>
          <a:custGeom>
            <a:avLst/>
            <a:gdLst/>
            <a:ahLst/>
            <a:cxnLst/>
            <a:rect l="l" t="t" r="r" b="b"/>
            <a:pathLst>
              <a:path w="8328049" h="10608139">
                <a:moveTo>
                  <a:pt x="0" y="0"/>
                </a:moveTo>
                <a:lnTo>
                  <a:pt x="8328048" y="0"/>
                </a:lnTo>
                <a:lnTo>
                  <a:pt x="8328048" y="10608139"/>
                </a:lnTo>
                <a:lnTo>
                  <a:pt x="0" y="10608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445" r="-8427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366745" cy="2106055"/>
          </a:xfrm>
          <a:custGeom>
            <a:avLst/>
            <a:gdLst/>
            <a:ahLst/>
            <a:cxnLst/>
            <a:rect l="l" t="t" r="r" b="b"/>
            <a:pathLst>
              <a:path w="5366745" h="2106055">
                <a:moveTo>
                  <a:pt x="0" y="0"/>
                </a:moveTo>
                <a:lnTo>
                  <a:pt x="5366745" y="0"/>
                </a:lnTo>
                <a:lnTo>
                  <a:pt x="5366745" y="2106055"/>
                </a:lnTo>
                <a:lnTo>
                  <a:pt x="0" y="21060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9586" y="3956205"/>
            <a:ext cx="8705535" cy="610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Dienas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aprūpes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centra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infrastruktūras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izveide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2025 – 2027.gads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 Bold"/>
              <a:cs typeface="Times New Roman" panose="02020603050405020304" pitchFamily="18" charset="0"/>
              <a:sym typeface="Aileron Bold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Dienas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aprūpes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centra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pakalpojuma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sniegšana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2028 – 2029.gads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 Bold"/>
              <a:cs typeface="Times New Roman" panose="02020603050405020304" pitchFamily="18" charset="0"/>
              <a:sym typeface="Aileron Bold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Mērķgrupa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bērni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neiroloģiskiem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kustību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traucējumiem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no visas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Latvijas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Pakalpojuma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apjoms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20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vietas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darba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dienās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no 8.30-17.30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Finansējums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85%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Eiropas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Sociālā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fonda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 plus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finansējums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1 734 168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Eur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15% Ziedot.lv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līdzfinansējums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306 029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Eur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65%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finansējums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infrastruktūras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izveidei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// 31%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pakalpojuma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sniegšanai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7172" y="1850150"/>
            <a:ext cx="6140780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9B2A"/>
                </a:solidFill>
                <a:effectLst/>
                <a:uLnTx/>
                <a:uFillTx/>
                <a:latin typeface="Aileron Bold"/>
                <a:ea typeface="Aileron Bold"/>
                <a:cs typeface="Aileron Bold"/>
                <a:sym typeface="Aileron Bold"/>
              </a:rPr>
              <a:t>DIENAS APRŪPES CENTRS OGA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C45BF-555C-963F-A675-3A0BCF553571}"/>
              </a:ext>
            </a:extLst>
          </p:cNvPr>
          <p:cNvSpPr txBox="1"/>
          <p:nvPr/>
        </p:nvSpPr>
        <p:spPr>
          <a:xfrm>
            <a:off x="341531" y="2493245"/>
            <a:ext cx="10050427" cy="1014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2025.gada 1.oktobr</a:t>
            </a:r>
            <a:r>
              <a:rPr lang="lv-LV" sz="2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</a:t>
            </a:r>
            <a:r>
              <a:rPr lang="lv-LV" sz="2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Fonds Ziedot.lv un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Centrālā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finanšu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līgumu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aģentūra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noslē</a:t>
            </a:r>
            <a:r>
              <a:rPr kumimoji="0" lang="lv-LV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dz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Līgumu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Projekta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Dienas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aprūpes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centrs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OGA”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izveidi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1906" y="377931"/>
            <a:ext cx="3190770" cy="1111268"/>
          </a:xfrm>
          <a:custGeom>
            <a:avLst/>
            <a:gdLst/>
            <a:ahLst/>
            <a:cxnLst/>
            <a:rect l="l" t="t" r="r" b="b"/>
            <a:pathLst>
              <a:path w="3190770" h="1111268">
                <a:moveTo>
                  <a:pt x="0" y="0"/>
                </a:moveTo>
                <a:lnTo>
                  <a:pt x="3190771" y="0"/>
                </a:lnTo>
                <a:lnTo>
                  <a:pt x="3190771" y="1111268"/>
                </a:lnTo>
                <a:lnTo>
                  <a:pt x="0" y="1111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74043" y="4000500"/>
            <a:ext cx="7082894" cy="4540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3"/>
              </a:lnSpc>
            </a:pPr>
            <a:r>
              <a:rPr lang="en-US" sz="2800" b="1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Ieņēmumi</a:t>
            </a:r>
            <a:r>
              <a:rPr lang="en-US" sz="2800" b="1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 no </a:t>
            </a:r>
            <a:r>
              <a:rPr lang="en-US" sz="2800" b="1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pakalpojumiem</a:t>
            </a:r>
            <a:endParaRPr lang="en-US" sz="2800" b="1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 marL="227939" lvl="1" algn="l">
              <a:lnSpc>
                <a:spcPct val="150000"/>
              </a:lnSpc>
            </a:pP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0.81% </a:t>
            </a:r>
            <a:r>
              <a:rPr lang="en-US" sz="2400" spc="63" dirty="0" err="1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pašvaldības</a:t>
            </a: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6910 EUR </a:t>
            </a:r>
          </a:p>
          <a:p>
            <a:pPr marL="227939" lvl="1" algn="l">
              <a:lnSpc>
                <a:spcPct val="150000"/>
              </a:lnSpc>
            </a:pP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2.2% </a:t>
            </a:r>
            <a:r>
              <a:rPr lang="en-US" sz="2400" spc="63" dirty="0" err="1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citi</a:t>
            </a: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lang="en-US" sz="2400" spc="63" dirty="0" err="1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fondi</a:t>
            </a: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18 586 EUR</a:t>
            </a:r>
          </a:p>
          <a:p>
            <a:pPr marL="227939" lvl="1" algn="l">
              <a:lnSpc>
                <a:spcPct val="150000"/>
              </a:lnSpc>
            </a:pP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6.9% </a:t>
            </a:r>
            <a:r>
              <a:rPr lang="en-US" sz="2400" spc="63" dirty="0" err="1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klienti</a:t>
            </a: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</a:t>
            </a:r>
            <a:r>
              <a:rPr lang="en-US" sz="2400" spc="63" dirty="0" err="1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paši</a:t>
            </a: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58 624,09 EUR </a:t>
            </a:r>
          </a:p>
          <a:p>
            <a:pPr marL="227939" lvl="1" algn="l">
              <a:lnSpc>
                <a:spcPct val="150000"/>
              </a:lnSpc>
            </a:pP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76.5% </a:t>
            </a:r>
            <a:r>
              <a:rPr lang="en-US" sz="2400" spc="63" dirty="0" err="1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ziedojumi</a:t>
            </a:r>
            <a:r>
              <a:rPr lang="lv-LV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Ziedot.lv</a:t>
            </a: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647 125,76 EUR</a:t>
            </a:r>
          </a:p>
          <a:p>
            <a:pPr algn="l">
              <a:lnSpc>
                <a:spcPts val="2533"/>
              </a:lnSpc>
            </a:pPr>
            <a:endParaRPr lang="lv-LV" sz="2400" spc="63" dirty="0">
              <a:solidFill>
                <a:srgbClr val="191919"/>
              </a:solidFill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algn="l">
              <a:lnSpc>
                <a:spcPts val="2533"/>
              </a:lnSpc>
            </a:pPr>
            <a:endParaRPr lang="en-US" sz="2400" spc="63" dirty="0">
              <a:solidFill>
                <a:srgbClr val="191919"/>
              </a:solidFill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 algn="l">
              <a:lnSpc>
                <a:spcPts val="2533"/>
              </a:lnSpc>
            </a:pPr>
            <a:r>
              <a:rPr lang="en-US" sz="2800" b="1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Citi </a:t>
            </a:r>
            <a:r>
              <a:rPr lang="en-US" sz="2800" b="1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ieņēmumi</a:t>
            </a:r>
            <a:endParaRPr lang="en-US" sz="2800" b="1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 marL="227939" lvl="1" algn="l">
              <a:lnSpc>
                <a:spcPct val="150000"/>
              </a:lnSpc>
            </a:pP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13.5% </a:t>
            </a:r>
            <a:r>
              <a:rPr lang="en-US" sz="2400" spc="63" dirty="0" err="1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ziedojumi</a:t>
            </a:r>
            <a:r>
              <a:rPr lang="en-US" sz="2400" spc="63" dirty="0">
                <a:solidFill>
                  <a:srgbClr val="191919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 POGA 114 868,82  EUR</a:t>
            </a:r>
          </a:p>
          <a:p>
            <a:pPr algn="l">
              <a:lnSpc>
                <a:spcPct val="150000"/>
              </a:lnSpc>
            </a:pPr>
            <a:endParaRPr lang="en-US" sz="2400" spc="63" dirty="0">
              <a:solidFill>
                <a:srgbClr val="191919"/>
              </a:solidFill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714500"/>
            <a:ext cx="8874677" cy="8001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73750" y="2291354"/>
            <a:ext cx="3849512" cy="1036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 b="1" dirty="0">
                <a:solidFill>
                  <a:srgbClr val="07646F"/>
                </a:solidFill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IEŅĒMUMI</a:t>
            </a:r>
            <a:r>
              <a:rPr lang="lv-LV" sz="3200" b="1" dirty="0">
                <a:solidFill>
                  <a:srgbClr val="07646F"/>
                </a:solidFill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 2025  </a:t>
            </a:r>
          </a:p>
          <a:p>
            <a:pPr algn="l">
              <a:lnSpc>
                <a:spcPts val="4160"/>
              </a:lnSpc>
            </a:pPr>
            <a:r>
              <a:rPr lang="en-US" sz="3200" b="1" dirty="0">
                <a:solidFill>
                  <a:srgbClr val="7ED957"/>
                </a:solidFill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846 114,67 EUR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0459" y="2453474"/>
            <a:ext cx="7789408" cy="642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b="1" u="none" strike="noStrike" dirty="0"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FINANSES</a:t>
            </a:r>
          </a:p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endParaRPr lang="en-US" sz="3200" b="1" u="none" strike="noStrike" dirty="0">
              <a:solidFill>
                <a:srgbClr val="F18121"/>
              </a:solidFill>
              <a:latin typeface="Times New Roman" panose="02020603050405020304" pitchFamily="18" charset="0"/>
              <a:ea typeface="Aileron Bold"/>
              <a:cs typeface="Times New Roman" panose="02020603050405020304" pitchFamily="18" charset="0"/>
              <a:sym typeface="Aileron Bold"/>
            </a:endParaRPr>
          </a:p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b="1" u="none" strike="noStrike" dirty="0">
                <a:solidFill>
                  <a:srgbClr val="07646F"/>
                </a:solidFill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IEŅĒMUMI: 846 114,67 EUR</a:t>
            </a:r>
          </a:p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en-US" sz="3200" b="1" u="none" strike="noStrike" dirty="0">
                <a:solidFill>
                  <a:srgbClr val="D33E95"/>
                </a:solidFill>
                <a:latin typeface="Times New Roman" panose="02020603050405020304" pitchFamily="18" charset="0"/>
                <a:ea typeface="Aileron Bold"/>
                <a:cs typeface="Times New Roman" panose="02020603050405020304" pitchFamily="18" charset="0"/>
                <a:sym typeface="Aileron Bold"/>
              </a:rPr>
              <a:t>IZDEVUMI: 901 526,22 EUR</a:t>
            </a:r>
            <a:endParaRPr lang="lv-LV" sz="3200" b="1" u="none" strike="noStrike" dirty="0">
              <a:solidFill>
                <a:srgbClr val="D33E95"/>
              </a:solidFill>
              <a:latin typeface="Times New Roman" panose="02020603050405020304" pitchFamily="18" charset="0"/>
              <a:ea typeface="Aileron Bold"/>
              <a:cs typeface="Times New Roman" panose="02020603050405020304" pitchFamily="18" charset="0"/>
              <a:sym typeface="Aileron Bold"/>
            </a:endParaRPr>
          </a:p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endParaRPr lang="lv-LV" sz="3200" b="1" dirty="0">
              <a:solidFill>
                <a:srgbClr val="D33E95"/>
              </a:solidFill>
              <a:latin typeface="Times New Roman" panose="02020603050405020304" pitchFamily="18" charset="0"/>
              <a:ea typeface="Aileron Bold"/>
              <a:cs typeface="Times New Roman" panose="02020603050405020304" pitchFamily="18" charset="0"/>
              <a:sym typeface="Aileron Bold"/>
            </a:endParaRPr>
          </a:p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endParaRPr lang="lv-LV" sz="3200" b="1" u="none" strike="noStrike" dirty="0">
              <a:solidFill>
                <a:srgbClr val="D33E95"/>
              </a:solidFill>
              <a:latin typeface="Times New Roman" panose="02020603050405020304" pitchFamily="18" charset="0"/>
              <a:ea typeface="Aileron Bold"/>
              <a:cs typeface="Times New Roman" panose="02020603050405020304" pitchFamily="18" charset="0"/>
              <a:sym typeface="Aileron Bold"/>
            </a:endParaRPr>
          </a:p>
          <a:p>
            <a:pPr>
              <a:lnSpc>
                <a:spcPts val="4160"/>
              </a:lnSpc>
              <a:spcBef>
                <a:spcPct val="0"/>
              </a:spcBef>
            </a:pPr>
            <a:r>
              <a:rPr lang="lv-LV" sz="4000" b="1" dirty="0">
                <a:solidFill>
                  <a:srgbClr val="D33E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 Bold"/>
              </a:rPr>
              <a:t>!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ileron Bold"/>
              </a:rPr>
              <a:t> Programma PODZIŅA</a:t>
            </a:r>
          </a:p>
          <a:p>
            <a:pPr>
              <a:lnSpc>
                <a:spcPts val="4160"/>
              </a:lnSpc>
              <a:spcBef>
                <a:spcPct val="0"/>
              </a:spcBef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  <a:sym typeface="Aileron Bold"/>
              </a:rPr>
              <a:t>bērniem līdz 5 gadi – bezmaksas</a:t>
            </a:r>
          </a:p>
          <a:p>
            <a:pPr>
              <a:lnSpc>
                <a:spcPts val="4160"/>
              </a:lnSpc>
              <a:spcBef>
                <a:spcPct val="0"/>
              </a:spcBef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  <a:sym typeface="Aileron Bold"/>
              </a:rPr>
              <a:t>42 bērni (29%) no Rīgas bērniem POGĀ</a:t>
            </a:r>
          </a:p>
          <a:p>
            <a:pPr>
              <a:lnSpc>
                <a:spcPts val="4160"/>
              </a:lnSpc>
              <a:spcBef>
                <a:spcPct val="0"/>
              </a:spcBef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  <a:sym typeface="Aileron Bold"/>
            </a:endParaRPr>
          </a:p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endParaRPr lang="lv-LV" sz="3200" b="1" u="none" strike="noStrike" dirty="0">
              <a:solidFill>
                <a:srgbClr val="D33E95"/>
              </a:solidFill>
              <a:latin typeface="Times New Roman" panose="02020603050405020304" pitchFamily="18" charset="0"/>
              <a:ea typeface="Aileron Bold"/>
              <a:cs typeface="Times New Roman" panose="02020603050405020304" pitchFamily="18" charset="0"/>
              <a:sym typeface="Aileron Bold"/>
            </a:endParaRPr>
          </a:p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endParaRPr lang="en-US" sz="3200" b="1" u="none" strike="noStrike" dirty="0">
              <a:solidFill>
                <a:srgbClr val="D33E95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41906" y="377931"/>
            <a:ext cx="3190770" cy="1111268"/>
          </a:xfrm>
          <a:custGeom>
            <a:avLst/>
            <a:gdLst/>
            <a:ahLst/>
            <a:cxnLst/>
            <a:rect l="l" t="t" r="r" b="b"/>
            <a:pathLst>
              <a:path w="3190770" h="1111268">
                <a:moveTo>
                  <a:pt x="0" y="0"/>
                </a:moveTo>
                <a:lnTo>
                  <a:pt x="3190771" y="0"/>
                </a:lnTo>
                <a:lnTo>
                  <a:pt x="3190771" y="1111268"/>
                </a:lnTo>
                <a:lnTo>
                  <a:pt x="0" y="1111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610" y="1080035"/>
            <a:ext cx="9327464" cy="91699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98E05-147B-8065-627C-2EC1B55F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6249D998-C445-4F2D-0E43-F8159BEE58F2}"/>
              </a:ext>
            </a:extLst>
          </p:cNvPr>
          <p:cNvSpPr/>
          <p:nvPr/>
        </p:nvSpPr>
        <p:spPr>
          <a:xfrm>
            <a:off x="841905" y="333686"/>
            <a:ext cx="3190770" cy="1111268"/>
          </a:xfrm>
          <a:custGeom>
            <a:avLst/>
            <a:gdLst/>
            <a:ahLst/>
            <a:cxnLst/>
            <a:rect l="l" t="t" r="r" b="b"/>
            <a:pathLst>
              <a:path w="3190770" h="1111268">
                <a:moveTo>
                  <a:pt x="0" y="0"/>
                </a:moveTo>
                <a:lnTo>
                  <a:pt x="3190771" y="0"/>
                </a:lnTo>
                <a:lnTo>
                  <a:pt x="3190771" y="1111268"/>
                </a:lnTo>
                <a:lnTo>
                  <a:pt x="0" y="1111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6D0FC-D261-FC53-927A-B2D06AD06F4D}"/>
              </a:ext>
            </a:extLst>
          </p:cNvPr>
          <p:cNvSpPr txBox="1"/>
          <p:nvPr/>
        </p:nvSpPr>
        <p:spPr>
          <a:xfrm>
            <a:off x="841905" y="2146166"/>
            <a:ext cx="7997295" cy="721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51"/>
              </a:lnSpc>
              <a:spcBef>
                <a:spcPct val="0"/>
              </a:spcBef>
            </a:pPr>
            <a:r>
              <a:rPr lang="lv-LV" sz="2800" b="1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dodPIECI</a:t>
            </a:r>
            <a:r>
              <a:rPr lang="lv-LV" sz="2800" b="1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maratons 2025</a:t>
            </a:r>
          </a:p>
          <a:p>
            <a:pPr>
              <a:spcBef>
                <a:spcPct val="0"/>
              </a:spcBef>
            </a:pPr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«Atklātā vēstule par atbalsta stiprināšanu bērniem ar neiroloģiskiem kustību traucējumiem un kustīgas, veselīgas sabiedrības veicināšanu Latvijā»</a:t>
            </a:r>
          </a:p>
          <a:p>
            <a:pPr>
              <a:spcBef>
                <a:spcPct val="0"/>
              </a:spcBef>
            </a:pPr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  <a:hlinkClick r:id="rId4"/>
              </a:rPr>
              <a:t>https://static.lsm.lv/documents/2dk.pdf</a:t>
            </a:r>
            <a:endParaRPr lang="lv-LV" sz="2400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 algn="l">
              <a:lnSpc>
                <a:spcPts val="3651"/>
              </a:lnSpc>
              <a:spcBef>
                <a:spcPct val="0"/>
              </a:spcBef>
            </a:pPr>
            <a:endParaRPr lang="lv-LV" sz="2400" spc="91" noProof="0" dirty="0">
              <a:solidFill>
                <a:srgbClr val="000000"/>
              </a:solidFill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>
              <a:lnSpc>
                <a:spcPts val="3651"/>
              </a:lnSpc>
              <a:spcBef>
                <a:spcPct val="0"/>
              </a:spcBef>
            </a:pPr>
            <a:r>
              <a:rPr lang="en-US" sz="2400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Rehabilitācijas</a:t>
            </a:r>
            <a:r>
              <a:rPr lang="en-US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pakalpojumu</a:t>
            </a:r>
            <a:r>
              <a:rPr lang="en-US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finansēšanā</a:t>
            </a:r>
            <a:r>
              <a:rPr lang="en-US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ieviest</a:t>
            </a:r>
            <a:r>
              <a:rPr lang="en-US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nauda</a:t>
            </a:r>
            <a:r>
              <a:rPr lang="en-US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seko </a:t>
            </a:r>
            <a:r>
              <a:rPr lang="en-US" sz="2400" spc="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pacientam</a:t>
            </a:r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pPr>
              <a:lnSpc>
                <a:spcPts val="3651"/>
              </a:lnSpc>
              <a:spcBef>
                <a:spcPct val="0"/>
              </a:spcBef>
            </a:pPr>
            <a:endParaRPr lang="lv-LV" sz="2400" spc="9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ileron"/>
            </a:endParaRPr>
          </a:p>
          <a:p>
            <a:pPr>
              <a:lnSpc>
                <a:spcPts val="3651"/>
              </a:lnSpc>
              <a:spcBef>
                <a:spcPct val="0"/>
              </a:spcBef>
            </a:pPr>
            <a:r>
              <a:rPr lang="lv-LV" sz="2400" spc="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ileron"/>
              </a:rPr>
              <a:t>KĀ to izdarīt? RĪGA var sniegt atbildi!</a:t>
            </a:r>
          </a:p>
          <a:p>
            <a:pPr algn="l">
              <a:lnSpc>
                <a:spcPts val="3651"/>
              </a:lnSpc>
              <a:spcBef>
                <a:spcPct val="0"/>
              </a:spcBef>
            </a:pPr>
            <a:endParaRPr lang="lv-LV" sz="2400" spc="91" dirty="0">
              <a:solidFill>
                <a:srgbClr val="000000"/>
              </a:solidFill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  <a:p>
            <a:pPr>
              <a:lnSpc>
                <a:spcPts val="3651"/>
              </a:lnSpc>
              <a:spcBef>
                <a:spcPct val="0"/>
              </a:spcBef>
            </a:pPr>
            <a:r>
              <a:rPr lang="lv-LV" sz="2800" b="1" spc="91">
                <a:solidFill>
                  <a:srgbClr val="000000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Ziedot</a:t>
            </a:r>
            <a:r>
              <a:rPr lang="lv-LV" sz="2800" b="1" spc="91" dirty="0">
                <a:solidFill>
                  <a:srgbClr val="000000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.lv vīzija</a:t>
            </a:r>
          </a:p>
          <a:p>
            <a:pPr>
              <a:lnSpc>
                <a:spcPts val="3651"/>
              </a:lnSpc>
              <a:spcBef>
                <a:spcPct val="0"/>
              </a:spcBef>
            </a:pPr>
            <a:r>
              <a:rPr lang="lv-LV" sz="2800" spc="91" dirty="0">
                <a:solidFill>
                  <a:srgbClr val="000000"/>
                </a:solidFill>
                <a:latin typeface="Times New Roman" panose="02020603050405020304" pitchFamily="18" charset="0"/>
                <a:ea typeface="Aileron"/>
                <a:cs typeface="Times New Roman" panose="02020603050405020304" pitchFamily="18" charset="0"/>
                <a:sym typeface="Aileron"/>
              </a:rPr>
              <a:t>pārmaiņas sabiedrībā, pašvaldībā, valstī</a:t>
            </a:r>
          </a:p>
          <a:p>
            <a:pPr>
              <a:lnSpc>
                <a:spcPts val="3651"/>
              </a:lnSpc>
              <a:spcBef>
                <a:spcPct val="0"/>
              </a:spcBef>
            </a:pPr>
            <a:r>
              <a:rPr lang="lv-LV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«J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valsts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darītu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pienākas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kvalitātē</a:t>
            </a:r>
            <a:r>
              <a:rPr lang="lv-LV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tādas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Pogas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nebūtu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domāju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pateikts</a:t>
            </a:r>
            <a:r>
              <a:rPr lang="lv-LV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 dod5 aptaujas vecākiem, dec.2025)</a:t>
            </a:r>
            <a:endParaRPr lang="lv-LV" sz="2400" spc="91" dirty="0">
              <a:solidFill>
                <a:srgbClr val="000000"/>
              </a:solidFill>
              <a:latin typeface="Times New Roman" panose="02020603050405020304" pitchFamily="18" charset="0"/>
              <a:ea typeface="Aileron"/>
              <a:cs typeface="Times New Roman" panose="02020603050405020304" pitchFamily="18" charset="0"/>
              <a:sym typeface="Aileron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C8157C-EA3B-8251-562E-7A9AF0AF6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585552"/>
              </p:ext>
            </p:extLst>
          </p:nvPr>
        </p:nvGraphicFramePr>
        <p:xfrm>
          <a:off x="8495071" y="2705100"/>
          <a:ext cx="9067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E628B7D-15F4-7F52-ACCF-DAC9253E9A54}"/>
              </a:ext>
            </a:extLst>
          </p:cNvPr>
          <p:cNvSpPr txBox="1"/>
          <p:nvPr/>
        </p:nvSpPr>
        <p:spPr>
          <a:xfrm>
            <a:off x="15697200" y="5829300"/>
            <a:ext cx="236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regularitāte, finanses, kvotas, rindas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D0E1E-82B0-345E-B278-BBFDCC643516}"/>
              </a:ext>
            </a:extLst>
          </p:cNvPr>
          <p:cNvSpPr txBox="1"/>
          <p:nvPr/>
        </p:nvSpPr>
        <p:spPr>
          <a:xfrm>
            <a:off x="9654048" y="9049092"/>
            <a:ext cx="2745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speciālistu sagatavotība, ieinteresētība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65BAC-BB53-988D-2088-F0FAA88D3823}"/>
              </a:ext>
            </a:extLst>
          </p:cNvPr>
          <p:cNvSpPr txBox="1"/>
          <p:nvPr/>
        </p:nvSpPr>
        <p:spPr>
          <a:xfrm>
            <a:off x="8839200" y="6475631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pakalpojumu koordinācija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81D99D-01F4-13A2-EC53-B6387F0F10DD}"/>
              </a:ext>
            </a:extLst>
          </p:cNvPr>
          <p:cNvSpPr txBox="1"/>
          <p:nvPr/>
        </p:nvSpPr>
        <p:spPr>
          <a:xfrm>
            <a:off x="8495071" y="1564028"/>
            <a:ext cx="9488129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Aptauja par bērnu ar kustības traucējumiem rehabilitācijas pieejamību un kvalitāti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2025.gada 17.-18.decembrī, 102 respondenti</a:t>
            </a:r>
            <a:r>
              <a:rPr lang="lv-LV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3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1947" y="666990"/>
            <a:ext cx="5688440" cy="1981146"/>
          </a:xfrm>
          <a:custGeom>
            <a:avLst/>
            <a:gdLst/>
            <a:ahLst/>
            <a:cxnLst/>
            <a:rect l="l" t="t" r="r" b="b"/>
            <a:pathLst>
              <a:path w="5688440" h="1981146">
                <a:moveTo>
                  <a:pt x="0" y="0"/>
                </a:moveTo>
                <a:lnTo>
                  <a:pt x="5688440" y="0"/>
                </a:lnTo>
                <a:lnTo>
                  <a:pt x="5688440" y="1981146"/>
                </a:lnTo>
                <a:lnTo>
                  <a:pt x="0" y="19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535488" y="4299149"/>
            <a:ext cx="8815542" cy="8220744"/>
            <a:chOff x="0" y="0"/>
            <a:chExt cx="1869084" cy="17429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9084" cy="1742974"/>
            </a:xfrm>
            <a:custGeom>
              <a:avLst/>
              <a:gdLst/>
              <a:ahLst/>
              <a:cxnLst/>
              <a:rect l="l" t="t" r="r" b="b"/>
              <a:pathLst>
                <a:path w="1869084" h="1742974">
                  <a:moveTo>
                    <a:pt x="934542" y="0"/>
                  </a:moveTo>
                  <a:cubicBezTo>
                    <a:pt x="418409" y="0"/>
                    <a:pt x="0" y="390178"/>
                    <a:pt x="0" y="871487"/>
                  </a:cubicBezTo>
                  <a:cubicBezTo>
                    <a:pt x="0" y="1352796"/>
                    <a:pt x="418409" y="1742974"/>
                    <a:pt x="934542" y="1742974"/>
                  </a:cubicBezTo>
                  <a:cubicBezTo>
                    <a:pt x="1450675" y="1742974"/>
                    <a:pt x="1869084" y="1352796"/>
                    <a:pt x="1869084" y="871487"/>
                  </a:cubicBezTo>
                  <a:cubicBezTo>
                    <a:pt x="1869084" y="390178"/>
                    <a:pt x="1450675" y="0"/>
                    <a:pt x="934542" y="0"/>
                  </a:cubicBezTo>
                  <a:close/>
                </a:path>
              </a:pathLst>
            </a:custGeom>
            <a:blipFill>
              <a:blip r:embed="rId3"/>
              <a:stretch>
                <a:fillRect l="-12024" r="-120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58406" y="4891088"/>
            <a:ext cx="586023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7"/>
              </a:lnSpc>
              <a:spcBef>
                <a:spcPct val="0"/>
              </a:spcBef>
            </a:pPr>
            <a:r>
              <a:rPr lang="en-US" sz="3331" b="1" spc="99">
                <a:solidFill>
                  <a:srgbClr val="545454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PALDIES PAR UZMANĪBU!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7913F03-3423-A187-D21E-8D8FD7931C18}"/>
              </a:ext>
            </a:extLst>
          </p:cNvPr>
          <p:cNvSpPr txBox="1"/>
          <p:nvPr/>
        </p:nvSpPr>
        <p:spPr>
          <a:xfrm>
            <a:off x="7467600" y="9334500"/>
            <a:ext cx="1785704" cy="28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  <a:spcBef>
                <a:spcPct val="0"/>
              </a:spcBef>
            </a:pPr>
            <a:r>
              <a:rPr lang="en-US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  <a:r>
              <a:rPr lang="lv-LV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  <a:r>
              <a:rPr lang="en-US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.0</a:t>
            </a:r>
            <a:r>
              <a:rPr lang="lv-LV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  <a:r>
              <a:rPr lang="en-US" sz="1996" spc="59" dirty="0">
                <a:solidFill>
                  <a:srgbClr val="545454"/>
                </a:solidFill>
                <a:latin typeface="Aileron"/>
                <a:ea typeface="Aileron"/>
                <a:cs typeface="Aileron"/>
                <a:sym typeface="Aileron"/>
              </a:rPr>
              <a:t>.2026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552</Words>
  <Application>Microsoft Office PowerPoint</Application>
  <PresentationFormat>Pielāgots</PresentationFormat>
  <Paragraphs>105</Paragraphs>
  <Slides>9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8" baseType="lpstr">
      <vt:lpstr>Aileron Bold</vt:lpstr>
      <vt:lpstr>Poppins</vt:lpstr>
      <vt:lpstr>Aptos</vt:lpstr>
      <vt:lpstr>Aileron Ultra-Bold</vt:lpstr>
      <vt:lpstr>Aileron</vt:lpstr>
      <vt:lpstr>Times New Roman</vt:lpstr>
      <vt:lpstr>Calibri</vt:lpstr>
      <vt:lpstr>Arial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 2025 kopsavilkums</dc:title>
  <dc:creator>Ilze</dc:creator>
  <cp:lastModifiedBy>Lita Brice</cp:lastModifiedBy>
  <cp:revision>3</cp:revision>
  <dcterms:created xsi:type="dcterms:W3CDTF">2006-08-16T00:00:00Z</dcterms:created>
  <dcterms:modified xsi:type="dcterms:W3CDTF">2026-02-17T13:24:05Z</dcterms:modified>
  <dc:identifier>DAG-XzY8BC0</dc:identifier>
</cp:coreProperties>
</file>