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sldIdLst>
    <p:sldId id="256" r:id="rId2"/>
    <p:sldId id="261" r:id="rId3"/>
    <p:sldId id="263" r:id="rId4"/>
    <p:sldId id="3399" r:id="rId5"/>
    <p:sldId id="3398" r:id="rId6"/>
    <p:sldId id="3397" r:id="rId7"/>
    <p:sldId id="3400" r:id="rId8"/>
    <p:sldId id="267" r:id="rId9"/>
    <p:sldId id="3401" r:id="rId10"/>
    <p:sldId id="3403" r:id="rId11"/>
    <p:sldId id="268" r:id="rId12"/>
    <p:sldId id="3402" r:id="rId1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25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690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452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97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777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67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688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4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77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6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3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97322" y="640080"/>
            <a:ext cx="4688333" cy="3566160"/>
          </a:xfrm>
        </p:spPr>
        <p:txBody>
          <a:bodyPr anchor="b">
            <a:normAutofit/>
          </a:bodyPr>
          <a:lstStyle/>
          <a:p>
            <a:pPr algn="l"/>
            <a:r>
              <a:rPr lang="lv-LV" sz="4700"/>
              <a:t>Pastāvēs, kas mainīsies</a:t>
            </a:r>
            <a:endParaRPr lang="lv-LV" sz="4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97321" y="4636008"/>
            <a:ext cx="4688333" cy="1572768"/>
          </a:xfrm>
        </p:spPr>
        <p:txBody>
          <a:bodyPr>
            <a:normAutofit lnSpcReduction="10000"/>
          </a:bodyPr>
          <a:lstStyle/>
          <a:p>
            <a:pPr algn="l"/>
            <a:r>
              <a:rPr lang="lv-LV" dirty="0"/>
              <a:t>Rīgas sociālā darba attīstība un Ģimenes atbalsta centru izveide</a:t>
            </a:r>
          </a:p>
          <a:p>
            <a:pPr algn="l"/>
            <a:endParaRPr lang="lv-LV" dirty="0"/>
          </a:p>
          <a:p>
            <a:r>
              <a:rPr lang="lv-LV" dirty="0"/>
              <a:t>Rīga, 03.06.2025</a:t>
            </a:r>
          </a:p>
        </p:txBody>
      </p:sp>
      <p:pic>
        <p:nvPicPr>
          <p:cNvPr id="4" name="Attēls 3" descr="Attēls, kurā ir pulkstenis, aplis, simbols, cipars&#10;&#10;Mākslīgā intelekta ģenerētais saturs var būt nepareizs.">
            <a:extLst>
              <a:ext uri="{FF2B5EF4-FFF2-40B4-BE49-F238E27FC236}">
                <a16:creationId xmlns:a16="http://schemas.microsoft.com/office/drawing/2014/main" id="{C2A92BCB-6100-CA1E-FC36-28AB974051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8022" r="17076"/>
          <a:stretch>
            <a:fillRect/>
          </a:stretch>
        </p:blipFill>
        <p:spPr>
          <a:xfrm>
            <a:off x="-3228" y="10"/>
            <a:ext cx="3492988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8F0077F-5831-793B-D105-4DD7B2A3F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4700" y="544750"/>
            <a:ext cx="5605629" cy="807396"/>
          </a:xfrm>
        </p:spPr>
        <p:txBody>
          <a:bodyPr>
            <a:normAutofit/>
          </a:bodyPr>
          <a:lstStyle/>
          <a:p>
            <a:r>
              <a:rPr lang="lv-LV" sz="3000" dirty="0"/>
              <a:t>Atziņas un gūtās mācības darbā (2)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750DE3CD-3B6B-DC20-36CF-FA621A29A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322" y="1517515"/>
            <a:ext cx="5033221" cy="4795736"/>
          </a:xfrm>
        </p:spPr>
        <p:txBody>
          <a:bodyPr anchor="ctr">
            <a:noAutofit/>
          </a:bodyPr>
          <a:lstStyle/>
          <a:p>
            <a:r>
              <a:rPr lang="lv-LV" sz="1800" dirty="0"/>
              <a:t>Procesu pilnveide un pielāgošanās vajadzībām</a:t>
            </a:r>
          </a:p>
          <a:p>
            <a:pPr marL="0" indent="0">
              <a:buNone/>
            </a:pPr>
            <a:r>
              <a:rPr lang="lv-LV" sz="1800" dirty="0"/>
              <a:t>Ieviests darbs atbilstoši LM metodikai, izveidoti specializēti amati (piem., darbs ar jauniešiem), kā arī nodrošināta darba nepārtrauktība, aizvietojot kolēģus atbilstoši </a:t>
            </a:r>
            <a:r>
              <a:rPr lang="lv-LV" sz="1800" dirty="0" err="1"/>
              <a:t>mērķgrupai</a:t>
            </a:r>
            <a:r>
              <a:rPr lang="lv-LV" sz="1800" dirty="0"/>
              <a:t>.</a:t>
            </a:r>
          </a:p>
          <a:p>
            <a:r>
              <a:rPr lang="lv-LV" sz="1800" dirty="0"/>
              <a:t>Darbinieku stabilizēšanās un jauno speciālistu piesaiste</a:t>
            </a:r>
          </a:p>
          <a:p>
            <a:pPr marL="0" indent="0">
              <a:buNone/>
            </a:pPr>
            <a:r>
              <a:rPr lang="lv-LV" sz="1800" dirty="0"/>
              <a:t>Ir samazinājusies darbinieku aizplūšana, un ir novērojama pozitīva tendence vakanču aizpildē ar jauniem profesionāļiem.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A8DD01E0-026D-DA80-B9F5-11365D76AA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0053" y="2865142"/>
            <a:ext cx="1101278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579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700" y="687480"/>
            <a:ext cx="5605629" cy="994172"/>
          </a:xfrm>
        </p:spPr>
        <p:txBody>
          <a:bodyPr>
            <a:normAutofit/>
          </a:bodyPr>
          <a:lstStyle/>
          <a:p>
            <a:r>
              <a:rPr lang="lv-LV" sz="3000"/>
              <a:t>Attīstība un profesionālā izaugsme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6322" y="2227944"/>
            <a:ext cx="5033221" cy="3788227"/>
          </a:xfrm>
        </p:spPr>
        <p:txBody>
          <a:bodyPr anchor="ctr">
            <a:normAutofit fontScale="92500" lnSpcReduction="20000"/>
          </a:bodyPr>
          <a:lstStyle/>
          <a:p>
            <a:r>
              <a:rPr lang="lv-LV" sz="1600" dirty="0"/>
              <a:t>Lai arī strukturālās izmaiņas Rīgas Sociālajā dienestā sociālā darba jomā ir noslēgušās, attīstība turpinās.</a:t>
            </a:r>
          </a:p>
          <a:p>
            <a:endParaRPr lang="lv-LV" sz="1600" dirty="0"/>
          </a:p>
          <a:p>
            <a:r>
              <a:rPr lang="lv-LV" sz="1600" dirty="0"/>
              <a:t>Tiek meklēti joprojām labākie risinājumi sociālo darbinieku atslogošanai.</a:t>
            </a:r>
          </a:p>
          <a:p>
            <a:r>
              <a:rPr lang="lv-LV" sz="1600" dirty="0"/>
              <a:t>Vienādota prakse visā dienestā – regulāras tikšanās</a:t>
            </a:r>
          </a:p>
          <a:p>
            <a:r>
              <a:rPr lang="lv-LV" sz="1600" dirty="0"/>
              <a:t> Pilnveidoti sociālā darba procesus un kvalitāti.</a:t>
            </a:r>
          </a:p>
          <a:p>
            <a:r>
              <a:rPr lang="lv-LV" sz="1600" dirty="0"/>
              <a:t> Sadarbība ar augstskolām, nodrošinot praksi jaunajiem speciālistiem.</a:t>
            </a:r>
          </a:p>
          <a:p>
            <a:r>
              <a:rPr lang="lv-LV" sz="1600" dirty="0"/>
              <a:t>Stiprināta sadarbība ar partneriem un pakalpojumu sniedzējiem.</a:t>
            </a:r>
          </a:p>
          <a:p>
            <a:pPr>
              <a:buNone/>
            </a:pPr>
            <a:endParaRPr lang="lv-LV" sz="1600" dirty="0"/>
          </a:p>
          <a:p>
            <a:r>
              <a:rPr lang="lv-LV" sz="1600" dirty="0"/>
              <a:t>Atslēgas vārdi: problēmas ieraudzīšana, </a:t>
            </a:r>
            <a:r>
              <a:rPr lang="lv-LV" sz="1600" dirty="0" err="1"/>
              <a:t>atvērtība</a:t>
            </a:r>
            <a:r>
              <a:rPr lang="lv-LV" sz="1600" dirty="0"/>
              <a:t>, plānošana, realizēšana, profesionalitāte, darbinieks un klienta vajadzības.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2C9A98C6-ACB3-0943-6C10-2C6F09D736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0053" y="2865142"/>
            <a:ext cx="1101278" cy="114345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34728A0-0021-3E1B-7B53-1E83425B0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4700" y="687480"/>
            <a:ext cx="5605629" cy="994172"/>
          </a:xfrm>
        </p:spPr>
        <p:txBody>
          <a:bodyPr>
            <a:normAutofit/>
          </a:bodyPr>
          <a:lstStyle/>
          <a:p>
            <a:endParaRPr lang="lv-LV" sz="385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618853F-681A-030B-6627-50044D062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322" y="2227944"/>
            <a:ext cx="5033221" cy="378822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lv-LV" sz="3000" dirty="0"/>
              <a:t>Paldies par uzmanību!</a:t>
            </a:r>
            <a:endParaRPr lang="en-US" sz="3000" dirty="0"/>
          </a:p>
        </p:txBody>
      </p:sp>
      <p:pic>
        <p:nvPicPr>
          <p:cNvPr id="4" name="Satura vietturis 3">
            <a:extLst>
              <a:ext uri="{FF2B5EF4-FFF2-40B4-BE49-F238E27FC236}">
                <a16:creationId xmlns:a16="http://schemas.microsoft.com/office/drawing/2014/main" id="{403BE7E4-A350-1280-A9E6-49F777D58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0053" y="2865142"/>
            <a:ext cx="1101278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902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700" y="687480"/>
            <a:ext cx="5605629" cy="994172"/>
          </a:xfrm>
        </p:spPr>
        <p:txBody>
          <a:bodyPr>
            <a:normAutofit/>
          </a:bodyPr>
          <a:lstStyle/>
          <a:p>
            <a:r>
              <a:rPr lang="lv-LV" sz="3000" dirty="0"/>
              <a:t>Ceļš uz Ģimenes atbalsta centra izveidi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2376322" y="2227944"/>
            <a:ext cx="5033221" cy="3788227"/>
          </a:xfrm>
        </p:spPr>
        <p:txBody>
          <a:bodyPr anchor="ctr">
            <a:normAutofit/>
          </a:bodyPr>
          <a:lstStyle/>
          <a:p>
            <a:pPr>
              <a:defRPr sz="2000"/>
            </a:pPr>
            <a:r>
              <a:rPr lang="lv-LV" sz="1600" dirty="0"/>
              <a:t>2022. gadā – 17 vakances sociālā darba jomā.</a:t>
            </a:r>
          </a:p>
          <a:p>
            <a:pPr>
              <a:defRPr sz="2000"/>
            </a:pPr>
            <a:r>
              <a:rPr lang="lv-LV" sz="1600" dirty="0"/>
              <a:t>Sociālo darbinieku pārslodze - līdz pat 45 lietām vienlaikus.</a:t>
            </a:r>
          </a:p>
          <a:p>
            <a:pPr>
              <a:defRPr sz="2000"/>
            </a:pPr>
            <a:r>
              <a:rPr lang="lv-LV" sz="1600" dirty="0"/>
              <a:t>Regulāra jaunas ienākošās informācijas apstrādāšana, izvērtēšana. </a:t>
            </a:r>
          </a:p>
          <a:p>
            <a:pPr>
              <a:defRPr sz="2000"/>
            </a:pPr>
            <a:r>
              <a:rPr lang="lv-LV" sz="1600" dirty="0"/>
              <a:t>Strādāšana no krīzes uz krīzi, “ugunsgrēku dzēšanas” režīms, izdegšanas risks, aiziešana no darba.</a:t>
            </a:r>
          </a:p>
          <a:p>
            <a:pPr>
              <a:defRPr sz="2000"/>
            </a:pPr>
            <a:r>
              <a:rPr lang="lv-LV" sz="1600" dirty="0"/>
              <a:t> Reaģēšana krīzēs aizēno ilgtermiņa darbu ar klientu.</a:t>
            </a:r>
          </a:p>
          <a:p>
            <a:pPr>
              <a:defRPr sz="2000"/>
            </a:pPr>
            <a:endParaRPr lang="lv-LV" sz="1600" dirty="0"/>
          </a:p>
          <a:p>
            <a:pPr>
              <a:defRPr sz="2000"/>
            </a:pPr>
            <a:r>
              <a:rPr lang="lv-LV" sz="1600" dirty="0"/>
              <a:t>2022. gada vidū izveidota Rīgas </a:t>
            </a:r>
            <a:r>
              <a:rPr lang="lv-LV" sz="1600" dirty="0" err="1"/>
              <a:t>valstspilsētas</a:t>
            </a:r>
            <a:r>
              <a:rPr lang="lv-LV" sz="1600" dirty="0"/>
              <a:t> pašvaldības Labklājības departamenta  darba grupa par sociālā darba procesa organizēšanu  dienestā.</a:t>
            </a:r>
          </a:p>
        </p:txBody>
      </p:sp>
      <p:pic>
        <p:nvPicPr>
          <p:cNvPr id="4" name="Attēls 3" descr="Attēls, kurā ir simbols, fonts, grafika, balts&#10;&#10;Mākslīgā intelekta ģenerētais saturs var būt nepareizs.">
            <a:extLst>
              <a:ext uri="{FF2B5EF4-FFF2-40B4-BE49-F238E27FC236}">
                <a16:creationId xmlns:a16="http://schemas.microsoft.com/office/drawing/2014/main" id="{10FF7C0E-5B40-3540-56EF-D82B2505E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0053" y="2865142"/>
            <a:ext cx="1101278" cy="11434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700" y="687480"/>
            <a:ext cx="5605629" cy="994172"/>
          </a:xfrm>
        </p:spPr>
        <p:txBody>
          <a:bodyPr>
            <a:normAutofit/>
          </a:bodyPr>
          <a:lstStyle/>
          <a:p>
            <a:r>
              <a:rPr lang="lv-LV" sz="3850" dirty="0"/>
              <a:t>Idejas un to īstenošana (1)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6322" y="2227944"/>
            <a:ext cx="5033221" cy="3788227"/>
          </a:xfrm>
        </p:spPr>
        <p:txBody>
          <a:bodyPr anchor="ctr">
            <a:normAutofit fontScale="92500" lnSpcReduction="10000"/>
          </a:bodyPr>
          <a:lstStyle/>
          <a:p>
            <a:pPr>
              <a:defRPr sz="2000"/>
            </a:pPr>
            <a:r>
              <a:rPr lang="lv-LV" sz="1600"/>
              <a:t>Klientu plūsmas/informācijas organizācija 2 līmeņos.</a:t>
            </a:r>
          </a:p>
          <a:p>
            <a:pPr marL="0" indent="0">
              <a:buNone/>
              <a:defRPr sz="2000"/>
            </a:pPr>
            <a:r>
              <a:rPr lang="lv-LV" sz="1600"/>
              <a:t>🔷 I līmenis – Reaģēšana un izvērtēšana</a:t>
            </a:r>
          </a:p>
          <a:p>
            <a:pPr marL="0" indent="0">
              <a:buNone/>
              <a:defRPr sz="2000"/>
            </a:pPr>
            <a:r>
              <a:rPr lang="lv-LV" sz="1600"/>
              <a:t>  • Pirmreizējās informācijas izvērtēšana.</a:t>
            </a:r>
          </a:p>
          <a:p>
            <a:pPr marL="0" indent="0">
              <a:buNone/>
              <a:defRPr sz="2000"/>
            </a:pPr>
            <a:r>
              <a:rPr lang="lv-LV" sz="1600"/>
              <a:t>  • Tūlītējs atbalsts krīzē/apdraudējumā.</a:t>
            </a:r>
          </a:p>
          <a:p>
            <a:pPr marL="0" indent="0">
              <a:buNone/>
              <a:defRPr sz="2000"/>
            </a:pPr>
            <a:r>
              <a:rPr lang="lv-LV" sz="1600"/>
              <a:t>  • Pakalpojumu piešķiršana.</a:t>
            </a:r>
          </a:p>
          <a:p>
            <a:pPr marL="0" indent="0">
              <a:buNone/>
              <a:defRPr sz="2000"/>
            </a:pPr>
            <a:r>
              <a:rPr lang="lv-LV" sz="1600"/>
              <a:t>  •Starpinstitucionālā sadarbība informācijas noskaidrošanai vai sniegšanā.</a:t>
            </a:r>
          </a:p>
          <a:p>
            <a:pPr marL="0" indent="0">
              <a:buNone/>
              <a:defRPr sz="2000"/>
            </a:pPr>
            <a:r>
              <a:rPr lang="lv-LV" sz="1600"/>
              <a:t>  • Lēmumu pieņemšana par lietas tālāku virzību.</a:t>
            </a:r>
          </a:p>
          <a:p>
            <a:pPr marL="0" indent="0">
              <a:buNone/>
              <a:defRPr sz="2000"/>
            </a:pPr>
            <a:r>
              <a:rPr lang="lv-LV" sz="1600"/>
              <a:t>🔷 II līmenis – Sociālais darbs ar gadījumu</a:t>
            </a:r>
          </a:p>
          <a:p>
            <a:pPr marL="0" indent="0">
              <a:buNone/>
              <a:defRPr sz="2000"/>
            </a:pPr>
            <a:r>
              <a:rPr lang="lv-LV" sz="1600"/>
              <a:t> • Mērķēta intervence ar atbilstošām metodēm.</a:t>
            </a:r>
          </a:p>
          <a:p>
            <a:pPr marL="0" indent="0">
              <a:buNone/>
              <a:defRPr sz="2000"/>
            </a:pPr>
            <a:r>
              <a:rPr lang="lv-LV" sz="1600"/>
              <a:t> • Darbs ar ģimenēm ar multiplām problēmām.</a:t>
            </a:r>
          </a:p>
          <a:p>
            <a:pPr marL="0" indent="0">
              <a:buNone/>
              <a:defRPr sz="2000"/>
            </a:pPr>
            <a:r>
              <a:rPr lang="lv-LV" sz="1600"/>
              <a:t> • Sociālā darba ar gadījumu kvalitātes celšana.</a:t>
            </a:r>
          </a:p>
          <a:p>
            <a:pPr>
              <a:defRPr sz="2000"/>
            </a:pPr>
            <a:endParaRPr lang="lv-LV" sz="1600"/>
          </a:p>
          <a:p>
            <a:pPr>
              <a:defRPr sz="2000"/>
            </a:pPr>
            <a:endParaRPr lang="lv-LV" sz="1600"/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807945E2-E95D-0D12-CEF2-E1076EE166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0053" y="2865142"/>
            <a:ext cx="1101278" cy="114345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700" y="687480"/>
            <a:ext cx="5605629" cy="994172"/>
          </a:xfrm>
        </p:spPr>
        <p:txBody>
          <a:bodyPr>
            <a:normAutofit/>
          </a:bodyPr>
          <a:lstStyle/>
          <a:p>
            <a:r>
              <a:rPr lang="lv-LV" sz="3850" dirty="0"/>
              <a:t>Idejas un to īstenošana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6322" y="2227944"/>
            <a:ext cx="5033221" cy="3788227"/>
          </a:xfrm>
        </p:spPr>
        <p:txBody>
          <a:bodyPr anchor="ctr">
            <a:normAutofit lnSpcReduction="10000"/>
          </a:bodyPr>
          <a:lstStyle/>
          <a:p>
            <a:pPr>
              <a:defRPr sz="2000"/>
            </a:pPr>
            <a:r>
              <a:rPr lang="lv-LV" sz="1600" dirty="0"/>
              <a:t>Klientu </a:t>
            </a:r>
            <a:r>
              <a:rPr lang="lv-LV" sz="1600" dirty="0" err="1"/>
              <a:t>mērķgrupas</a:t>
            </a:r>
            <a:r>
              <a:rPr lang="lv-LV" sz="1600" dirty="0"/>
              <a:t> noteikšana – slodzes definēšana.</a:t>
            </a:r>
          </a:p>
          <a:p>
            <a:pPr>
              <a:defRPr sz="2000"/>
            </a:pPr>
            <a:r>
              <a:rPr lang="lv-LV" sz="1600" dirty="0"/>
              <a:t>Ieviesta </a:t>
            </a:r>
            <a:r>
              <a:rPr lang="lv-LV" sz="1600" dirty="0" err="1"/>
              <a:t>mērķgrupa</a:t>
            </a:r>
            <a:r>
              <a:rPr lang="lv-LV" sz="1600" dirty="0"/>
              <a:t> – ģimenes ar bērniem, kurās ir multiplas problēmas (atbilstoši LM metodikas «Sociālais darbs ģimenēm ar bērniem» kritērijiem.</a:t>
            </a:r>
          </a:p>
          <a:p>
            <a:pPr>
              <a:defRPr sz="2000"/>
            </a:pPr>
            <a:r>
              <a:rPr lang="lv-LV" sz="1600" dirty="0"/>
              <a:t>Pārskatīta pierakstu veikšana, veidlapas, izstrādāta jauna izvērtēšanas veidlapa – Pirmreizējās informācijas </a:t>
            </a:r>
            <a:r>
              <a:rPr lang="lv-LV" sz="1600" dirty="0" err="1"/>
              <a:t>izvērtējums</a:t>
            </a:r>
            <a:r>
              <a:rPr lang="lv-LV" sz="1600" dirty="0"/>
              <a:t>.</a:t>
            </a:r>
          </a:p>
          <a:p>
            <a:pPr>
              <a:defRPr sz="2000"/>
            </a:pPr>
            <a:r>
              <a:rPr lang="lv-LV" sz="1600" dirty="0"/>
              <a:t>Darbinieku apmācības – par darbu </a:t>
            </a:r>
            <a:r>
              <a:rPr lang="lv-LV" sz="1600" dirty="0" err="1"/>
              <a:t>I.līmenī</a:t>
            </a:r>
            <a:r>
              <a:rPr lang="lv-LV" sz="1600" dirty="0"/>
              <a:t>, LM metodikas apmācības.</a:t>
            </a:r>
          </a:p>
          <a:p>
            <a:pPr>
              <a:defRPr sz="2000"/>
            </a:pPr>
            <a:r>
              <a:rPr lang="lv-LV" sz="1600" dirty="0"/>
              <a:t>Darbinieki izvēlas sev vēlamo darba jomu – lielāka darba apmierinātība.</a:t>
            </a:r>
          </a:p>
          <a:p>
            <a:pPr>
              <a:defRPr sz="2000"/>
            </a:pPr>
            <a:r>
              <a:rPr lang="lv-LV" sz="1600" dirty="0"/>
              <a:t>2023. gada oktobrī uzsākts pilotprojekts Ziemeļu rajonā, izstrādāta plāna realizēšanai «dzīvē».</a:t>
            </a:r>
          </a:p>
          <a:p>
            <a:pPr>
              <a:defRPr sz="2000"/>
            </a:pPr>
            <a:endParaRPr lang="lv-LV" sz="1600" dirty="0"/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A3024B4B-158B-9415-99AE-CF8D42A5AE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0053" y="2865142"/>
            <a:ext cx="1101278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950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D47822D-D77C-E8E3-A5E9-0E52EEB3F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4700" y="687480"/>
            <a:ext cx="5605629" cy="994172"/>
          </a:xfrm>
        </p:spPr>
        <p:txBody>
          <a:bodyPr>
            <a:normAutofit/>
          </a:bodyPr>
          <a:lstStyle/>
          <a:p>
            <a:r>
              <a:rPr lang="lv-LV" sz="3850" dirty="0"/>
              <a:t>Pilotprojekta secinājumi: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1B9A346-6D7E-B278-B8FD-B87F72283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322" y="2227944"/>
            <a:ext cx="5033221" cy="3788227"/>
          </a:xfrm>
        </p:spPr>
        <p:txBody>
          <a:bodyPr anchor="ctr">
            <a:normAutofit lnSpcReduction="10000"/>
          </a:bodyPr>
          <a:lstStyle/>
          <a:p>
            <a:r>
              <a:rPr lang="lv-LV" sz="1600" dirty="0"/>
              <a:t> Pirmreizējās informācijas nodalīšana ļauj koncentrēties uz klientu.</a:t>
            </a:r>
          </a:p>
          <a:p>
            <a:r>
              <a:rPr lang="lv-LV" sz="1600" dirty="0"/>
              <a:t> ~1/3 lietu tiek slēgtas bez nepieciešamības turpmākam darbam.</a:t>
            </a:r>
          </a:p>
          <a:p>
            <a:r>
              <a:rPr lang="lv-LV" sz="1600" dirty="0"/>
              <a:t>Ātra reakcija uz krīzes un apdraudējuma situācijām.</a:t>
            </a:r>
          </a:p>
          <a:p>
            <a:r>
              <a:rPr lang="lv-LV" sz="1600" dirty="0"/>
              <a:t>Parādās laiks klientam.</a:t>
            </a:r>
          </a:p>
          <a:p>
            <a:r>
              <a:rPr lang="lv-LV" sz="1600" dirty="0"/>
              <a:t>Preventīvs darbs un atbalsta pakalpojumi klientiem ar vidēju vai augstu sociālo funkcionēšanu, bet nepieciešams atbalsts </a:t>
            </a:r>
            <a:r>
              <a:rPr lang="lv-LV" sz="1600" dirty="0" err="1"/>
              <a:t>situatīvai</a:t>
            </a:r>
            <a:r>
              <a:rPr lang="lv-LV" sz="1600" dirty="0"/>
              <a:t> grūtībai.</a:t>
            </a:r>
          </a:p>
          <a:p>
            <a:r>
              <a:rPr lang="lv-LV" sz="1600" dirty="0"/>
              <a:t>Pozitīvas izmaiņas sadarbībā ar ģimenēm un kolēģiem.</a:t>
            </a:r>
          </a:p>
          <a:p>
            <a:r>
              <a:rPr lang="lv-LV" sz="1600" dirty="0"/>
              <a:t>2024. gada jūnijā noslēdzās pilotprojekts un izveidota jauna struktūrvienība – Ģimenes atbalsta centrs.</a:t>
            </a:r>
          </a:p>
          <a:p>
            <a:endParaRPr lang="lv-LV" sz="1600" dirty="0"/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2C6160A6-664E-C488-3B40-D4B5BCB8B0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0053" y="2865142"/>
            <a:ext cx="1101278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138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ECA527D-22F1-52C1-BA19-35E60523F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2032" y="1802723"/>
            <a:ext cx="6442969" cy="3468949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BD974E8E-F308-77C2-C39E-F283BB004B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/>
              <a:t> </a:t>
            </a:r>
          </a:p>
        </p:txBody>
      </p:sp>
      <p:sp>
        <p:nvSpPr>
          <p:cNvPr id="6" name="Taisnstūris 5">
            <a:extLst>
              <a:ext uri="{FF2B5EF4-FFF2-40B4-BE49-F238E27FC236}">
                <a16:creationId xmlns:a16="http://schemas.microsoft.com/office/drawing/2014/main" id="{815D88B9-086F-C6CA-C4C4-57F87A95D0B1}"/>
              </a:ext>
            </a:extLst>
          </p:cNvPr>
          <p:cNvSpPr/>
          <p:nvPr/>
        </p:nvSpPr>
        <p:spPr>
          <a:xfrm>
            <a:off x="3089420" y="2707464"/>
            <a:ext cx="3708846" cy="1030666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lv-LV" sz="1350" dirty="0">
                <a:solidFill>
                  <a:prstClr val="black"/>
                </a:solidFill>
                <a:latin typeface="Calibri" panose="020F0502020204030204"/>
              </a:rPr>
              <a:t> Sociālie darbinieki darbā ar ģimenēm ar bērniem un pilngadīgām personām I līmenis  </a:t>
            </a:r>
          </a:p>
        </p:txBody>
      </p:sp>
      <p:sp>
        <p:nvSpPr>
          <p:cNvPr id="7" name="Taisnstūris 6">
            <a:extLst>
              <a:ext uri="{FF2B5EF4-FFF2-40B4-BE49-F238E27FC236}">
                <a16:creationId xmlns:a16="http://schemas.microsoft.com/office/drawing/2014/main" id="{00DA999A-6F0A-4D91-E0FC-9CB3B04389A7}"/>
              </a:ext>
            </a:extLst>
          </p:cNvPr>
          <p:cNvSpPr/>
          <p:nvPr/>
        </p:nvSpPr>
        <p:spPr>
          <a:xfrm>
            <a:off x="3082031" y="4284535"/>
            <a:ext cx="1786855" cy="12996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lv-LV" sz="1350" dirty="0">
                <a:solidFill>
                  <a:prstClr val="black"/>
                </a:solidFill>
                <a:latin typeface="Calibri" panose="020F0502020204030204"/>
              </a:rPr>
              <a:t>Sociālie darbinieki darbā ar ģimenēm ar bērniem, kurās pastāv multiplas problēmas </a:t>
            </a:r>
          </a:p>
        </p:txBody>
      </p:sp>
      <p:sp>
        <p:nvSpPr>
          <p:cNvPr id="8" name="Taisnstūris 7">
            <a:extLst>
              <a:ext uri="{FF2B5EF4-FFF2-40B4-BE49-F238E27FC236}">
                <a16:creationId xmlns:a16="http://schemas.microsoft.com/office/drawing/2014/main" id="{C8BBDD30-C6E0-E2BD-73FC-A9229F993216}"/>
              </a:ext>
            </a:extLst>
          </p:cNvPr>
          <p:cNvSpPr/>
          <p:nvPr/>
        </p:nvSpPr>
        <p:spPr>
          <a:xfrm>
            <a:off x="4885863" y="4299127"/>
            <a:ext cx="2295290" cy="128915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lv-LV" sz="1350" dirty="0">
                <a:solidFill>
                  <a:prstClr val="black"/>
                </a:solidFill>
                <a:latin typeface="Calibri" panose="020F0502020204030204"/>
              </a:rPr>
              <a:t>Sociālie darbinieki darbā ar ģimenēm ar bērniem ar funkcionāliem traucējumiem  BFT </a:t>
            </a:r>
          </a:p>
        </p:txBody>
      </p:sp>
      <p:sp>
        <p:nvSpPr>
          <p:cNvPr id="10" name="Taisnstūris 9">
            <a:extLst>
              <a:ext uri="{FF2B5EF4-FFF2-40B4-BE49-F238E27FC236}">
                <a16:creationId xmlns:a16="http://schemas.microsoft.com/office/drawing/2014/main" id="{3879AE69-2575-BB10-023B-6BD8FA2A05F6}"/>
              </a:ext>
            </a:extLst>
          </p:cNvPr>
          <p:cNvSpPr/>
          <p:nvPr/>
        </p:nvSpPr>
        <p:spPr>
          <a:xfrm>
            <a:off x="7196874" y="4284536"/>
            <a:ext cx="1786855" cy="13098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lv-LV" sz="1350" dirty="0">
                <a:solidFill>
                  <a:prstClr val="black"/>
                </a:solidFill>
                <a:latin typeface="Calibri" panose="020F0502020204030204"/>
              </a:rPr>
              <a:t>Sociālie darbinieki darbā ar ģimenēm ar bērniem </a:t>
            </a:r>
          </a:p>
        </p:txBody>
      </p:sp>
      <p:sp>
        <p:nvSpPr>
          <p:cNvPr id="11" name="Taisnstūris 10">
            <a:extLst>
              <a:ext uri="{FF2B5EF4-FFF2-40B4-BE49-F238E27FC236}">
                <a16:creationId xmlns:a16="http://schemas.microsoft.com/office/drawing/2014/main" id="{11F01AE1-D0B0-26A8-D927-DAA730A7C79C}"/>
              </a:ext>
            </a:extLst>
          </p:cNvPr>
          <p:cNvSpPr/>
          <p:nvPr/>
        </p:nvSpPr>
        <p:spPr>
          <a:xfrm>
            <a:off x="8999449" y="4284536"/>
            <a:ext cx="1222475" cy="131540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lv-LV" sz="1350" dirty="0">
                <a:solidFill>
                  <a:prstClr val="black"/>
                </a:solidFill>
                <a:latin typeface="Calibri" panose="020F0502020204030204"/>
              </a:rPr>
              <a:t>Sociālie darbinieki darbā ar gadījumu </a:t>
            </a:r>
          </a:p>
        </p:txBody>
      </p:sp>
      <p:sp>
        <p:nvSpPr>
          <p:cNvPr id="13" name="Taisnstūris 12">
            <a:extLst>
              <a:ext uri="{FF2B5EF4-FFF2-40B4-BE49-F238E27FC236}">
                <a16:creationId xmlns:a16="http://schemas.microsoft.com/office/drawing/2014/main" id="{1B241A05-A28F-BB8D-7902-A2586A8C0E71}"/>
              </a:ext>
            </a:extLst>
          </p:cNvPr>
          <p:cNvSpPr/>
          <p:nvPr/>
        </p:nvSpPr>
        <p:spPr>
          <a:xfrm>
            <a:off x="6805654" y="2713383"/>
            <a:ext cx="2130598" cy="1024747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lv-LV" sz="1350" dirty="0">
                <a:solidFill>
                  <a:prstClr val="black"/>
                </a:solidFill>
                <a:latin typeface="Calibri" panose="020F0502020204030204"/>
              </a:rPr>
              <a:t>Klientu apkalpošanas speciālisti </a:t>
            </a:r>
          </a:p>
        </p:txBody>
      </p:sp>
      <p:graphicFrame>
        <p:nvGraphicFramePr>
          <p:cNvPr id="4" name="Tabula 3">
            <a:extLst>
              <a:ext uri="{FF2B5EF4-FFF2-40B4-BE49-F238E27FC236}">
                <a16:creationId xmlns:a16="http://schemas.microsoft.com/office/drawing/2014/main" id="{5BBC017B-F224-7142-D25B-1D37AB218D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315333"/>
              </p:ext>
            </p:extLst>
          </p:nvPr>
        </p:nvGraphicFramePr>
        <p:xfrm>
          <a:off x="3104198" y="1070420"/>
          <a:ext cx="7125112" cy="491346"/>
        </p:xfrm>
        <a:graphic>
          <a:graphicData uri="http://schemas.openxmlformats.org/drawingml/2006/table">
            <a:tbl>
              <a:tblPr/>
              <a:tblGrid>
                <a:gridCol w="7125112">
                  <a:extLst>
                    <a:ext uri="{9D8B030D-6E8A-4147-A177-3AD203B41FA5}">
                      <a16:colId xmlns:a16="http://schemas.microsoft.com/office/drawing/2014/main" val="196341666"/>
                    </a:ext>
                  </a:extLst>
                </a:gridCol>
              </a:tblGrid>
              <a:tr h="491346">
                <a:tc>
                  <a:txBody>
                    <a:bodyPr/>
                    <a:lstStyle/>
                    <a:p>
                      <a:pPr algn="ctr"/>
                      <a:r>
                        <a:rPr lang="lv-LV" sz="1400" dirty="0"/>
                        <a:t>Rajona nodaļas vadītājs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589436"/>
                  </a:ext>
                </a:extLst>
              </a:tr>
            </a:tbl>
          </a:graphicData>
        </a:graphic>
      </p:graphicFrame>
      <p:sp>
        <p:nvSpPr>
          <p:cNvPr id="14" name="Taisnstūris 13">
            <a:extLst>
              <a:ext uri="{FF2B5EF4-FFF2-40B4-BE49-F238E27FC236}">
                <a16:creationId xmlns:a16="http://schemas.microsoft.com/office/drawing/2014/main" id="{E987878A-8A92-0475-354C-1AB527860374}"/>
              </a:ext>
            </a:extLst>
          </p:cNvPr>
          <p:cNvSpPr/>
          <p:nvPr/>
        </p:nvSpPr>
        <p:spPr>
          <a:xfrm>
            <a:off x="3089421" y="1569061"/>
            <a:ext cx="7125111" cy="564790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lv-LV" sz="1350" dirty="0">
                <a:solidFill>
                  <a:prstClr val="black"/>
                </a:solidFill>
                <a:latin typeface="Calibri" panose="020F0502020204030204"/>
              </a:rPr>
              <a:t>Rajona Ģimenes atbalsta centra vadītājs</a:t>
            </a:r>
          </a:p>
        </p:txBody>
      </p:sp>
      <p:sp>
        <p:nvSpPr>
          <p:cNvPr id="18" name="Taisnstūris 17">
            <a:extLst>
              <a:ext uri="{FF2B5EF4-FFF2-40B4-BE49-F238E27FC236}">
                <a16:creationId xmlns:a16="http://schemas.microsoft.com/office/drawing/2014/main" id="{E630C581-B1AB-49C1-A8AD-D2998CDA41E5}"/>
              </a:ext>
            </a:extLst>
          </p:cNvPr>
          <p:cNvSpPr/>
          <p:nvPr/>
        </p:nvSpPr>
        <p:spPr>
          <a:xfrm>
            <a:off x="8936253" y="2707464"/>
            <a:ext cx="1278280" cy="1030666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lv-LV" sz="1350" dirty="0">
                <a:solidFill>
                  <a:prstClr val="black"/>
                </a:solidFill>
                <a:latin typeface="Calibri" panose="020F0502020204030204"/>
              </a:rPr>
              <a:t>Referents </a:t>
            </a:r>
          </a:p>
        </p:txBody>
      </p:sp>
      <p:pic>
        <p:nvPicPr>
          <p:cNvPr id="20" name="Attēls 19">
            <a:extLst>
              <a:ext uri="{FF2B5EF4-FFF2-40B4-BE49-F238E27FC236}">
                <a16:creationId xmlns:a16="http://schemas.microsoft.com/office/drawing/2014/main" id="{09A273BB-E2F5-9340-5C8A-CBBC70261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867" y="322204"/>
            <a:ext cx="774461" cy="735389"/>
          </a:xfrm>
          <a:prstGeom prst="rect">
            <a:avLst/>
          </a:prstGeom>
        </p:spPr>
      </p:pic>
      <p:sp>
        <p:nvSpPr>
          <p:cNvPr id="15" name="Taisnstūris 14">
            <a:extLst>
              <a:ext uri="{FF2B5EF4-FFF2-40B4-BE49-F238E27FC236}">
                <a16:creationId xmlns:a16="http://schemas.microsoft.com/office/drawing/2014/main" id="{0AF6E547-D78C-5F15-B7F2-2287BE363783}"/>
              </a:ext>
            </a:extLst>
          </p:cNvPr>
          <p:cNvSpPr/>
          <p:nvPr/>
        </p:nvSpPr>
        <p:spPr>
          <a:xfrm>
            <a:off x="3089421" y="3738131"/>
            <a:ext cx="7125112" cy="54640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II līmenis + vecākie sociālie darbinieki</a:t>
            </a:r>
          </a:p>
        </p:txBody>
      </p:sp>
      <p:sp>
        <p:nvSpPr>
          <p:cNvPr id="16" name="Taisnstūris 15">
            <a:extLst>
              <a:ext uri="{FF2B5EF4-FFF2-40B4-BE49-F238E27FC236}">
                <a16:creationId xmlns:a16="http://schemas.microsoft.com/office/drawing/2014/main" id="{37EA17FC-B32E-9243-3BDE-D7773F96BA6E}"/>
              </a:ext>
            </a:extLst>
          </p:cNvPr>
          <p:cNvSpPr/>
          <p:nvPr/>
        </p:nvSpPr>
        <p:spPr>
          <a:xfrm>
            <a:off x="3089420" y="2148025"/>
            <a:ext cx="7125112" cy="559439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līmenis + vecākais sociālais darbinieks</a:t>
            </a:r>
          </a:p>
        </p:txBody>
      </p:sp>
    </p:spTree>
    <p:extLst>
      <p:ext uri="{BB962C8B-B14F-4D97-AF65-F5344CB8AC3E}">
        <p14:creationId xmlns:p14="http://schemas.microsoft.com/office/powerpoint/2010/main" val="416637890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468E422-E278-C938-C981-BFD5F08B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4700" y="687480"/>
            <a:ext cx="5605629" cy="994172"/>
          </a:xfrm>
        </p:spPr>
        <p:txBody>
          <a:bodyPr>
            <a:normAutofit/>
          </a:bodyPr>
          <a:lstStyle/>
          <a:p>
            <a:r>
              <a:rPr lang="lv-LV" sz="3850"/>
              <a:t>Ģimenes atbalsta centri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6059C0C-71C8-DB51-F9E2-CFC473D38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322" y="2227944"/>
            <a:ext cx="5033221" cy="3788227"/>
          </a:xfrm>
        </p:spPr>
        <p:txBody>
          <a:bodyPr anchor="ctr">
            <a:normAutofit fontScale="92500" lnSpcReduction="20000"/>
          </a:bodyPr>
          <a:lstStyle/>
          <a:p>
            <a:r>
              <a:rPr lang="lv-LV" dirty="0"/>
              <a:t>01.07.2024. - Ziemeļu rajona Ģimenes atbalsta centrs – Vidrižu ielā 1a – 37 darbinieki</a:t>
            </a:r>
          </a:p>
          <a:p>
            <a:r>
              <a:rPr lang="lv-LV" dirty="0"/>
              <a:t>No 01.10.2024. - Latgales rajona Ģimenes atbalsta centrs – Avotu ielā 31/2 un Daugavpils ielā 31 – 43 darbinieki</a:t>
            </a:r>
          </a:p>
          <a:p>
            <a:r>
              <a:rPr lang="lv-LV" dirty="0"/>
              <a:t>No 02.01.2025. - Pārdaugavas rajona Ģimenes atbalsta centrs -  </a:t>
            </a:r>
            <a:r>
              <a:rPr lang="lv-LV" dirty="0" err="1"/>
              <a:t>Baldonas</a:t>
            </a:r>
            <a:r>
              <a:rPr lang="lv-LV" dirty="0"/>
              <a:t> iela 2 un </a:t>
            </a:r>
            <a:r>
              <a:rPr lang="lv-LV" dirty="0" err="1"/>
              <a:t>Ed.Smiļģa</a:t>
            </a:r>
            <a:r>
              <a:rPr lang="lv-LV" dirty="0"/>
              <a:t> iela 46 – 40 darbinieki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83E17572-AE7E-39C5-6B77-EF8D77195B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0053" y="2865142"/>
            <a:ext cx="1101278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297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700" y="687480"/>
            <a:ext cx="5605629" cy="994172"/>
          </a:xfrm>
        </p:spPr>
        <p:txBody>
          <a:bodyPr>
            <a:normAutofit/>
          </a:bodyPr>
          <a:lstStyle/>
          <a:p>
            <a:pPr>
              <a:defRPr sz="3600" b="1"/>
            </a:pPr>
            <a:r>
              <a:rPr lang="lv-LV" sz="3000"/>
              <a:t>Sociālais darbs un mērķgrupas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6322" y="1681653"/>
            <a:ext cx="5033221" cy="4334518"/>
          </a:xfrm>
        </p:spPr>
        <p:txBody>
          <a:bodyPr anchor="ctr">
            <a:normAutofit fontScale="62500" lnSpcReduction="20000"/>
          </a:bodyPr>
          <a:lstStyle/>
          <a:p>
            <a:endParaRPr lang="lv-LV" sz="1400" dirty="0"/>
          </a:p>
          <a:p>
            <a:r>
              <a:rPr lang="lv-LV" dirty="0"/>
              <a:t>Atbalsts ģimenēm un bērniem (vispārīgā prakse)</a:t>
            </a:r>
          </a:p>
          <a:p>
            <a:r>
              <a:rPr lang="lv-LV" dirty="0"/>
              <a:t>Atbalsts ģimenēm un bērniem ar multiplām problēmām</a:t>
            </a:r>
          </a:p>
          <a:p>
            <a:r>
              <a:rPr lang="lv-LV" dirty="0"/>
              <a:t>Atbalsts ģimenēm ar bērniem ar funkcionāliem traucējumiem turpinās nemainīgi, taču ciešāka sadarbība veicina pieredzes apmaiņu.</a:t>
            </a:r>
          </a:p>
          <a:p>
            <a:r>
              <a:rPr lang="lv-LV" dirty="0"/>
              <a:t>Atbalsts pilngadīgām personām. </a:t>
            </a:r>
          </a:p>
          <a:p>
            <a:r>
              <a:rPr lang="lv-LV" dirty="0"/>
              <a:t>Atbalsts jauniešiem (jauns amats no 01.07.2025)</a:t>
            </a:r>
          </a:p>
          <a:p>
            <a:r>
              <a:rPr lang="lv-LV" dirty="0"/>
              <a:t>LM metodikas darbā ar atkarībām un </a:t>
            </a:r>
            <a:r>
              <a:rPr lang="lv-LV" dirty="0" err="1"/>
              <a:t>līdzatkarīgām</a:t>
            </a:r>
            <a:r>
              <a:rPr lang="lv-LV" dirty="0"/>
              <a:t> personām, personām ar garīga rakstura traucējumiem, ar vardarbībā cietušām un vardarbību veikušām personām u.c.</a:t>
            </a:r>
          </a:p>
          <a:p>
            <a:pPr>
              <a:defRPr sz="2000"/>
            </a:pPr>
            <a:endParaRPr lang="lv-LV" sz="1400" dirty="0"/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32F81D5C-6E8F-8665-3DED-208826DAF1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0053" y="2865142"/>
            <a:ext cx="1101278" cy="114345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8F0077F-5831-793B-D105-4DD7B2A3F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4700" y="544750"/>
            <a:ext cx="5605629" cy="807396"/>
          </a:xfrm>
        </p:spPr>
        <p:txBody>
          <a:bodyPr>
            <a:normAutofit/>
          </a:bodyPr>
          <a:lstStyle/>
          <a:p>
            <a:r>
              <a:rPr lang="lv-LV" sz="3000" dirty="0"/>
              <a:t>Atziņas un gūtās mācības darbā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750DE3CD-3B6B-DC20-36CF-FA621A29A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322" y="1517515"/>
            <a:ext cx="5033221" cy="4795736"/>
          </a:xfrm>
        </p:spPr>
        <p:txBody>
          <a:bodyPr anchor="ctr">
            <a:noAutofit/>
          </a:bodyPr>
          <a:lstStyle/>
          <a:p>
            <a:r>
              <a:rPr lang="lv-LV" sz="1800" dirty="0"/>
              <a:t>Uz klientu orientēts darbs </a:t>
            </a:r>
          </a:p>
          <a:p>
            <a:pPr marL="0" indent="0">
              <a:buNone/>
            </a:pPr>
            <a:r>
              <a:rPr lang="lv-LV" sz="1800" dirty="0"/>
              <a:t>Pirmreizējās informācijas izvērtēšanas nodalīšana no sociālā gadījuma vadīšanas ļauj vairāk laika veltīt tiešajam darbam ar klientu</a:t>
            </a:r>
          </a:p>
          <a:p>
            <a:r>
              <a:rPr lang="lv-LV" sz="1800" dirty="0"/>
              <a:t>Efektīvāka resursu izmantošana</a:t>
            </a:r>
          </a:p>
          <a:p>
            <a:pPr marL="0" indent="0">
              <a:buNone/>
            </a:pPr>
            <a:r>
              <a:rPr lang="lv-LV" sz="1800" dirty="0"/>
              <a:t>Sociāli funkcionējošām ģimenēm, kurām nepieciešama īslaicīga palīdzība, atbalsts tiek sniegts bez sociālā gadījuma vadītāja iesaistes, tādējādi tiek taupīti gan darbinieku, gan klientu resursi.</a:t>
            </a:r>
          </a:p>
          <a:p>
            <a:r>
              <a:rPr lang="lv-LV" sz="1800" dirty="0"/>
              <a:t>Darbinieku profesionālā attīstība un apmierinātība</a:t>
            </a:r>
          </a:p>
          <a:p>
            <a:pPr marL="0" indent="0">
              <a:buNone/>
            </a:pPr>
            <a:r>
              <a:rPr lang="lv-LV" sz="1800" dirty="0"/>
              <a:t>Darbiniekiem bija iespēja izvēlēties savu </a:t>
            </a:r>
            <a:r>
              <a:rPr lang="lv-LV" sz="1800" dirty="0" err="1"/>
              <a:t>mērķgrupu</a:t>
            </a:r>
            <a:r>
              <a:rPr lang="lv-LV" sz="1800" dirty="0"/>
              <a:t>, kas veicinājis lielāku profesionālo apmierinātību.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A8DD01E0-026D-DA80-B9F5-11365D76AA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0053" y="2865142"/>
            <a:ext cx="1101278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481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4412</TotalTime>
  <Words>787</Words>
  <Application>Microsoft Office PowerPoint</Application>
  <PresentationFormat>Widescreen</PresentationFormat>
  <Paragraphs>86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Office dizains</vt:lpstr>
      <vt:lpstr>Pastāvēs, kas mainīsies</vt:lpstr>
      <vt:lpstr>Ceļš uz Ģimenes atbalsta centra izveidi</vt:lpstr>
      <vt:lpstr>Idejas un to īstenošana (1) </vt:lpstr>
      <vt:lpstr>Idejas un to īstenošana (2)</vt:lpstr>
      <vt:lpstr>Pilotprojekta secinājumi:</vt:lpstr>
      <vt:lpstr>PowerPoint Presentation</vt:lpstr>
      <vt:lpstr>Ģimenes atbalsta centri</vt:lpstr>
      <vt:lpstr>Sociālais darbs un mērķgrupas </vt:lpstr>
      <vt:lpstr>Atziņas un gūtās mācības darbā</vt:lpstr>
      <vt:lpstr>Atziņas un gūtās mācības darbā (2)</vt:lpstr>
      <vt:lpstr>Attīstība un profesionālā izaugsme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Pastāvēs, kas mainīsies</dc:title>
  <dc:creator>Aija Rolmane</dc:creator>
  <dc:description>generated using python-pptx</dc:description>
  <cp:lastModifiedBy>Sēžu zāle</cp:lastModifiedBy>
  <cp:revision>10</cp:revision>
  <cp:lastPrinted>2025-06-03T05:08:30Z</cp:lastPrinted>
  <dcterms:created xsi:type="dcterms:W3CDTF">2013-01-27T09:14:16Z</dcterms:created>
  <dcterms:modified xsi:type="dcterms:W3CDTF">2025-06-03T06:42:08Z</dcterms:modified>
</cp:coreProperties>
</file>