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500" r:id="rId3"/>
    <p:sldId id="258" r:id="rId4"/>
    <p:sldId id="259" r:id="rId5"/>
    <p:sldId id="260" r:id="rId6"/>
    <p:sldId id="261" r:id="rId7"/>
    <p:sldId id="262" r:id="rId8"/>
    <p:sldId id="501" r:id="rId9"/>
    <p:sldId id="263" r:id="rId10"/>
    <p:sldId id="264" r:id="rId11"/>
    <p:sldId id="433" r:id="rId12"/>
    <p:sldId id="437" r:id="rId13"/>
    <p:sldId id="439" r:id="rId14"/>
    <p:sldId id="438" r:id="rId15"/>
    <p:sldId id="440" r:id="rId16"/>
    <p:sldId id="445" r:id="rId17"/>
    <p:sldId id="451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75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99139-B040-4969-808F-45F57976D655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1EFA428-761D-4BA6-A963-BEFE069AC10C}">
      <dgm:prSet phldrT="[Text]"/>
      <dgm:spPr/>
      <dgm:t>
        <a:bodyPr/>
        <a:lstStyle/>
        <a:p>
          <a:r>
            <a:rPr lang="lv-LV" dirty="0"/>
            <a:t>Pirms</a:t>
          </a:r>
          <a:endParaRPr lang="en-GB" dirty="0"/>
        </a:p>
      </dgm:t>
    </dgm:pt>
    <dgm:pt modelId="{1B29A7A1-B931-4A4F-B645-967B76EE0815}" type="parTrans" cxnId="{54B6E622-F221-41B7-99DD-494D6BE93CA2}">
      <dgm:prSet/>
      <dgm:spPr/>
      <dgm:t>
        <a:bodyPr/>
        <a:lstStyle/>
        <a:p>
          <a:endParaRPr lang="en-GB"/>
        </a:p>
      </dgm:t>
    </dgm:pt>
    <dgm:pt modelId="{602BF45B-6BAC-4525-8714-CF7E1130ACB7}" type="sibTrans" cxnId="{54B6E622-F221-41B7-99DD-494D6BE93CA2}">
      <dgm:prSet/>
      <dgm:spPr/>
      <dgm:t>
        <a:bodyPr/>
        <a:lstStyle/>
        <a:p>
          <a:endParaRPr lang="en-GB"/>
        </a:p>
      </dgm:t>
    </dgm:pt>
    <dgm:pt modelId="{2E1BE0EB-DFD4-418A-A255-A0EF2A47C916}">
      <dgm:prSet phldrT="[Text]"/>
      <dgm:spPr/>
      <dgm:t>
        <a:bodyPr/>
        <a:lstStyle/>
        <a:p>
          <a:endParaRPr lang="en-GB" dirty="0"/>
        </a:p>
      </dgm:t>
    </dgm:pt>
    <dgm:pt modelId="{C718DE9A-3F9E-49AD-9422-96C0F31F6079}" type="parTrans" cxnId="{2DC983D2-5389-49A5-8913-3831E7A72DD9}">
      <dgm:prSet/>
      <dgm:spPr/>
      <dgm:t>
        <a:bodyPr/>
        <a:lstStyle/>
        <a:p>
          <a:endParaRPr lang="en-GB"/>
        </a:p>
      </dgm:t>
    </dgm:pt>
    <dgm:pt modelId="{FA2A2BEB-A087-4E0C-88C1-9829A77139F1}" type="sibTrans" cxnId="{2DC983D2-5389-49A5-8913-3831E7A72DD9}">
      <dgm:prSet/>
      <dgm:spPr/>
      <dgm:t>
        <a:bodyPr/>
        <a:lstStyle/>
        <a:p>
          <a:endParaRPr lang="en-GB"/>
        </a:p>
      </dgm:t>
    </dgm:pt>
    <dgm:pt modelId="{DFF04B5F-C4E2-4BE3-B261-4AD954CC5A3B}">
      <dgm:prSet phldrT="[Text]"/>
      <dgm:spPr/>
      <dgm:t>
        <a:bodyPr/>
        <a:lstStyle/>
        <a:p>
          <a:r>
            <a:rPr lang="lv-LV" dirty="0"/>
            <a:t>Pēc</a:t>
          </a:r>
          <a:endParaRPr lang="en-GB" dirty="0"/>
        </a:p>
      </dgm:t>
    </dgm:pt>
    <dgm:pt modelId="{AEA7913A-F49F-4EF0-9B60-78FF51BDF3BF}" type="parTrans" cxnId="{5A052933-A106-4AE0-BEED-BC1BC4672A30}">
      <dgm:prSet/>
      <dgm:spPr/>
      <dgm:t>
        <a:bodyPr/>
        <a:lstStyle/>
        <a:p>
          <a:endParaRPr lang="en-GB"/>
        </a:p>
      </dgm:t>
    </dgm:pt>
    <dgm:pt modelId="{9042DCDD-0E23-407C-BEA3-6E491EE9E834}" type="sibTrans" cxnId="{5A052933-A106-4AE0-BEED-BC1BC4672A30}">
      <dgm:prSet/>
      <dgm:spPr/>
      <dgm:t>
        <a:bodyPr/>
        <a:lstStyle/>
        <a:p>
          <a:endParaRPr lang="en-GB"/>
        </a:p>
      </dgm:t>
    </dgm:pt>
    <dgm:pt modelId="{89B50E7C-A723-45AC-A598-D59F65D32EB2}">
      <dgm:prSet phldrT="[Text]"/>
      <dgm:spPr/>
      <dgm:t>
        <a:bodyPr/>
        <a:lstStyle/>
        <a:p>
          <a:endParaRPr lang="en-GB" dirty="0"/>
        </a:p>
      </dgm:t>
    </dgm:pt>
    <dgm:pt modelId="{0CAE7380-EDC1-4113-BA22-16B388DE038F}" type="parTrans" cxnId="{798D5148-2A61-4777-A36C-983E73E017AE}">
      <dgm:prSet/>
      <dgm:spPr/>
      <dgm:t>
        <a:bodyPr/>
        <a:lstStyle/>
        <a:p>
          <a:endParaRPr lang="en-GB"/>
        </a:p>
      </dgm:t>
    </dgm:pt>
    <dgm:pt modelId="{6468DF2D-7384-4B75-83E4-C00098BC0F46}" type="sibTrans" cxnId="{798D5148-2A61-4777-A36C-983E73E017AE}">
      <dgm:prSet/>
      <dgm:spPr/>
      <dgm:t>
        <a:bodyPr/>
        <a:lstStyle/>
        <a:p>
          <a:endParaRPr lang="en-GB"/>
        </a:p>
      </dgm:t>
    </dgm:pt>
    <dgm:pt modelId="{CE846085-9ADD-4E7E-905B-6D7EB19BD51F}">
      <dgm:prSet phldrT="[Text]"/>
      <dgm:spPr/>
      <dgm:t>
        <a:bodyPr/>
        <a:lstStyle/>
        <a:p>
          <a:endParaRPr lang="en-GB" dirty="0"/>
        </a:p>
      </dgm:t>
    </dgm:pt>
    <dgm:pt modelId="{0F93E3C1-5BCF-41DB-A963-575DF6391898}" type="parTrans" cxnId="{F879F1A8-8FAF-415C-AE55-BC26DD2E95E2}">
      <dgm:prSet/>
      <dgm:spPr/>
      <dgm:t>
        <a:bodyPr/>
        <a:lstStyle/>
        <a:p>
          <a:endParaRPr lang="en-GB"/>
        </a:p>
      </dgm:t>
    </dgm:pt>
    <dgm:pt modelId="{6710445B-F798-49D4-BA67-8D1C6114467E}" type="sibTrans" cxnId="{F879F1A8-8FAF-415C-AE55-BC26DD2E95E2}">
      <dgm:prSet/>
      <dgm:spPr/>
      <dgm:t>
        <a:bodyPr/>
        <a:lstStyle/>
        <a:p>
          <a:endParaRPr lang="en-GB"/>
        </a:p>
      </dgm:t>
    </dgm:pt>
    <dgm:pt modelId="{A7147B00-C0B9-4911-B043-E0B61CDCD2AE}">
      <dgm:prSet phldrT="[Text]"/>
      <dgm:spPr/>
      <dgm:t>
        <a:bodyPr/>
        <a:lstStyle/>
        <a:p>
          <a:endParaRPr lang="en-GB" dirty="0"/>
        </a:p>
      </dgm:t>
    </dgm:pt>
    <dgm:pt modelId="{18B42016-E207-4EE2-8452-9250C6F9E5A6}" type="sibTrans" cxnId="{41D15F4F-1512-407D-BD60-4942D2571F12}">
      <dgm:prSet/>
      <dgm:spPr/>
      <dgm:t>
        <a:bodyPr/>
        <a:lstStyle/>
        <a:p>
          <a:endParaRPr lang="en-GB"/>
        </a:p>
      </dgm:t>
    </dgm:pt>
    <dgm:pt modelId="{CD03B201-74BB-4668-A6EB-01A17A2F79EB}" type="parTrans" cxnId="{41D15F4F-1512-407D-BD60-4942D2571F12}">
      <dgm:prSet/>
      <dgm:spPr/>
      <dgm:t>
        <a:bodyPr/>
        <a:lstStyle/>
        <a:p>
          <a:endParaRPr lang="en-GB"/>
        </a:p>
      </dgm:t>
    </dgm:pt>
    <dgm:pt modelId="{93A25B49-E313-4758-9353-C980335DC70B}">
      <dgm:prSet phldrT="[Text]"/>
      <dgm:spPr/>
      <dgm:t>
        <a:bodyPr/>
        <a:lstStyle/>
        <a:p>
          <a:endParaRPr lang="en-GB" dirty="0"/>
        </a:p>
      </dgm:t>
    </dgm:pt>
    <dgm:pt modelId="{7CA47EDF-7EB0-430D-AE5D-80E937142AC5}" type="parTrans" cxnId="{6C0E6A10-48DF-4941-9EAC-3FE754BE3207}">
      <dgm:prSet/>
      <dgm:spPr/>
      <dgm:t>
        <a:bodyPr/>
        <a:lstStyle/>
        <a:p>
          <a:endParaRPr lang="en-GB"/>
        </a:p>
      </dgm:t>
    </dgm:pt>
    <dgm:pt modelId="{DA825CED-D56F-4AD2-A0F1-D4B67AC6A745}" type="sibTrans" cxnId="{6C0E6A10-48DF-4941-9EAC-3FE754BE3207}">
      <dgm:prSet/>
      <dgm:spPr/>
      <dgm:t>
        <a:bodyPr/>
        <a:lstStyle/>
        <a:p>
          <a:endParaRPr lang="en-GB"/>
        </a:p>
      </dgm:t>
    </dgm:pt>
    <dgm:pt modelId="{E415E528-3653-4230-B838-6FCF1B1A4FBC}" type="pres">
      <dgm:prSet presAssocID="{91499139-B040-4969-808F-45F57976D65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65954310-F25A-4EB6-94D0-F76A059015A1}" type="pres">
      <dgm:prSet presAssocID="{91499139-B040-4969-808F-45F57976D655}" presName="dummyMaxCanvas" presStyleCnt="0"/>
      <dgm:spPr/>
    </dgm:pt>
    <dgm:pt modelId="{6EE83AEC-1B65-487B-A970-3F2138B97D73}" type="pres">
      <dgm:prSet presAssocID="{91499139-B040-4969-808F-45F57976D655}" presName="parentComposite" presStyleCnt="0"/>
      <dgm:spPr/>
    </dgm:pt>
    <dgm:pt modelId="{B42C0299-954C-49C9-9AA4-CB0B17E80032}" type="pres">
      <dgm:prSet presAssocID="{91499139-B040-4969-808F-45F57976D655}" presName="parent1" presStyleLbl="alignAccFollowNode1" presStyleIdx="0" presStyleCnt="4">
        <dgm:presLayoutVars>
          <dgm:chMax val="4"/>
        </dgm:presLayoutVars>
      </dgm:prSet>
      <dgm:spPr/>
    </dgm:pt>
    <dgm:pt modelId="{CF68E922-1D86-4954-8E60-9DE0F895AE0A}" type="pres">
      <dgm:prSet presAssocID="{91499139-B040-4969-808F-45F57976D655}" presName="parent2" presStyleLbl="alignAccFollowNode1" presStyleIdx="1" presStyleCnt="4">
        <dgm:presLayoutVars>
          <dgm:chMax val="4"/>
        </dgm:presLayoutVars>
      </dgm:prSet>
      <dgm:spPr/>
    </dgm:pt>
    <dgm:pt modelId="{3906CA6A-4DDA-4DC4-815E-1FD9A2CA6355}" type="pres">
      <dgm:prSet presAssocID="{91499139-B040-4969-808F-45F57976D655}" presName="childrenComposite" presStyleCnt="0"/>
      <dgm:spPr/>
    </dgm:pt>
    <dgm:pt modelId="{5DCA10C9-A98E-4FA8-B36A-D4F8AA768540}" type="pres">
      <dgm:prSet presAssocID="{91499139-B040-4969-808F-45F57976D655}" presName="dummyMaxCanvas_ChildArea" presStyleCnt="0"/>
      <dgm:spPr/>
    </dgm:pt>
    <dgm:pt modelId="{92A01421-35C8-4B2E-9792-A3CF1090C9D0}" type="pres">
      <dgm:prSet presAssocID="{91499139-B040-4969-808F-45F57976D655}" presName="fulcrum" presStyleLbl="alignAccFollowNode1" presStyleIdx="2" presStyleCnt="4"/>
      <dgm:spPr/>
    </dgm:pt>
    <dgm:pt modelId="{AAC1E65D-9D46-417B-BAC2-D38B5E206E2F}" type="pres">
      <dgm:prSet presAssocID="{91499139-B040-4969-808F-45F57976D655}" presName="balance_32" presStyleLbl="alignAccFollowNode1" presStyleIdx="3" presStyleCnt="4">
        <dgm:presLayoutVars>
          <dgm:bulletEnabled val="1"/>
        </dgm:presLayoutVars>
      </dgm:prSet>
      <dgm:spPr/>
    </dgm:pt>
    <dgm:pt modelId="{38D5FCA8-DE1C-4006-9EE9-C9E4C02A54F1}" type="pres">
      <dgm:prSet presAssocID="{91499139-B040-4969-808F-45F57976D655}" presName="left_32_1" presStyleLbl="node1" presStyleIdx="0" presStyleCnt="5">
        <dgm:presLayoutVars>
          <dgm:bulletEnabled val="1"/>
        </dgm:presLayoutVars>
      </dgm:prSet>
      <dgm:spPr/>
    </dgm:pt>
    <dgm:pt modelId="{D49C101E-9996-4D24-8994-A0F9E379CC4B}" type="pres">
      <dgm:prSet presAssocID="{91499139-B040-4969-808F-45F57976D655}" presName="left_32_2" presStyleLbl="node1" presStyleIdx="1" presStyleCnt="5">
        <dgm:presLayoutVars>
          <dgm:bulletEnabled val="1"/>
        </dgm:presLayoutVars>
      </dgm:prSet>
      <dgm:spPr/>
    </dgm:pt>
    <dgm:pt modelId="{93943134-F750-41C8-A782-CE80E7F9EDFB}" type="pres">
      <dgm:prSet presAssocID="{91499139-B040-4969-808F-45F57976D655}" presName="left_32_3" presStyleLbl="node1" presStyleIdx="2" presStyleCnt="5">
        <dgm:presLayoutVars>
          <dgm:bulletEnabled val="1"/>
        </dgm:presLayoutVars>
      </dgm:prSet>
      <dgm:spPr/>
    </dgm:pt>
    <dgm:pt modelId="{E657FF9C-E8DF-4044-8D5A-436A8EA995BE}" type="pres">
      <dgm:prSet presAssocID="{91499139-B040-4969-808F-45F57976D655}" presName="right_32_1" presStyleLbl="node1" presStyleIdx="3" presStyleCnt="5">
        <dgm:presLayoutVars>
          <dgm:bulletEnabled val="1"/>
        </dgm:presLayoutVars>
      </dgm:prSet>
      <dgm:spPr/>
    </dgm:pt>
    <dgm:pt modelId="{DB745ABC-C254-4983-8F18-D41374C2DB84}" type="pres">
      <dgm:prSet presAssocID="{91499139-B040-4969-808F-45F57976D655}" presName="right_32_2" presStyleLbl="node1" presStyleIdx="4" presStyleCnt="5">
        <dgm:presLayoutVars>
          <dgm:bulletEnabled val="1"/>
        </dgm:presLayoutVars>
      </dgm:prSet>
      <dgm:spPr/>
    </dgm:pt>
  </dgm:ptLst>
  <dgm:cxnLst>
    <dgm:cxn modelId="{BA443201-DBC1-465C-9662-ACCDA09F734E}" type="presOf" srcId="{DFF04B5F-C4E2-4BE3-B261-4AD954CC5A3B}" destId="{CF68E922-1D86-4954-8E60-9DE0F895AE0A}" srcOrd="0" destOrd="0" presId="urn:microsoft.com/office/officeart/2005/8/layout/balance1"/>
    <dgm:cxn modelId="{6C0E6A10-48DF-4941-9EAC-3FE754BE3207}" srcId="{D1EFA428-761D-4BA6-A963-BEFE069AC10C}" destId="{93A25B49-E313-4758-9353-C980335DC70B}" srcOrd="2" destOrd="0" parTransId="{7CA47EDF-7EB0-430D-AE5D-80E937142AC5}" sibTransId="{DA825CED-D56F-4AD2-A0F1-D4B67AC6A745}"/>
    <dgm:cxn modelId="{54B6E622-F221-41B7-99DD-494D6BE93CA2}" srcId="{91499139-B040-4969-808F-45F57976D655}" destId="{D1EFA428-761D-4BA6-A963-BEFE069AC10C}" srcOrd="0" destOrd="0" parTransId="{1B29A7A1-B931-4A4F-B645-967B76EE0815}" sibTransId="{602BF45B-6BAC-4525-8714-CF7E1130ACB7}"/>
    <dgm:cxn modelId="{5A052933-A106-4AE0-BEED-BC1BC4672A30}" srcId="{91499139-B040-4969-808F-45F57976D655}" destId="{DFF04B5F-C4E2-4BE3-B261-4AD954CC5A3B}" srcOrd="1" destOrd="0" parTransId="{AEA7913A-F49F-4EF0-9B60-78FF51BDF3BF}" sibTransId="{9042DCDD-0E23-407C-BEA3-6E491EE9E834}"/>
    <dgm:cxn modelId="{798D5148-2A61-4777-A36C-983E73E017AE}" srcId="{DFF04B5F-C4E2-4BE3-B261-4AD954CC5A3B}" destId="{89B50E7C-A723-45AC-A598-D59F65D32EB2}" srcOrd="0" destOrd="0" parTransId="{0CAE7380-EDC1-4113-BA22-16B388DE038F}" sibTransId="{6468DF2D-7384-4B75-83E4-C00098BC0F46}"/>
    <dgm:cxn modelId="{EFEED96E-E763-428F-A895-C7A92E2DE2A5}" type="presOf" srcId="{91499139-B040-4969-808F-45F57976D655}" destId="{E415E528-3653-4230-B838-6FCF1B1A4FBC}" srcOrd="0" destOrd="0" presId="urn:microsoft.com/office/officeart/2005/8/layout/balance1"/>
    <dgm:cxn modelId="{41D15F4F-1512-407D-BD60-4942D2571F12}" srcId="{D1EFA428-761D-4BA6-A963-BEFE069AC10C}" destId="{A7147B00-C0B9-4911-B043-E0B61CDCD2AE}" srcOrd="1" destOrd="0" parTransId="{CD03B201-74BB-4668-A6EB-01A17A2F79EB}" sibTransId="{18B42016-E207-4EE2-8452-9250C6F9E5A6}"/>
    <dgm:cxn modelId="{2181B579-54EB-420C-BC42-F69EB5E7E4D8}" type="presOf" srcId="{2E1BE0EB-DFD4-418A-A255-A0EF2A47C916}" destId="{38D5FCA8-DE1C-4006-9EE9-C9E4C02A54F1}" srcOrd="0" destOrd="0" presId="urn:microsoft.com/office/officeart/2005/8/layout/balance1"/>
    <dgm:cxn modelId="{49258F7E-934F-49CF-B699-C543E542716F}" type="presOf" srcId="{89B50E7C-A723-45AC-A598-D59F65D32EB2}" destId="{E657FF9C-E8DF-4044-8D5A-436A8EA995BE}" srcOrd="0" destOrd="0" presId="urn:microsoft.com/office/officeart/2005/8/layout/balance1"/>
    <dgm:cxn modelId="{E32EBF90-FCC9-44A7-A0DF-B496566510C4}" type="presOf" srcId="{D1EFA428-761D-4BA6-A963-BEFE069AC10C}" destId="{B42C0299-954C-49C9-9AA4-CB0B17E80032}" srcOrd="0" destOrd="0" presId="urn:microsoft.com/office/officeart/2005/8/layout/balance1"/>
    <dgm:cxn modelId="{F879F1A8-8FAF-415C-AE55-BC26DD2E95E2}" srcId="{DFF04B5F-C4E2-4BE3-B261-4AD954CC5A3B}" destId="{CE846085-9ADD-4E7E-905B-6D7EB19BD51F}" srcOrd="1" destOrd="0" parTransId="{0F93E3C1-5BCF-41DB-A963-575DF6391898}" sibTransId="{6710445B-F798-49D4-BA67-8D1C6114467E}"/>
    <dgm:cxn modelId="{00C9B9C4-E728-4032-A812-CFDF12050356}" type="presOf" srcId="{CE846085-9ADD-4E7E-905B-6D7EB19BD51F}" destId="{DB745ABC-C254-4983-8F18-D41374C2DB84}" srcOrd="0" destOrd="0" presId="urn:microsoft.com/office/officeart/2005/8/layout/balance1"/>
    <dgm:cxn modelId="{2DC983D2-5389-49A5-8913-3831E7A72DD9}" srcId="{D1EFA428-761D-4BA6-A963-BEFE069AC10C}" destId="{2E1BE0EB-DFD4-418A-A255-A0EF2A47C916}" srcOrd="0" destOrd="0" parTransId="{C718DE9A-3F9E-49AD-9422-96C0F31F6079}" sibTransId="{FA2A2BEB-A087-4E0C-88C1-9829A77139F1}"/>
    <dgm:cxn modelId="{089923E3-B1DB-4C94-A6AD-9E3C24F4A2F7}" type="presOf" srcId="{A7147B00-C0B9-4911-B043-E0B61CDCD2AE}" destId="{D49C101E-9996-4D24-8994-A0F9E379CC4B}" srcOrd="0" destOrd="0" presId="urn:microsoft.com/office/officeart/2005/8/layout/balance1"/>
    <dgm:cxn modelId="{ADC402FA-B39B-4992-928F-1DA6417CD73F}" type="presOf" srcId="{93A25B49-E313-4758-9353-C980335DC70B}" destId="{93943134-F750-41C8-A782-CE80E7F9EDFB}" srcOrd="0" destOrd="0" presId="urn:microsoft.com/office/officeart/2005/8/layout/balance1"/>
    <dgm:cxn modelId="{B456E8E8-EE3C-4319-9A88-9AE34A1A8AE8}" type="presParOf" srcId="{E415E528-3653-4230-B838-6FCF1B1A4FBC}" destId="{65954310-F25A-4EB6-94D0-F76A059015A1}" srcOrd="0" destOrd="0" presId="urn:microsoft.com/office/officeart/2005/8/layout/balance1"/>
    <dgm:cxn modelId="{9246B50A-2A10-4654-94B0-4A2D1F124120}" type="presParOf" srcId="{E415E528-3653-4230-B838-6FCF1B1A4FBC}" destId="{6EE83AEC-1B65-487B-A970-3F2138B97D73}" srcOrd="1" destOrd="0" presId="urn:microsoft.com/office/officeart/2005/8/layout/balance1"/>
    <dgm:cxn modelId="{69DC5E99-CAC2-43B5-BC2D-1879E433AB9F}" type="presParOf" srcId="{6EE83AEC-1B65-487B-A970-3F2138B97D73}" destId="{B42C0299-954C-49C9-9AA4-CB0B17E80032}" srcOrd="0" destOrd="0" presId="urn:microsoft.com/office/officeart/2005/8/layout/balance1"/>
    <dgm:cxn modelId="{56289139-82B4-4731-9193-BF7733798B2B}" type="presParOf" srcId="{6EE83AEC-1B65-487B-A970-3F2138B97D73}" destId="{CF68E922-1D86-4954-8E60-9DE0F895AE0A}" srcOrd="1" destOrd="0" presId="urn:microsoft.com/office/officeart/2005/8/layout/balance1"/>
    <dgm:cxn modelId="{F3976836-050C-4C89-9CAA-D758B1305C09}" type="presParOf" srcId="{E415E528-3653-4230-B838-6FCF1B1A4FBC}" destId="{3906CA6A-4DDA-4DC4-815E-1FD9A2CA6355}" srcOrd="2" destOrd="0" presId="urn:microsoft.com/office/officeart/2005/8/layout/balance1"/>
    <dgm:cxn modelId="{706F2E3F-472B-4DEF-8416-194D79BD7EB1}" type="presParOf" srcId="{3906CA6A-4DDA-4DC4-815E-1FD9A2CA6355}" destId="{5DCA10C9-A98E-4FA8-B36A-D4F8AA768540}" srcOrd="0" destOrd="0" presId="urn:microsoft.com/office/officeart/2005/8/layout/balance1"/>
    <dgm:cxn modelId="{94622B6D-5F18-42ED-A2FF-4C372313506B}" type="presParOf" srcId="{3906CA6A-4DDA-4DC4-815E-1FD9A2CA6355}" destId="{92A01421-35C8-4B2E-9792-A3CF1090C9D0}" srcOrd="1" destOrd="0" presId="urn:microsoft.com/office/officeart/2005/8/layout/balance1"/>
    <dgm:cxn modelId="{78A3DB06-C66D-4495-A40C-5113D42044BD}" type="presParOf" srcId="{3906CA6A-4DDA-4DC4-815E-1FD9A2CA6355}" destId="{AAC1E65D-9D46-417B-BAC2-D38B5E206E2F}" srcOrd="2" destOrd="0" presId="urn:microsoft.com/office/officeart/2005/8/layout/balance1"/>
    <dgm:cxn modelId="{D761550E-71AF-4767-9E00-0E7E1C642B33}" type="presParOf" srcId="{3906CA6A-4DDA-4DC4-815E-1FD9A2CA6355}" destId="{38D5FCA8-DE1C-4006-9EE9-C9E4C02A54F1}" srcOrd="3" destOrd="0" presId="urn:microsoft.com/office/officeart/2005/8/layout/balance1"/>
    <dgm:cxn modelId="{F83E487C-A006-4D98-973B-7D0C7776EB77}" type="presParOf" srcId="{3906CA6A-4DDA-4DC4-815E-1FD9A2CA6355}" destId="{D49C101E-9996-4D24-8994-A0F9E379CC4B}" srcOrd="4" destOrd="0" presId="urn:microsoft.com/office/officeart/2005/8/layout/balance1"/>
    <dgm:cxn modelId="{B93B8E83-3150-4A1C-84D3-E18DD99B1392}" type="presParOf" srcId="{3906CA6A-4DDA-4DC4-815E-1FD9A2CA6355}" destId="{93943134-F750-41C8-A782-CE80E7F9EDFB}" srcOrd="5" destOrd="0" presId="urn:microsoft.com/office/officeart/2005/8/layout/balance1"/>
    <dgm:cxn modelId="{9591BA29-05D8-4755-A75C-8AAD78880228}" type="presParOf" srcId="{3906CA6A-4DDA-4DC4-815E-1FD9A2CA6355}" destId="{E657FF9C-E8DF-4044-8D5A-436A8EA995BE}" srcOrd="6" destOrd="0" presId="urn:microsoft.com/office/officeart/2005/8/layout/balance1"/>
    <dgm:cxn modelId="{0BC91461-01C5-4C7A-A743-AF9228E97BB4}" type="presParOf" srcId="{3906CA6A-4DDA-4DC4-815E-1FD9A2CA6355}" destId="{DB745ABC-C254-4983-8F18-D41374C2DB84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C0299-954C-49C9-9AA4-CB0B17E80032}">
      <dsp:nvSpPr>
        <dsp:cNvPr id="0" name=""/>
        <dsp:cNvSpPr/>
      </dsp:nvSpPr>
      <dsp:spPr>
        <a:xfrm>
          <a:off x="365463" y="0"/>
          <a:ext cx="984162" cy="5467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Pirms</a:t>
          </a:r>
          <a:endParaRPr lang="en-GB" sz="2300" kern="1200" dirty="0"/>
        </a:p>
      </dsp:txBody>
      <dsp:txXfrm>
        <a:off x="381477" y="16014"/>
        <a:ext cx="952134" cy="514729"/>
      </dsp:txXfrm>
    </dsp:sp>
    <dsp:sp modelId="{CF68E922-1D86-4954-8E60-9DE0F895AE0A}">
      <dsp:nvSpPr>
        <dsp:cNvPr id="0" name=""/>
        <dsp:cNvSpPr/>
      </dsp:nvSpPr>
      <dsp:spPr>
        <a:xfrm>
          <a:off x="1787031" y="0"/>
          <a:ext cx="984162" cy="5467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Pēc</a:t>
          </a:r>
          <a:endParaRPr lang="en-GB" sz="2300" kern="1200" dirty="0"/>
        </a:p>
      </dsp:txBody>
      <dsp:txXfrm>
        <a:off x="1803045" y="16014"/>
        <a:ext cx="952134" cy="514729"/>
      </dsp:txXfrm>
    </dsp:sp>
    <dsp:sp modelId="{92A01421-35C8-4B2E-9792-A3CF1090C9D0}">
      <dsp:nvSpPr>
        <dsp:cNvPr id="0" name=""/>
        <dsp:cNvSpPr/>
      </dsp:nvSpPr>
      <dsp:spPr>
        <a:xfrm>
          <a:off x="1363295" y="2323718"/>
          <a:ext cx="410067" cy="410067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1E65D-9D46-417B-BAC2-D38B5E206E2F}">
      <dsp:nvSpPr>
        <dsp:cNvPr id="0" name=""/>
        <dsp:cNvSpPr/>
      </dsp:nvSpPr>
      <dsp:spPr>
        <a:xfrm rot="21360000">
          <a:off x="337749" y="2147999"/>
          <a:ext cx="2461158" cy="172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5FCA8-DE1C-4006-9EE9-C9E4C02A54F1}">
      <dsp:nvSpPr>
        <dsp:cNvPr id="0" name=""/>
        <dsp:cNvSpPr/>
      </dsp:nvSpPr>
      <dsp:spPr>
        <a:xfrm rot="21360000">
          <a:off x="339217" y="1717704"/>
          <a:ext cx="981979" cy="457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361550" y="1740037"/>
        <a:ext cx="937313" cy="412835"/>
      </dsp:txXfrm>
    </dsp:sp>
    <dsp:sp modelId="{D49C101E-9996-4D24-8994-A0F9E379CC4B}">
      <dsp:nvSpPr>
        <dsp:cNvPr id="0" name=""/>
        <dsp:cNvSpPr/>
      </dsp:nvSpPr>
      <dsp:spPr>
        <a:xfrm rot="21360000">
          <a:off x="303677" y="1225623"/>
          <a:ext cx="981979" cy="457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326010" y="1247956"/>
        <a:ext cx="937313" cy="412835"/>
      </dsp:txXfrm>
    </dsp:sp>
    <dsp:sp modelId="{93943134-F750-41C8-A782-CE80E7F9EDFB}">
      <dsp:nvSpPr>
        <dsp:cNvPr id="0" name=""/>
        <dsp:cNvSpPr/>
      </dsp:nvSpPr>
      <dsp:spPr>
        <a:xfrm rot="21360000">
          <a:off x="268138" y="744476"/>
          <a:ext cx="981979" cy="457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290471" y="766809"/>
        <a:ext cx="937313" cy="412835"/>
      </dsp:txXfrm>
    </dsp:sp>
    <dsp:sp modelId="{E657FF9C-E8DF-4044-8D5A-436A8EA995BE}">
      <dsp:nvSpPr>
        <dsp:cNvPr id="0" name=""/>
        <dsp:cNvSpPr/>
      </dsp:nvSpPr>
      <dsp:spPr>
        <a:xfrm rot="21360000">
          <a:off x="1747116" y="1619288"/>
          <a:ext cx="981979" cy="457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1769449" y="1641621"/>
        <a:ext cx="937313" cy="412835"/>
      </dsp:txXfrm>
    </dsp:sp>
    <dsp:sp modelId="{DB745ABC-C254-4983-8F18-D41374C2DB84}">
      <dsp:nvSpPr>
        <dsp:cNvPr id="0" name=""/>
        <dsp:cNvSpPr/>
      </dsp:nvSpPr>
      <dsp:spPr>
        <a:xfrm rot="21360000">
          <a:off x="1711577" y="1127206"/>
          <a:ext cx="981979" cy="457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1733910" y="1149539"/>
        <a:ext cx="937313" cy="412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D0012-1865-424C-8DFD-7594B5AFCE3F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0F8E4-7C5C-40F4-8668-1D7F0172F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06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952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aida attēla vietturis 1">
            <a:extLst>
              <a:ext uri="{FF2B5EF4-FFF2-40B4-BE49-F238E27FC236}">
                <a16:creationId xmlns:a16="http://schemas.microsoft.com/office/drawing/2014/main" id="{C208E0D0-E8FF-CCEB-FF28-86FCB5D20B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Piezīmju vietturis 2">
            <a:extLst>
              <a:ext uri="{FF2B5EF4-FFF2-40B4-BE49-F238E27FC236}">
                <a16:creationId xmlns:a16="http://schemas.microsoft.com/office/drawing/2014/main" id="{3E729EFB-84DF-0C71-6C2E-07375A3481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26628" name="Slaida numura vietturis 3">
            <a:extLst>
              <a:ext uri="{FF2B5EF4-FFF2-40B4-BE49-F238E27FC236}">
                <a16:creationId xmlns:a16="http://schemas.microsoft.com/office/drawing/2014/main" id="{3C75E4D3-096A-9B61-8ADE-AC3BFF016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675D92-CBED-4A21-A24B-986CD2AAE5EC}" type="slidenum">
              <a:rPr lang="lv-LV" altLang="lv-LV"/>
              <a:pPr/>
              <a:t>11</a:t>
            </a:fld>
            <a:endParaRPr lang="lv-LV" alt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0F8E4-7C5C-40F4-8668-1D7F0172FC0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32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2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5CEA-1FB3-3CDD-31D2-CE27EA5F5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BB8C0-BC1E-E7C2-A172-102B4627D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235B9-199B-5D55-BD55-9E0EF8A1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3B6D-38DD-4007-A0FE-84A98176A2AF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35DBD-D044-3EE7-36FA-532DEA10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C4C0E-ACC9-FB83-68D9-25865C61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ADC-FAE4-43A9-9DCC-B2DB16835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94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2D79-B493-7D2E-951A-5775E1220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07D97-D439-6991-3938-F25BF207E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F4CBB-7CF0-2769-EB79-AF2D5ACF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3B6D-38DD-4007-A0FE-84A98176A2AF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5B4B2-A04A-6661-233B-910A9D6DF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96146-0B72-4EC7-7009-DB50DEA4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ADC-FAE4-43A9-9DCC-B2DB16835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0497E-62EF-E5E0-FAC4-C2B68BC6A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6CE85-2F47-6D4B-5102-9F96ADDBD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30BC2-318B-8FBC-6620-CE84B2855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3B6D-38DD-4007-A0FE-84A98176A2AF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DDC40-8415-CE02-0664-8799FB6E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B0C0-BE12-50C3-1CA3-D0F4593A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ADC-FAE4-43A9-9DCC-B2DB16835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504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A81001EA-93D2-2A8F-4EB9-AF7F3AE91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85" t="30752" r="385" b="5023"/>
          <a:stretch/>
        </p:blipFill>
        <p:spPr>
          <a:xfrm>
            <a:off x="-49656" y="-108000"/>
            <a:ext cx="12241656" cy="71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16925894-EAB0-1058-A053-CE298F379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313" y="5535262"/>
            <a:ext cx="697266" cy="66982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315313" y="2346158"/>
            <a:ext cx="4181362" cy="60158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 spc="60" baseline="0">
                <a:solidFill>
                  <a:schemeClr val="bg2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7319963" y="1196975"/>
            <a:ext cx="4181362" cy="755650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000" spc="60" baseline="0">
                <a:solidFill>
                  <a:schemeClr val="bg2"/>
                </a:solidFill>
              </a:defRPr>
            </a:lvl1pPr>
          </a:lstStyle>
          <a:p>
            <a:r>
              <a:t>Presentation</a:t>
            </a:r>
            <a:br>
              <a:rPr lang="lv-LV"/>
            </a:br>
            <a: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0556475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bg2">
                    <a:alpha val="50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318365" y="1632857"/>
            <a:ext cx="4167253" cy="542109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275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6BA9908B-635B-FB9D-0968-0F2A3547F08A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329422" y="1436755"/>
            <a:ext cx="4167253" cy="176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/>
              <a:t>0-0</a:t>
            </a:r>
            <a:endParaRPr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5E620B50-0C3C-73D7-10ED-880E1A6AC64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318365" y="2501537"/>
            <a:ext cx="4167253" cy="542109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275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E775BA1C-9218-55B8-68A3-EC15290077D0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7329422" y="2305435"/>
            <a:ext cx="4167253" cy="176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/>
              <a:t>0-0</a:t>
            </a:r>
            <a:endParaRPr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901ED2E-A9A6-476F-8173-12D2A570AF2B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7318365" y="3350623"/>
            <a:ext cx="4167253" cy="542109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275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/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25EE2D4C-CA10-8D2D-A7DE-CCDDF93AF2E6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7329422" y="3154520"/>
            <a:ext cx="4167253" cy="176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/>
              <a:t>0-0</a:t>
            </a:r>
            <a:endParaRPr/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F78E460A-0198-4651-2233-D1465BC2D022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7318365" y="4219303"/>
            <a:ext cx="4167253" cy="542109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275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/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0C7FE141-0B7F-AB0E-C2CE-9135E64FEDE8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7329422" y="4023200"/>
            <a:ext cx="4167253" cy="176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/>
              <a:t>0-0</a:t>
            </a:r>
            <a:endParaRPr/>
          </a:p>
        </p:txBody>
      </p: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7391E61C-618C-B989-E302-95B09330BE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092" y="5555972"/>
            <a:ext cx="697266" cy="6698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011090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accent6">
                    <a:alpha val="50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69532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44591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8188756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4241801" y="1200783"/>
            <a:ext cx="3732" cy="5073817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7938146" y="1200783"/>
            <a:ext cx="3732" cy="5073817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0445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445504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8182386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69532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444591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8188756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10955264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accent6">
                    <a:alpha val="50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69532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44591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8188756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4241801" y="1200783"/>
            <a:ext cx="3732" cy="5073817"/>
          </a:xfrm>
          <a:prstGeom prst="line">
            <a:avLst/>
          </a:prstGeom>
          <a:ln w="50800">
            <a:solidFill>
              <a:schemeClr val="accent6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7938146" y="1200783"/>
            <a:ext cx="3732" cy="5073817"/>
          </a:xfrm>
          <a:prstGeom prst="line">
            <a:avLst/>
          </a:prstGeom>
          <a:ln w="50800">
            <a:solidFill>
              <a:schemeClr val="accent6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0445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445504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8182386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69532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444591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8188756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35814137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69532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44591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8188756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4241801" y="1200783"/>
            <a:ext cx="3732" cy="5073817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7938146" y="1200783"/>
            <a:ext cx="3732" cy="5073817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0445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445504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8182386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69532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444591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8188756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88168154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328599" y="3013784"/>
            <a:ext cx="4168078" cy="18149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328598" y="4954500"/>
            <a:ext cx="4168078" cy="866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-180000">
            <a:off x="1937260" y="2053635"/>
            <a:ext cx="4089264" cy="2762079"/>
          </a:xfr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/>
          <a:p>
            <a:r>
              <a:rPr lang="en-LV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794835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328599" y="3013784"/>
            <a:ext cx="4168078" cy="18149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328598" y="4954500"/>
            <a:ext cx="4168078" cy="866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-180000">
            <a:off x="1937260" y="2053635"/>
            <a:ext cx="4089264" cy="2762079"/>
          </a:xfr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/>
          <a:p>
            <a:r>
              <a:rPr lang="en-LV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982573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5325" y="2859437"/>
            <a:ext cx="10801350" cy="161957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A90D4273-1E94-69F4-E1F7-B3F58F9638DE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4457700" y="5391150"/>
            <a:ext cx="2862263" cy="8818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012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ED16-1244-24AB-B9FE-7532CF8E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3BB18-5D76-0C8C-2F1A-B3AE5497D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1A534-20D4-F60F-6CD5-B6A8A66F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3B6D-38DD-4007-A0FE-84A98176A2AF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EA0C5-4853-35EF-AD60-4CD282A3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23A8-455B-866F-9985-4F2D1561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ADC-FAE4-43A9-9DCC-B2DB16835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937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abl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5325" y="1196975"/>
            <a:ext cx="5418932" cy="16934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4" name="Author and Date">
            <a:extLst>
              <a:ext uri="{FF2B5EF4-FFF2-40B4-BE49-F238E27FC236}">
                <a16:creationId xmlns:a16="http://schemas.microsoft.com/office/drawing/2014/main" id="{870B44A4-C241-72C0-DA06-D8BF18E6576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695325" y="3429000"/>
            <a:ext cx="10801350" cy="2844007"/>
          </a:xfrm>
        </p:spPr>
        <p:txBody>
          <a:bodyPr/>
          <a:lstStyle/>
          <a:p>
            <a:r>
              <a:rPr lang="en-LV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967484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able 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5325" y="1196975"/>
            <a:ext cx="7489032" cy="136024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4" name="Author and Date">
            <a:extLst>
              <a:ext uri="{FF2B5EF4-FFF2-40B4-BE49-F238E27FC236}">
                <a16:creationId xmlns:a16="http://schemas.microsoft.com/office/drawing/2014/main" id="{870B44A4-C241-72C0-DA06-D8BF18E6576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695325" y="2848183"/>
            <a:ext cx="10801350" cy="3424824"/>
          </a:xfrm>
        </p:spPr>
        <p:txBody>
          <a:bodyPr/>
          <a:lstStyle/>
          <a:p>
            <a:r>
              <a:rPr lang="en-LV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562921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rgbClr val="2F4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328598" y="1196975"/>
            <a:ext cx="4168078" cy="1663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Vieta </a:t>
            </a:r>
            <a:r>
              <a:rPr lang="en-GB" err="1"/>
              <a:t>prezentācijas</a:t>
            </a:r>
            <a:endParaRPr lang="en-GB"/>
          </a:p>
          <a:p>
            <a:r>
              <a:rPr lang="en-GB" err="1"/>
              <a:t>nosaukumam</a:t>
            </a:r>
            <a:endParaRPr lang="en-GB"/>
          </a:p>
          <a:p>
            <a:endParaRPr lang="en-GB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319963" y="4192292"/>
            <a:ext cx="4168078" cy="2080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25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884714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2532-F7A9-875A-8848-0FDE60D7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78E08-9532-740D-465F-8E62598A8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3C9B4-F949-D7C0-3CE5-681BF9897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3B6D-38DD-4007-A0FE-84A98176A2AF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DD13-E684-4A7E-7A54-2ED45937B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6B12E-799B-24B1-2750-19E73498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ADC-FAE4-43A9-9DCC-B2DB16835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89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A7F9-DF80-DF32-7245-A9882618D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FC7EC-D8DB-A78D-EDA9-147E9EB4D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5E7B1-C33E-3BA1-3481-F5760042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70F40-563E-17FD-B379-A10419D0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3B6D-38DD-4007-A0FE-84A98176A2AF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4BDCE-211D-C964-B452-BDEB05C0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AAA85-8794-DB5A-619D-2A892DE3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ADC-FAE4-43A9-9DCC-B2DB16835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68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3DF3-AA7E-7F70-96F0-37897703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663C6-6355-6F37-BB95-0A0C143F4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D9B7D-2F3B-55D6-B6B5-EAF05148A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243FC-0F3E-B9B6-34C1-8701B0F98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014935-A16F-00D3-34A0-C45176DC9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76A42-E77E-0240-8705-1DD3CAC9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3B6D-38DD-4007-A0FE-84A98176A2AF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D2E81-5BCC-2E6B-8313-B2FDB6CF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13ECE5-C909-4676-D6C5-CA3E785D9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ADC-FAE4-43A9-9DCC-B2DB16835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55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A1D22-2037-6105-E7FA-4429A53E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AA181-2712-2285-3CA5-C14652D8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3B6D-38DD-4007-A0FE-84A98176A2AF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1547-0172-462D-1100-807B8874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16039-4060-4EF4-B80C-A39F684A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ADC-FAE4-43A9-9DCC-B2DB16835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56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F687C-0E30-4AF6-D69A-502A1650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3B6D-38DD-4007-A0FE-84A98176A2AF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8B815-B7F9-1BEA-4726-5F1647B8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BE589-D235-1A13-953E-19AA206A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ADC-FAE4-43A9-9DCC-B2DB16835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4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616A6-D03A-B141-DF21-070EA478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7C85B-84F9-27F1-7EB6-F10D4F253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B3141-A2D8-3855-9936-49A1F2682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C9FAB-227F-A05B-964A-6C425B0C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3B6D-38DD-4007-A0FE-84A98176A2AF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DDF60-C42E-01A7-8E32-402339864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630CA-4588-276A-6C7E-1D8615E7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ADC-FAE4-43A9-9DCC-B2DB16835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8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4601-CB08-F1BF-BCC9-C9B19080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A8F6D-53FF-87C1-481D-74DED2180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C2E50-DA63-01AC-CAB7-4DA584BB6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D3D68-71D9-C657-C51F-A9291717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3B6D-38DD-4007-A0FE-84A98176A2AF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DFE00-9D10-0F18-B9CF-D93F1EBB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2A582-58F2-5F25-BA27-9AC4153C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ADC-FAE4-43A9-9DCC-B2DB16835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90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09C80D-0885-6DDD-E077-AD8BC29F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B1851-F93E-0F9F-43FC-50F1EC10A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F97C-C7A5-BB77-46DA-13648FD96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B33B6D-38DD-4007-A0FE-84A98176A2AF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8B5DF-0726-6B62-D569-7C0C8B681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E0288-390D-A49A-61E5-633B606E9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39FADC-FAE4-43A9-9DCC-B2DB16835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1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114257" y="584994"/>
            <a:ext cx="5400675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0" y="1467027"/>
            <a:ext cx="5400675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  <p:extLst>
      <p:ext uri="{BB962C8B-B14F-4D97-AF65-F5344CB8AC3E}">
        <p14:creationId xmlns:p14="http://schemas.microsoft.com/office/powerpoint/2010/main" val="312660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9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3000" b="1" i="0" u="none" strike="noStrike" cap="none" spc="6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1pPr>
      <a:lvl2pPr marL="30480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3000" b="1" i="0" u="none" strike="noStrike" cap="none" spc="6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2pPr>
      <a:lvl3pPr marL="60960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3000" b="1" i="0" u="none" strike="noStrike" cap="none" spc="6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3pPr>
      <a:lvl4pPr marL="91440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3000" b="1" i="0" u="none" strike="noStrike" cap="none" spc="6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4pPr>
      <a:lvl5pPr marL="121920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3000" b="1" i="0" u="none" strike="noStrike" cap="none" spc="6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3" orient="horz" pos="737">
          <p15:clr>
            <a:srgbClr val="F26B43"/>
          </p15:clr>
        </p15:guide>
        <p15:guide id="4" pos="876">
          <p15:clr>
            <a:srgbClr val="F26B43"/>
          </p15:clr>
        </p15:guide>
        <p15:guide id="5" orient="horz" pos="7903">
          <p15:clr>
            <a:srgbClr val="F26B43"/>
          </p15:clr>
        </p15:guide>
        <p15:guide id="6" pos="14484">
          <p15:clr>
            <a:srgbClr val="F26B43"/>
          </p15:clr>
        </p15:guide>
        <p15:guide id="7" pos="7703">
          <p15:clr>
            <a:srgbClr val="F26B43"/>
          </p15:clr>
        </p15:guide>
        <p15:guide id="9" pos="10311">
          <p15:clr>
            <a:srgbClr val="F26B43"/>
          </p15:clr>
        </p15:guide>
        <p15:guide id="10" pos="5616">
          <p15:clr>
            <a:srgbClr val="F26B43"/>
          </p15:clr>
        </p15:guide>
        <p15:guide id="11" pos="5344">
          <p15:clr>
            <a:srgbClr val="F26B43"/>
          </p15:clr>
        </p15:guide>
        <p15:guide id="12" pos="9993">
          <p15:clr>
            <a:srgbClr val="F26B43"/>
          </p15:clr>
        </p15:guide>
        <p15:guide id="13" orient="horz" pos="1508">
          <p15:clr>
            <a:srgbClr val="F26B43"/>
          </p15:clr>
        </p15:guide>
        <p15:guide id="14" orient="horz" pos="2460">
          <p15:clr>
            <a:srgbClr val="F26B43"/>
          </p15:clr>
        </p15:guide>
        <p15:guide id="15" orient="horz" pos="6792">
          <p15:clr>
            <a:srgbClr val="F26B43"/>
          </p15:clr>
        </p15:guide>
        <p15:guide id="16" pos="92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AC3390-487E-AA1D-686B-821878F8E9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11778" y="4278854"/>
            <a:ext cx="7790330" cy="2344025"/>
          </a:xfrm>
        </p:spPr>
        <p:txBody>
          <a:bodyPr lIns="0" tIns="0" rIns="0" bIns="0" anchor="t">
            <a:normAutofit/>
          </a:bodyPr>
          <a:lstStyle/>
          <a:p>
            <a:pPr algn="r" defTabSz="1219169">
              <a:lnSpc>
                <a:spcPct val="90000"/>
              </a:lnSpc>
              <a:defRPr/>
            </a:pPr>
            <a:endParaRPr lang="lv-LV" sz="2000" dirty="0">
              <a:latin typeface="GILROY-SEMIBOLD"/>
              <a:cs typeface="Calibri"/>
            </a:endParaRPr>
          </a:p>
          <a:p>
            <a:pPr algn="r" defTabSz="1219169">
              <a:lnSpc>
                <a:spcPct val="90000"/>
              </a:lnSpc>
              <a:defRPr/>
            </a:pPr>
            <a:r>
              <a:rPr lang="en-GB" sz="2400" dirty="0">
                <a:latin typeface="GILROY-SEMIBOLD"/>
                <a:cs typeface="Calibri"/>
              </a:rPr>
              <a:t>Juris Osis</a:t>
            </a:r>
            <a:endParaRPr lang="lv-LV" sz="2400" dirty="0">
              <a:latin typeface="GILROY-SEMIBOLD"/>
              <a:cs typeface="Calibri"/>
            </a:endParaRPr>
          </a:p>
          <a:p>
            <a:pPr algn="r" defTabSz="1219169">
              <a:lnSpc>
                <a:spcPct val="90000"/>
              </a:lnSpc>
              <a:defRPr/>
            </a:pPr>
            <a:r>
              <a:rPr lang="lv-LV" sz="2000" dirty="0">
                <a:latin typeface="GILROY-SEMIBOLD"/>
                <a:cs typeface="Calibri"/>
              </a:rPr>
              <a:t>Rīgas valstspilsētas pašvaldības</a:t>
            </a:r>
            <a:endParaRPr lang="lv-LV" sz="2000" dirty="0">
              <a:latin typeface="GILROY-SEMIBOLD"/>
            </a:endParaRPr>
          </a:p>
          <a:p>
            <a:pPr algn="r" defTabSz="1219169">
              <a:lnSpc>
                <a:spcPct val="90000"/>
              </a:lnSpc>
              <a:defRPr/>
            </a:pPr>
            <a:r>
              <a:rPr lang="lv-LV" sz="2000" dirty="0">
                <a:latin typeface="GILROY-SEMIBOLD"/>
                <a:cs typeface="Calibri"/>
              </a:rPr>
              <a:t>Labklājības departamenta </a:t>
            </a:r>
          </a:p>
          <a:p>
            <a:pPr algn="r" defTabSz="1219169">
              <a:lnSpc>
                <a:spcPct val="90000"/>
              </a:lnSpc>
              <a:defRPr/>
            </a:pPr>
            <a:r>
              <a:rPr lang="lv-LV" sz="2000" dirty="0">
                <a:latin typeface="GILROY-SEMIBOLD"/>
                <a:cs typeface="Calibri"/>
              </a:rPr>
              <a:t>Sociālā pārvalde</a:t>
            </a:r>
          </a:p>
          <a:p>
            <a:pPr algn="r" defTabSz="1219169">
              <a:lnSpc>
                <a:spcPct val="90000"/>
              </a:lnSpc>
              <a:defRPr/>
            </a:pPr>
            <a:endParaRPr lang="lv-LV" sz="2000" dirty="0">
              <a:latin typeface="GILROY-SEMIBOLD"/>
              <a:cs typeface="Calibri"/>
            </a:endParaRPr>
          </a:p>
          <a:p>
            <a:pPr algn="r" defTabSz="1219169">
              <a:lnSpc>
                <a:spcPct val="90000"/>
              </a:lnSpc>
              <a:buSzPct val="123000"/>
              <a:defRPr/>
            </a:pPr>
            <a:endParaRPr lang="lv-LV" sz="3200" dirty="0">
              <a:cs typeface="Calibri"/>
            </a:endParaRPr>
          </a:p>
          <a:p>
            <a:pPr algn="r"/>
            <a:endParaRPr lang="en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E2914D-3E8A-C4B3-16EF-C7B6D2A7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153" y="1196975"/>
            <a:ext cx="10847294" cy="1770160"/>
          </a:xfrm>
        </p:spPr>
        <p:txBody>
          <a:bodyPr>
            <a:noAutofit/>
          </a:bodyPr>
          <a:lstStyle/>
          <a:p>
            <a:pPr algn="r"/>
            <a:r>
              <a:rPr lang="lv-LV" sz="3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Vēlmes, vajadzības un vērtības: </a:t>
            </a:r>
            <a:br>
              <a:rPr lang="en-GB" sz="3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lv-LV" sz="3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kā un kāpēc top sociālie pakalpojumi</a:t>
            </a:r>
            <a:br>
              <a:rPr lang="lv-LV" sz="4000" spc="90" dirty="0">
                <a:latin typeface="GILROY-SEMIBOLD"/>
                <a:cs typeface="Calibri Light"/>
              </a:rPr>
            </a:br>
            <a:endParaRPr lang="lv-LV" sz="4000" spc="90" dirty="0">
              <a:latin typeface="GILROY-SEMIBOLD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611127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EF26824-B8EF-EFCE-7EF1-E44BB6EA46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56202" y="314424"/>
            <a:ext cx="7886454" cy="993236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lv-LV" altLang="lv-LV" sz="3456"/>
              <a:t>Kādi pakalpojumi būtu nepieciešami tieši Jūsu bērnam ar AST?  </a:t>
            </a:r>
            <a:endParaRPr lang="en-GB" altLang="lv-LV" sz="3456"/>
          </a:p>
        </p:txBody>
      </p:sp>
      <p:grpSp>
        <p:nvGrpSpPr>
          <p:cNvPr id="22531" name="Group 7">
            <a:extLst>
              <a:ext uri="{FF2B5EF4-FFF2-40B4-BE49-F238E27FC236}">
                <a16:creationId xmlns:a16="http://schemas.microsoft.com/office/drawing/2014/main" id="{725B2622-3FDD-17FB-F878-437F37DF5402}"/>
              </a:ext>
            </a:extLst>
          </p:cNvPr>
          <p:cNvGrpSpPr>
            <a:grpSpLocks/>
          </p:cNvGrpSpPr>
          <p:nvPr/>
        </p:nvGrpSpPr>
        <p:grpSpPr bwMode="auto">
          <a:xfrm>
            <a:off x="5610241" y="1882571"/>
            <a:ext cx="4864456" cy="3937512"/>
            <a:chOff x="5589821" y="1690688"/>
            <a:chExt cx="6187649" cy="4924664"/>
          </a:xfrm>
        </p:grpSpPr>
        <p:pic>
          <p:nvPicPr>
            <p:cNvPr id="22533" name="Picture 3">
              <a:extLst>
                <a:ext uri="{FF2B5EF4-FFF2-40B4-BE49-F238E27FC236}">
                  <a16:creationId xmlns:a16="http://schemas.microsoft.com/office/drawing/2014/main" id="{BAE6E443-58F4-B4C0-293B-B32A5EC50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821" y="1690688"/>
              <a:ext cx="6187649" cy="492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C4782C4-5F0A-2C90-A010-64ABE789D609}"/>
                </a:ext>
              </a:extLst>
            </p:cNvPr>
            <p:cNvCxnSpPr/>
            <p:nvPr/>
          </p:nvCxnSpPr>
          <p:spPr>
            <a:xfrm>
              <a:off x="6401078" y="3300317"/>
              <a:ext cx="529206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535" name="TextBox 6">
              <a:extLst>
                <a:ext uri="{FF2B5EF4-FFF2-40B4-BE49-F238E27FC236}">
                  <a16:creationId xmlns:a16="http://schemas.microsoft.com/office/drawing/2014/main" id="{220F3FBC-27BB-E775-01A2-1A38FDEA2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3646" y="2931652"/>
              <a:ext cx="2764640" cy="364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lv-LV" altLang="lv-LV" sz="1296"/>
                <a:t>Hī-kvadrāta tests p&lt;0.05</a:t>
              </a:r>
              <a:endParaRPr lang="en-GB" altLang="lv-LV" sz="1296"/>
            </a:p>
          </p:txBody>
        </p:sp>
      </p:grpSp>
      <p:pic>
        <p:nvPicPr>
          <p:cNvPr id="22532" name="Picture 9">
            <a:extLst>
              <a:ext uri="{FF2B5EF4-FFF2-40B4-BE49-F238E27FC236}">
                <a16:creationId xmlns:a16="http://schemas.microsoft.com/office/drawing/2014/main" id="{B5A412CE-9B64-0EED-E578-58CAC4B9B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98" y="2449481"/>
            <a:ext cx="4802736" cy="28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694B07-1EAA-0E33-5FBB-C71159124859}"/>
              </a:ext>
            </a:extLst>
          </p:cNvPr>
          <p:cNvGraphicFramePr/>
          <p:nvPr/>
        </p:nvGraphicFramePr>
        <p:xfrm>
          <a:off x="7585205" y="2252062"/>
          <a:ext cx="3136658" cy="273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603" name="Group 44">
            <a:extLst>
              <a:ext uri="{FF2B5EF4-FFF2-40B4-BE49-F238E27FC236}">
                <a16:creationId xmlns:a16="http://schemas.microsoft.com/office/drawing/2014/main" id="{FD33BDC4-162B-A6D2-548E-CE713BE5AB90}"/>
              </a:ext>
            </a:extLst>
          </p:cNvPr>
          <p:cNvGrpSpPr>
            <a:grpSpLocks/>
          </p:cNvGrpSpPr>
          <p:nvPr/>
        </p:nvGrpSpPr>
        <p:grpSpPr bwMode="auto">
          <a:xfrm>
            <a:off x="1829316" y="1792275"/>
            <a:ext cx="2300787" cy="984093"/>
            <a:chOff x="1123949" y="1194997"/>
            <a:chExt cx="2790528" cy="10234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B1FE18-650A-B5B4-405E-2537421DD558}"/>
                </a:ext>
              </a:extLst>
            </p:cNvPr>
            <p:cNvSpPr/>
            <p:nvPr/>
          </p:nvSpPr>
          <p:spPr>
            <a:xfrm>
              <a:off x="1123949" y="1194997"/>
              <a:ext cx="2790528" cy="369679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96"/>
            </a:p>
          </p:txBody>
        </p:sp>
        <p:grpSp>
          <p:nvGrpSpPr>
            <p:cNvPr id="25718" name="Group 43">
              <a:extLst>
                <a:ext uri="{FF2B5EF4-FFF2-40B4-BE49-F238E27FC236}">
                  <a16:creationId xmlns:a16="http://schemas.microsoft.com/office/drawing/2014/main" id="{99BCA774-9C27-EC25-6474-7072F9D0E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3949" y="1235202"/>
              <a:ext cx="2790527" cy="983247"/>
              <a:chOff x="1123949" y="1224751"/>
              <a:chExt cx="2790527" cy="98324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433DC7D-F916-0A82-6A27-77FCD7305979}"/>
                  </a:ext>
                </a:extLst>
              </p:cNvPr>
              <p:cNvSpPr/>
              <p:nvPr/>
            </p:nvSpPr>
            <p:spPr>
              <a:xfrm>
                <a:off x="1528734" y="1224751"/>
                <a:ext cx="2274842" cy="2880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lv-LV" sz="1200" dirty="0"/>
                  <a:t>Sociāla funkcionēšana</a:t>
                </a:r>
                <a:endParaRPr lang="en-GB" sz="12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28CFC83-1AAD-F850-F75D-518BC8F4A308}"/>
                  </a:ext>
                </a:extLst>
              </p:cNvPr>
              <p:cNvSpPr/>
              <p:nvPr/>
            </p:nvSpPr>
            <p:spPr>
              <a:xfrm>
                <a:off x="1123949" y="1648130"/>
                <a:ext cx="368743" cy="1224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70D0ED-7E83-C9A1-46C7-8FAF31C8150F}"/>
                  </a:ext>
                </a:extLst>
              </p:cNvPr>
              <p:cNvSpPr/>
              <p:nvPr/>
            </p:nvSpPr>
            <p:spPr>
              <a:xfrm>
                <a:off x="1585571" y="1648130"/>
                <a:ext cx="368743" cy="1224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FABDE6-F39D-E26D-4C96-7494263B271F}"/>
                  </a:ext>
                </a:extLst>
              </p:cNvPr>
              <p:cNvSpPr/>
              <p:nvPr/>
            </p:nvSpPr>
            <p:spPr>
              <a:xfrm>
                <a:off x="2047194" y="1648130"/>
                <a:ext cx="368743" cy="1224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5064E40-4FFB-36A5-C58A-BE012663C15C}"/>
                  </a:ext>
                </a:extLst>
              </p:cNvPr>
              <p:cNvSpPr/>
              <p:nvPr/>
            </p:nvSpPr>
            <p:spPr>
              <a:xfrm>
                <a:off x="2561493" y="1648130"/>
                <a:ext cx="368743" cy="1224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B1DEB49-B59D-2CE3-4A81-9C4B7232908A}"/>
                  </a:ext>
                </a:extLst>
              </p:cNvPr>
              <p:cNvSpPr/>
              <p:nvPr/>
            </p:nvSpPr>
            <p:spPr>
              <a:xfrm>
                <a:off x="3053614" y="1648130"/>
                <a:ext cx="368743" cy="796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6D2DD1A-BBCB-4889-A8B1-96019A1A7283}"/>
                  </a:ext>
                </a:extLst>
              </p:cNvPr>
              <p:cNvSpPr/>
              <p:nvPr/>
            </p:nvSpPr>
            <p:spPr>
              <a:xfrm>
                <a:off x="3545733" y="1648130"/>
                <a:ext cx="368743" cy="1224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1A8746-6FB1-EB8D-3365-F2A8B6D32066}"/>
                  </a:ext>
                </a:extLst>
              </p:cNvPr>
              <p:cNvSpPr/>
              <p:nvPr/>
            </p:nvSpPr>
            <p:spPr>
              <a:xfrm>
                <a:off x="1123949" y="1866847"/>
                <a:ext cx="368743" cy="1224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0C6F99-B9F7-EC6F-F5E4-D820C4F543C3}"/>
                  </a:ext>
                </a:extLst>
              </p:cNvPr>
              <p:cNvSpPr/>
              <p:nvPr/>
            </p:nvSpPr>
            <p:spPr>
              <a:xfrm>
                <a:off x="1585571" y="1866847"/>
                <a:ext cx="368743" cy="1224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E074F1-C859-0BAA-0E1B-5ABE14009B3E}"/>
                  </a:ext>
                </a:extLst>
              </p:cNvPr>
              <p:cNvSpPr/>
              <p:nvPr/>
            </p:nvSpPr>
            <p:spPr>
              <a:xfrm>
                <a:off x="2047194" y="1866847"/>
                <a:ext cx="368743" cy="1224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E78D077-7F3C-1F81-E1A2-1D1665173A34}"/>
                  </a:ext>
                </a:extLst>
              </p:cNvPr>
              <p:cNvSpPr/>
              <p:nvPr/>
            </p:nvSpPr>
            <p:spPr>
              <a:xfrm>
                <a:off x="2561493" y="1866847"/>
                <a:ext cx="368743" cy="1224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11EDE6E-19E9-8844-547E-BE4390BEEEAF}"/>
                  </a:ext>
                </a:extLst>
              </p:cNvPr>
              <p:cNvSpPr/>
              <p:nvPr/>
            </p:nvSpPr>
            <p:spPr>
              <a:xfrm>
                <a:off x="3053614" y="1866847"/>
                <a:ext cx="368743" cy="1224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4D84F0E-F961-E28F-FE94-9AF40077FFB7}"/>
                  </a:ext>
                </a:extLst>
              </p:cNvPr>
              <p:cNvSpPr/>
              <p:nvPr/>
            </p:nvSpPr>
            <p:spPr>
              <a:xfrm>
                <a:off x="3545733" y="1866847"/>
                <a:ext cx="368743" cy="1224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95F5F5B-B212-32EF-C3BB-E23264DCAEE5}"/>
                  </a:ext>
                </a:extLst>
              </p:cNvPr>
              <p:cNvSpPr/>
              <p:nvPr/>
            </p:nvSpPr>
            <p:spPr>
              <a:xfrm>
                <a:off x="1123949" y="2085564"/>
                <a:ext cx="368743" cy="1224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5645361-01C7-CA3F-73CF-ED149C299964}"/>
                  </a:ext>
                </a:extLst>
              </p:cNvPr>
              <p:cNvSpPr/>
              <p:nvPr/>
            </p:nvSpPr>
            <p:spPr>
              <a:xfrm>
                <a:off x="1585571" y="2085564"/>
                <a:ext cx="368743" cy="1224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E82040A-274C-A411-E854-8D74E9A7848D}"/>
                  </a:ext>
                </a:extLst>
              </p:cNvPr>
              <p:cNvSpPr/>
              <p:nvPr/>
            </p:nvSpPr>
            <p:spPr>
              <a:xfrm>
                <a:off x="2047194" y="2085564"/>
                <a:ext cx="368743" cy="1224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65B191E-678D-9D80-480A-95805F15DF0A}"/>
                  </a:ext>
                </a:extLst>
              </p:cNvPr>
              <p:cNvSpPr/>
              <p:nvPr/>
            </p:nvSpPr>
            <p:spPr>
              <a:xfrm>
                <a:off x="2561493" y="2085564"/>
                <a:ext cx="368743" cy="1224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91CD00D-2B1A-B38F-D0C0-2BBE0EB5B475}"/>
                  </a:ext>
                </a:extLst>
              </p:cNvPr>
              <p:cNvSpPr/>
              <p:nvPr/>
            </p:nvSpPr>
            <p:spPr>
              <a:xfrm>
                <a:off x="3053614" y="2085564"/>
                <a:ext cx="368743" cy="1224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8041178-1E73-CD74-DB38-8CFDD0FA2A00}"/>
                  </a:ext>
                </a:extLst>
              </p:cNvPr>
              <p:cNvSpPr/>
              <p:nvPr/>
            </p:nvSpPr>
            <p:spPr>
              <a:xfrm>
                <a:off x="3545733" y="2085564"/>
                <a:ext cx="368743" cy="1224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</p:grpSp>
      </p:grpSp>
      <p:sp>
        <p:nvSpPr>
          <p:cNvPr id="25604" name="TextBox 47">
            <a:extLst>
              <a:ext uri="{FF2B5EF4-FFF2-40B4-BE49-F238E27FC236}">
                <a16:creationId xmlns:a16="http://schemas.microsoft.com/office/drawing/2014/main" id="{98EDD85F-E0E6-7D1B-02F4-18A87C898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753" y="1338519"/>
            <a:ext cx="2109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lv-LV" altLang="lv-LV" b="1"/>
              <a:t>Pirmā novērtēšana</a:t>
            </a:r>
            <a:endParaRPr lang="en-GB" altLang="lv-LV" b="1"/>
          </a:p>
        </p:txBody>
      </p:sp>
      <p:grpSp>
        <p:nvGrpSpPr>
          <p:cNvPr id="25605" name="Group 60">
            <a:extLst>
              <a:ext uri="{FF2B5EF4-FFF2-40B4-BE49-F238E27FC236}">
                <a16:creationId xmlns:a16="http://schemas.microsoft.com/office/drawing/2014/main" id="{4C369A54-4DEA-839E-5046-54A650C837CB}"/>
              </a:ext>
            </a:extLst>
          </p:cNvPr>
          <p:cNvGrpSpPr>
            <a:grpSpLocks/>
          </p:cNvGrpSpPr>
          <p:nvPr/>
        </p:nvGrpSpPr>
        <p:grpSpPr bwMode="auto">
          <a:xfrm>
            <a:off x="1800741" y="3869043"/>
            <a:ext cx="2324789" cy="646918"/>
            <a:chOff x="1123949" y="1194997"/>
            <a:chExt cx="2790528" cy="58561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2BE28C2-9F94-9802-4259-149CC07F1CD7}"/>
                </a:ext>
              </a:extLst>
            </p:cNvPr>
            <p:cNvSpPr/>
            <p:nvPr/>
          </p:nvSpPr>
          <p:spPr>
            <a:xfrm>
              <a:off x="1123949" y="1194997"/>
              <a:ext cx="2790528" cy="369372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96" dirty="0"/>
            </a:p>
          </p:txBody>
        </p:sp>
        <p:grpSp>
          <p:nvGrpSpPr>
            <p:cNvPr id="25709" name="Group 62">
              <a:extLst>
                <a:ext uri="{FF2B5EF4-FFF2-40B4-BE49-F238E27FC236}">
                  <a16:creationId xmlns:a16="http://schemas.microsoft.com/office/drawing/2014/main" id="{D215BBD0-0011-EE9E-1B0F-7326C89C26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3949" y="1229141"/>
              <a:ext cx="2790528" cy="551472"/>
              <a:chOff x="1123949" y="1218690"/>
              <a:chExt cx="2790528" cy="55147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C9A6679-470E-2815-39B6-9E5F06AC9AFC}"/>
                  </a:ext>
                </a:extLst>
              </p:cNvPr>
              <p:cNvSpPr/>
              <p:nvPr/>
            </p:nvSpPr>
            <p:spPr>
              <a:xfrm>
                <a:off x="1493002" y="1218690"/>
                <a:ext cx="2274678" cy="29254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lv-LV" sz="1500" dirty="0"/>
                  <a:t>Motivācija</a:t>
                </a:r>
                <a:endParaRPr lang="en-GB" sz="1296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F36675B-A40B-6197-9958-25F72B7B37B7}"/>
                  </a:ext>
                </a:extLst>
              </p:cNvPr>
              <p:cNvSpPr/>
              <p:nvPr/>
            </p:nvSpPr>
            <p:spPr>
              <a:xfrm>
                <a:off x="1123949" y="1648072"/>
                <a:ext cx="369053" cy="12209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CA6C9BF-C390-7D1E-9499-2186FD3B5838}"/>
                  </a:ext>
                </a:extLst>
              </p:cNvPr>
              <p:cNvSpPr/>
              <p:nvPr/>
            </p:nvSpPr>
            <p:spPr>
              <a:xfrm>
                <a:off x="1584921" y="1648072"/>
                <a:ext cx="369053" cy="12209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1553378-3370-3A68-32EB-EC48CCFEE981}"/>
                  </a:ext>
                </a:extLst>
              </p:cNvPr>
              <p:cNvSpPr/>
              <p:nvPr/>
            </p:nvSpPr>
            <p:spPr>
              <a:xfrm>
                <a:off x="2047266" y="1648072"/>
                <a:ext cx="369052" cy="12209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733A897-BFD3-AE4C-003F-4A84AE422E40}"/>
                  </a:ext>
                </a:extLst>
              </p:cNvPr>
              <p:cNvSpPr/>
              <p:nvPr/>
            </p:nvSpPr>
            <p:spPr>
              <a:xfrm>
                <a:off x="2561743" y="1648072"/>
                <a:ext cx="369053" cy="12209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0A2FAE4-2109-48CD-C6D2-EF19217D68DB}"/>
                  </a:ext>
                </a:extLst>
              </p:cNvPr>
              <p:cNvSpPr/>
              <p:nvPr/>
            </p:nvSpPr>
            <p:spPr>
              <a:xfrm>
                <a:off x="3054270" y="1648072"/>
                <a:ext cx="367680" cy="12209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F18417-087E-AED5-5388-B9D7E48B4337}"/>
                  </a:ext>
                </a:extLst>
              </p:cNvPr>
              <p:cNvSpPr/>
              <p:nvPr/>
            </p:nvSpPr>
            <p:spPr>
              <a:xfrm>
                <a:off x="3545425" y="1648072"/>
                <a:ext cx="369052" cy="12209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</p:grpSp>
      </p:grpSp>
      <p:grpSp>
        <p:nvGrpSpPr>
          <p:cNvPr id="25606" name="Group 82">
            <a:extLst>
              <a:ext uri="{FF2B5EF4-FFF2-40B4-BE49-F238E27FC236}">
                <a16:creationId xmlns:a16="http://schemas.microsoft.com/office/drawing/2014/main" id="{CF8396EB-70D5-C861-E26C-447BF5C853C2}"/>
              </a:ext>
            </a:extLst>
          </p:cNvPr>
          <p:cNvGrpSpPr>
            <a:grpSpLocks/>
          </p:cNvGrpSpPr>
          <p:nvPr/>
        </p:nvGrpSpPr>
        <p:grpSpPr bwMode="auto">
          <a:xfrm>
            <a:off x="1823601" y="2948956"/>
            <a:ext cx="2306502" cy="742927"/>
            <a:chOff x="1123949" y="1189044"/>
            <a:chExt cx="2796587" cy="810487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A1D9FEC-2E84-0DA7-5F8C-0A9F5D65CFB6}"/>
                </a:ext>
              </a:extLst>
            </p:cNvPr>
            <p:cNvSpPr/>
            <p:nvPr/>
          </p:nvSpPr>
          <p:spPr>
            <a:xfrm>
              <a:off x="1129492" y="1189044"/>
              <a:ext cx="2791044" cy="369083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96" dirty="0"/>
            </a:p>
          </p:txBody>
        </p:sp>
        <p:grpSp>
          <p:nvGrpSpPr>
            <p:cNvPr id="25694" name="Group 84">
              <a:extLst>
                <a:ext uri="{FF2B5EF4-FFF2-40B4-BE49-F238E27FC236}">
                  <a16:creationId xmlns:a16="http://schemas.microsoft.com/office/drawing/2014/main" id="{E00A5A4E-714C-5D64-4780-21B1EC27B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3949" y="1199020"/>
              <a:ext cx="2791043" cy="800511"/>
              <a:chOff x="1123949" y="1188569"/>
              <a:chExt cx="2791043" cy="800511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60A61B7-50F7-82DB-D069-BFB983F6BD97}"/>
                  </a:ext>
                </a:extLst>
              </p:cNvPr>
              <p:cNvSpPr/>
              <p:nvPr/>
            </p:nvSpPr>
            <p:spPr>
              <a:xfrm>
                <a:off x="1492577" y="1188569"/>
                <a:ext cx="2275519" cy="3525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lv-LV" sz="1500" dirty="0"/>
                  <a:t>Riski</a:t>
                </a:r>
                <a:endParaRPr lang="en-GB" sz="150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1F35E29-8C8C-5E30-919E-4DA6909782D2}"/>
                  </a:ext>
                </a:extLst>
              </p:cNvPr>
              <p:cNvSpPr/>
              <p:nvPr/>
            </p:nvSpPr>
            <p:spPr>
              <a:xfrm>
                <a:off x="1123949" y="1647429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6C12D80-7194-B66B-EB3A-5861F9D5A11E}"/>
                  </a:ext>
                </a:extLst>
              </p:cNvPr>
              <p:cNvSpPr/>
              <p:nvPr/>
            </p:nvSpPr>
            <p:spPr>
              <a:xfrm>
                <a:off x="1585428" y="1647429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123E836-3FC6-B58E-2E09-3521EE2A833D}"/>
                  </a:ext>
                </a:extLst>
              </p:cNvPr>
              <p:cNvSpPr/>
              <p:nvPr/>
            </p:nvSpPr>
            <p:spPr>
              <a:xfrm>
                <a:off x="2046906" y="1647429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599D9EA-2E7D-58AC-E48D-75FF14626E35}"/>
                  </a:ext>
                </a:extLst>
              </p:cNvPr>
              <p:cNvSpPr/>
              <p:nvPr/>
            </p:nvSpPr>
            <p:spPr>
              <a:xfrm>
                <a:off x="2562431" y="1647429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A7494FC-BC2C-6370-4D8B-BEB17A4A802E}"/>
                  </a:ext>
                </a:extLst>
              </p:cNvPr>
              <p:cNvSpPr/>
              <p:nvPr/>
            </p:nvSpPr>
            <p:spPr>
              <a:xfrm>
                <a:off x="3054398" y="1647429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5364D44-FF55-D177-CFEC-145323720A43}"/>
                  </a:ext>
                </a:extLst>
              </p:cNvPr>
              <p:cNvSpPr/>
              <p:nvPr/>
            </p:nvSpPr>
            <p:spPr>
              <a:xfrm>
                <a:off x="3546364" y="1647429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BA80559-0186-DA77-8579-1CEBA7DA2C88}"/>
                  </a:ext>
                </a:extLst>
              </p:cNvPr>
              <p:cNvSpPr/>
              <p:nvPr/>
            </p:nvSpPr>
            <p:spPr>
              <a:xfrm>
                <a:off x="1123949" y="1866884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A10A6C5-A0E7-3783-11E5-36C08797B475}"/>
                  </a:ext>
                </a:extLst>
              </p:cNvPr>
              <p:cNvSpPr/>
              <p:nvPr/>
            </p:nvSpPr>
            <p:spPr>
              <a:xfrm>
                <a:off x="1585428" y="1866884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E5AD943-5253-1C88-BD13-CA8EB7827A9E}"/>
                  </a:ext>
                </a:extLst>
              </p:cNvPr>
              <p:cNvSpPr/>
              <p:nvPr/>
            </p:nvSpPr>
            <p:spPr>
              <a:xfrm>
                <a:off x="2046906" y="1866884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3A56F63-90AD-BD32-5F19-322DBC6C2F52}"/>
                  </a:ext>
                </a:extLst>
              </p:cNvPr>
              <p:cNvSpPr/>
              <p:nvPr/>
            </p:nvSpPr>
            <p:spPr>
              <a:xfrm>
                <a:off x="2562431" y="1866884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83F058B-E896-6FA9-8555-A640F67FBB1C}"/>
                  </a:ext>
                </a:extLst>
              </p:cNvPr>
              <p:cNvSpPr/>
              <p:nvPr/>
            </p:nvSpPr>
            <p:spPr>
              <a:xfrm>
                <a:off x="3054398" y="1866884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F35B02E-A163-E1FF-7573-EBC69A655153}"/>
                  </a:ext>
                </a:extLst>
              </p:cNvPr>
              <p:cNvSpPr/>
              <p:nvPr/>
            </p:nvSpPr>
            <p:spPr>
              <a:xfrm>
                <a:off x="3546364" y="1866884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</p:grpSp>
      </p:grpSp>
      <p:grpSp>
        <p:nvGrpSpPr>
          <p:cNvPr id="25607" name="Group 98">
            <a:extLst>
              <a:ext uri="{FF2B5EF4-FFF2-40B4-BE49-F238E27FC236}">
                <a16:creationId xmlns:a16="http://schemas.microsoft.com/office/drawing/2014/main" id="{73EE800E-569F-1768-7902-568A4CD977C8}"/>
              </a:ext>
            </a:extLst>
          </p:cNvPr>
          <p:cNvGrpSpPr>
            <a:grpSpLocks/>
          </p:cNvGrpSpPr>
          <p:nvPr/>
        </p:nvGrpSpPr>
        <p:grpSpPr bwMode="auto">
          <a:xfrm>
            <a:off x="1800741" y="4715978"/>
            <a:ext cx="2330505" cy="649204"/>
            <a:chOff x="1123949" y="1194997"/>
            <a:chExt cx="2790528" cy="585616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DB8CF51-D535-4CDE-0B73-BEF3D64E6A82}"/>
                </a:ext>
              </a:extLst>
            </p:cNvPr>
            <p:cNvSpPr/>
            <p:nvPr/>
          </p:nvSpPr>
          <p:spPr>
            <a:xfrm>
              <a:off x="1123949" y="1194997"/>
              <a:ext cx="2790528" cy="369103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96" dirty="0"/>
            </a:p>
          </p:txBody>
        </p:sp>
        <p:grpSp>
          <p:nvGrpSpPr>
            <p:cNvPr id="25685" name="Group 100">
              <a:extLst>
                <a:ext uri="{FF2B5EF4-FFF2-40B4-BE49-F238E27FC236}">
                  <a16:creationId xmlns:a16="http://schemas.microsoft.com/office/drawing/2014/main" id="{CB665AD3-529F-C877-5F11-D58973A0C7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3949" y="1240362"/>
              <a:ext cx="2790528" cy="540251"/>
              <a:chOff x="1123949" y="1229911"/>
              <a:chExt cx="2790528" cy="540251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9364FC6-AAA6-EF50-8885-27055BFF8D12}"/>
                  </a:ext>
                </a:extLst>
              </p:cNvPr>
              <p:cNvSpPr/>
              <p:nvPr/>
            </p:nvSpPr>
            <p:spPr>
              <a:xfrm>
                <a:off x="1399033" y="1229911"/>
                <a:ext cx="2274574" cy="2915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lv-LV" sz="1500" dirty="0"/>
                  <a:t>Sadarbošanās</a:t>
                </a:r>
                <a:endParaRPr lang="en-GB" sz="150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9816265-2621-9FB1-3173-B76D276D7A6A}"/>
                  </a:ext>
                </a:extLst>
              </p:cNvPr>
              <p:cNvSpPr/>
              <p:nvPr/>
            </p:nvSpPr>
            <p:spPr>
              <a:xfrm>
                <a:off x="1123949" y="1648502"/>
                <a:ext cx="369516" cy="12166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EC7CDAE-B3DD-AAA3-2EA8-95C012D07479}"/>
                  </a:ext>
                </a:extLst>
              </p:cNvPr>
              <p:cNvSpPr/>
              <p:nvPr/>
            </p:nvSpPr>
            <p:spPr>
              <a:xfrm>
                <a:off x="1585160" y="1648502"/>
                <a:ext cx="369516" cy="12166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5C52D3A-7767-6692-3767-98F7A0F1EC70}"/>
                  </a:ext>
                </a:extLst>
              </p:cNvPr>
              <p:cNvSpPr/>
              <p:nvPr/>
            </p:nvSpPr>
            <p:spPr>
              <a:xfrm>
                <a:off x="2046370" y="1648502"/>
                <a:ext cx="369516" cy="12166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43AF307-A1A3-B227-86D9-3729DE6D5E23}"/>
                  </a:ext>
                </a:extLst>
              </p:cNvPr>
              <p:cNvSpPr/>
              <p:nvPr/>
            </p:nvSpPr>
            <p:spPr>
              <a:xfrm>
                <a:off x="2562323" y="1648502"/>
                <a:ext cx="368147" cy="12166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636736A-A5AD-A7A7-0A5C-13094D6E8DB5}"/>
                  </a:ext>
                </a:extLst>
              </p:cNvPr>
              <p:cNvSpPr/>
              <p:nvPr/>
            </p:nvSpPr>
            <p:spPr>
              <a:xfrm>
                <a:off x="3053642" y="1648502"/>
                <a:ext cx="369516" cy="12166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1FDA10A-3BBC-B7DC-462E-20A34F1D2D7E}"/>
                  </a:ext>
                </a:extLst>
              </p:cNvPr>
              <p:cNvSpPr/>
              <p:nvPr/>
            </p:nvSpPr>
            <p:spPr>
              <a:xfrm>
                <a:off x="3544961" y="1647472"/>
                <a:ext cx="369516" cy="12269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</p:grpSp>
      </p:grpSp>
      <p:grpSp>
        <p:nvGrpSpPr>
          <p:cNvPr id="25608" name="Group 114">
            <a:extLst>
              <a:ext uri="{FF2B5EF4-FFF2-40B4-BE49-F238E27FC236}">
                <a16:creationId xmlns:a16="http://schemas.microsoft.com/office/drawing/2014/main" id="{68BEB0FD-E1E0-F800-E2CB-D4BF60DE705E}"/>
              </a:ext>
            </a:extLst>
          </p:cNvPr>
          <p:cNvGrpSpPr>
            <a:grpSpLocks/>
          </p:cNvGrpSpPr>
          <p:nvPr/>
        </p:nvGrpSpPr>
        <p:grpSpPr bwMode="auto">
          <a:xfrm>
            <a:off x="4866171" y="1792275"/>
            <a:ext cx="2300787" cy="982949"/>
            <a:chOff x="1123949" y="1194997"/>
            <a:chExt cx="2790528" cy="1023452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08A1728-C735-84FF-EE71-948962F9A6AB}"/>
                </a:ext>
              </a:extLst>
            </p:cNvPr>
            <p:cNvSpPr/>
            <p:nvPr/>
          </p:nvSpPr>
          <p:spPr>
            <a:xfrm>
              <a:off x="1123949" y="1194997"/>
              <a:ext cx="2790528" cy="368919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96"/>
            </a:p>
          </p:txBody>
        </p:sp>
        <p:grpSp>
          <p:nvGrpSpPr>
            <p:cNvPr id="25664" name="Group 116">
              <a:extLst>
                <a:ext uri="{FF2B5EF4-FFF2-40B4-BE49-F238E27FC236}">
                  <a16:creationId xmlns:a16="http://schemas.microsoft.com/office/drawing/2014/main" id="{3E648B18-F706-C542-7968-C429B55D0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3949" y="1235249"/>
              <a:ext cx="2790528" cy="983200"/>
              <a:chOff x="1123949" y="1224798"/>
              <a:chExt cx="2790528" cy="983200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0198044-DE0E-98CE-77D3-91CF87EFBEE8}"/>
                  </a:ext>
                </a:extLst>
              </p:cNvPr>
              <p:cNvSpPr/>
              <p:nvPr/>
            </p:nvSpPr>
            <p:spPr>
              <a:xfrm>
                <a:off x="1478135" y="1224798"/>
                <a:ext cx="2274843" cy="2884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lv-LV" sz="1200" dirty="0"/>
                  <a:t>Sociāla funkcionēšana</a:t>
                </a:r>
                <a:endParaRPr lang="en-GB" sz="120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84F5995-0CAB-660C-52EF-B48F1AF5A4A8}"/>
                  </a:ext>
                </a:extLst>
              </p:cNvPr>
              <p:cNvSpPr/>
              <p:nvPr/>
            </p:nvSpPr>
            <p:spPr>
              <a:xfrm>
                <a:off x="1123949" y="1648669"/>
                <a:ext cx="368743" cy="12138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7E8372B7-C7F8-03BD-12E4-C1C92B957C6F}"/>
                  </a:ext>
                </a:extLst>
              </p:cNvPr>
              <p:cNvSpPr/>
              <p:nvPr/>
            </p:nvSpPr>
            <p:spPr>
              <a:xfrm>
                <a:off x="1585572" y="1648669"/>
                <a:ext cx="368743" cy="12138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AFA293F-EDF6-95AD-F033-0637EA970122}"/>
                  </a:ext>
                </a:extLst>
              </p:cNvPr>
              <p:cNvSpPr/>
              <p:nvPr/>
            </p:nvSpPr>
            <p:spPr>
              <a:xfrm>
                <a:off x="2047194" y="1648669"/>
                <a:ext cx="368743" cy="12138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793D3779-294C-09F7-F64E-E04E7A0F16C7}"/>
                  </a:ext>
                </a:extLst>
              </p:cNvPr>
              <p:cNvSpPr/>
              <p:nvPr/>
            </p:nvSpPr>
            <p:spPr>
              <a:xfrm>
                <a:off x="2561494" y="1648669"/>
                <a:ext cx="368743" cy="12138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B94E517-6ADC-0A77-C400-DC78FE02512F}"/>
                  </a:ext>
                </a:extLst>
              </p:cNvPr>
              <p:cNvSpPr/>
              <p:nvPr/>
            </p:nvSpPr>
            <p:spPr>
              <a:xfrm>
                <a:off x="3053613" y="1648669"/>
                <a:ext cx="368743" cy="12138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263F82AE-B54E-DFDB-68BE-13670E807FD3}"/>
                  </a:ext>
                </a:extLst>
              </p:cNvPr>
              <p:cNvSpPr/>
              <p:nvPr/>
            </p:nvSpPr>
            <p:spPr>
              <a:xfrm>
                <a:off x="3545734" y="1647480"/>
                <a:ext cx="368743" cy="12257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C1C7AD7F-480E-CD3D-AACD-E0C6C475630C}"/>
                  </a:ext>
                </a:extLst>
              </p:cNvPr>
              <p:cNvSpPr/>
              <p:nvPr/>
            </p:nvSpPr>
            <p:spPr>
              <a:xfrm>
                <a:off x="1123949" y="1867641"/>
                <a:ext cx="368743" cy="12138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39E8254-8BD6-021A-10DD-B5CC9AB067A0}"/>
                  </a:ext>
                </a:extLst>
              </p:cNvPr>
              <p:cNvSpPr/>
              <p:nvPr/>
            </p:nvSpPr>
            <p:spPr>
              <a:xfrm>
                <a:off x="1585572" y="1867641"/>
                <a:ext cx="368743" cy="12138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D92F318-4F1F-A0C9-503E-BD00AD6CE123}"/>
                  </a:ext>
                </a:extLst>
              </p:cNvPr>
              <p:cNvSpPr/>
              <p:nvPr/>
            </p:nvSpPr>
            <p:spPr>
              <a:xfrm>
                <a:off x="2047194" y="1867641"/>
                <a:ext cx="368743" cy="12138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5DB45E3-D273-CD87-0F8B-33E67ED03141}"/>
                  </a:ext>
                </a:extLst>
              </p:cNvPr>
              <p:cNvSpPr/>
              <p:nvPr/>
            </p:nvSpPr>
            <p:spPr>
              <a:xfrm>
                <a:off x="2561494" y="1867641"/>
                <a:ext cx="368743" cy="12138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4951D9-737C-5D8F-1E15-FDD9B80DD42C}"/>
                  </a:ext>
                </a:extLst>
              </p:cNvPr>
              <p:cNvSpPr/>
              <p:nvPr/>
            </p:nvSpPr>
            <p:spPr>
              <a:xfrm>
                <a:off x="3053613" y="1867641"/>
                <a:ext cx="368743" cy="12138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2E044F5-C629-AFB9-C4D4-152CF6BBA01E}"/>
                  </a:ext>
                </a:extLst>
              </p:cNvPr>
              <p:cNvSpPr/>
              <p:nvPr/>
            </p:nvSpPr>
            <p:spPr>
              <a:xfrm>
                <a:off x="3545734" y="1866451"/>
                <a:ext cx="368743" cy="12257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0B61E7BF-6446-6582-175C-EB2FB727A612}"/>
                  </a:ext>
                </a:extLst>
              </p:cNvPr>
              <p:cNvSpPr/>
              <p:nvPr/>
            </p:nvSpPr>
            <p:spPr>
              <a:xfrm>
                <a:off x="1123949" y="2085422"/>
                <a:ext cx="368743" cy="12257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B79F4EAA-FDC2-A4B4-64E8-C1988C44934E}"/>
                  </a:ext>
                </a:extLst>
              </p:cNvPr>
              <p:cNvSpPr/>
              <p:nvPr/>
            </p:nvSpPr>
            <p:spPr>
              <a:xfrm>
                <a:off x="1585572" y="2085422"/>
                <a:ext cx="368743" cy="12257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0989A228-DFF7-775A-28C2-51F691636413}"/>
                  </a:ext>
                </a:extLst>
              </p:cNvPr>
              <p:cNvSpPr/>
              <p:nvPr/>
            </p:nvSpPr>
            <p:spPr>
              <a:xfrm>
                <a:off x="2047194" y="2085422"/>
                <a:ext cx="368743" cy="12257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AEFA9294-8576-CE81-5464-2136B4AE3729}"/>
                  </a:ext>
                </a:extLst>
              </p:cNvPr>
              <p:cNvSpPr/>
              <p:nvPr/>
            </p:nvSpPr>
            <p:spPr>
              <a:xfrm>
                <a:off x="2561494" y="2085422"/>
                <a:ext cx="368743" cy="12257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DB82A031-2372-4B5D-33A7-8E04C5F54709}"/>
                  </a:ext>
                </a:extLst>
              </p:cNvPr>
              <p:cNvSpPr/>
              <p:nvPr/>
            </p:nvSpPr>
            <p:spPr>
              <a:xfrm>
                <a:off x="3053613" y="2085422"/>
                <a:ext cx="368743" cy="12257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A5F9CC4-06FF-E1CD-AC9D-8276556E9673}"/>
                  </a:ext>
                </a:extLst>
              </p:cNvPr>
              <p:cNvSpPr/>
              <p:nvPr/>
            </p:nvSpPr>
            <p:spPr>
              <a:xfrm>
                <a:off x="3545734" y="2085422"/>
                <a:ext cx="368743" cy="12257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</p:grpSp>
      </p:grpSp>
      <p:grpSp>
        <p:nvGrpSpPr>
          <p:cNvPr id="25609" name="Group 136">
            <a:extLst>
              <a:ext uri="{FF2B5EF4-FFF2-40B4-BE49-F238E27FC236}">
                <a16:creationId xmlns:a16="http://schemas.microsoft.com/office/drawing/2014/main" id="{65364737-0285-52C8-F551-27566082E41E}"/>
              </a:ext>
            </a:extLst>
          </p:cNvPr>
          <p:cNvGrpSpPr>
            <a:grpSpLocks/>
          </p:cNvGrpSpPr>
          <p:nvPr/>
        </p:nvGrpSpPr>
        <p:grpSpPr bwMode="auto">
          <a:xfrm>
            <a:off x="4837598" y="3881615"/>
            <a:ext cx="2324789" cy="646918"/>
            <a:chOff x="1123949" y="1194997"/>
            <a:chExt cx="2790528" cy="585616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09B27A53-16F2-61CF-60F0-A7C3503A5962}"/>
                </a:ext>
              </a:extLst>
            </p:cNvPr>
            <p:cNvSpPr/>
            <p:nvPr/>
          </p:nvSpPr>
          <p:spPr>
            <a:xfrm>
              <a:off x="1123949" y="1194997"/>
              <a:ext cx="2790528" cy="369373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96" dirty="0"/>
            </a:p>
          </p:txBody>
        </p:sp>
        <p:grpSp>
          <p:nvGrpSpPr>
            <p:cNvPr id="25655" name="Group 138">
              <a:extLst>
                <a:ext uri="{FF2B5EF4-FFF2-40B4-BE49-F238E27FC236}">
                  <a16:creationId xmlns:a16="http://schemas.microsoft.com/office/drawing/2014/main" id="{316FC8E8-BCEA-C74D-F0BE-4006DFE4F4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3949" y="1229141"/>
              <a:ext cx="2790528" cy="551472"/>
              <a:chOff x="1123949" y="1218690"/>
              <a:chExt cx="2790528" cy="551472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4380D5AE-44E2-E80D-2084-7ACF8ABAE510}"/>
                  </a:ext>
                </a:extLst>
              </p:cNvPr>
              <p:cNvSpPr/>
              <p:nvPr/>
            </p:nvSpPr>
            <p:spPr>
              <a:xfrm>
                <a:off x="1493001" y="1218690"/>
                <a:ext cx="2274678" cy="29254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lv-LV" sz="1500" dirty="0"/>
                  <a:t>Motivācija</a:t>
                </a:r>
                <a:endParaRPr lang="en-GB" sz="1296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72BBD7F2-9570-B84F-101C-CD3D3B4D34E6}"/>
                  </a:ext>
                </a:extLst>
              </p:cNvPr>
              <p:cNvSpPr/>
              <p:nvPr/>
            </p:nvSpPr>
            <p:spPr>
              <a:xfrm>
                <a:off x="1123949" y="1648072"/>
                <a:ext cx="369052" cy="12209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C8750826-9BA7-3E0C-121B-4845409B804F}"/>
                  </a:ext>
                </a:extLst>
              </p:cNvPr>
              <p:cNvSpPr/>
              <p:nvPr/>
            </p:nvSpPr>
            <p:spPr>
              <a:xfrm>
                <a:off x="1584921" y="1648072"/>
                <a:ext cx="369052" cy="12209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22C4733-A477-E606-FF1E-EE4953F89938}"/>
                  </a:ext>
                </a:extLst>
              </p:cNvPr>
              <p:cNvSpPr/>
              <p:nvPr/>
            </p:nvSpPr>
            <p:spPr>
              <a:xfrm>
                <a:off x="2047265" y="1648072"/>
                <a:ext cx="369053" cy="12209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EEFFEE53-0955-2AD2-68E0-2ABE9DA437A0}"/>
                  </a:ext>
                </a:extLst>
              </p:cNvPr>
              <p:cNvSpPr/>
              <p:nvPr/>
            </p:nvSpPr>
            <p:spPr>
              <a:xfrm>
                <a:off x="2561743" y="1648072"/>
                <a:ext cx="369052" cy="12209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EFEF5A-67B8-ABC6-A374-7C7F6536ABA1}"/>
                  </a:ext>
                </a:extLst>
              </p:cNvPr>
              <p:cNvSpPr/>
              <p:nvPr/>
            </p:nvSpPr>
            <p:spPr>
              <a:xfrm>
                <a:off x="3054269" y="1648072"/>
                <a:ext cx="367680" cy="12209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28E90D33-93C5-038B-47EA-62E856B9B20F}"/>
                  </a:ext>
                </a:extLst>
              </p:cNvPr>
              <p:cNvSpPr/>
              <p:nvPr/>
            </p:nvSpPr>
            <p:spPr>
              <a:xfrm>
                <a:off x="3545424" y="1648072"/>
                <a:ext cx="369053" cy="12209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</p:grpSp>
      </p:grpSp>
      <p:grpSp>
        <p:nvGrpSpPr>
          <p:cNvPr id="25610" name="Group 146">
            <a:extLst>
              <a:ext uri="{FF2B5EF4-FFF2-40B4-BE49-F238E27FC236}">
                <a16:creationId xmlns:a16="http://schemas.microsoft.com/office/drawing/2014/main" id="{89BF9DF2-D75E-10A5-7207-205C1D95084F}"/>
              </a:ext>
            </a:extLst>
          </p:cNvPr>
          <p:cNvGrpSpPr>
            <a:grpSpLocks/>
          </p:cNvGrpSpPr>
          <p:nvPr/>
        </p:nvGrpSpPr>
        <p:grpSpPr bwMode="auto">
          <a:xfrm>
            <a:off x="4860457" y="2948956"/>
            <a:ext cx="2306502" cy="742927"/>
            <a:chOff x="1123949" y="1189044"/>
            <a:chExt cx="2796587" cy="81048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00BF1F4-FBF8-9A44-7BE3-EFC26C32FB5C}"/>
                </a:ext>
              </a:extLst>
            </p:cNvPr>
            <p:cNvSpPr/>
            <p:nvPr/>
          </p:nvSpPr>
          <p:spPr>
            <a:xfrm>
              <a:off x="1129492" y="1189044"/>
              <a:ext cx="2791044" cy="369083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96" dirty="0"/>
            </a:p>
          </p:txBody>
        </p:sp>
        <p:grpSp>
          <p:nvGrpSpPr>
            <p:cNvPr id="25640" name="Group 148">
              <a:extLst>
                <a:ext uri="{FF2B5EF4-FFF2-40B4-BE49-F238E27FC236}">
                  <a16:creationId xmlns:a16="http://schemas.microsoft.com/office/drawing/2014/main" id="{86EE0695-07B6-C6C1-88AE-8C8CE9C19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3949" y="1199020"/>
              <a:ext cx="2791043" cy="800511"/>
              <a:chOff x="1123949" y="1188569"/>
              <a:chExt cx="2791043" cy="800511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3C5AE3F7-8777-E1C9-EA4C-ECFC9ACB617A}"/>
                  </a:ext>
                </a:extLst>
              </p:cNvPr>
              <p:cNvSpPr/>
              <p:nvPr/>
            </p:nvSpPr>
            <p:spPr>
              <a:xfrm>
                <a:off x="1492577" y="1188569"/>
                <a:ext cx="2275519" cy="3525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lv-LV" sz="1500" dirty="0"/>
                  <a:t>Riski</a:t>
                </a:r>
                <a:endParaRPr lang="en-GB" sz="1500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9CE1C185-0D5C-042B-401B-F2A0A7580C55}"/>
                  </a:ext>
                </a:extLst>
              </p:cNvPr>
              <p:cNvSpPr/>
              <p:nvPr/>
            </p:nvSpPr>
            <p:spPr>
              <a:xfrm>
                <a:off x="1123949" y="1647429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D0D3A108-C86F-06E8-EDB2-C0E9DCA533A9}"/>
                  </a:ext>
                </a:extLst>
              </p:cNvPr>
              <p:cNvSpPr/>
              <p:nvPr/>
            </p:nvSpPr>
            <p:spPr>
              <a:xfrm>
                <a:off x="1585427" y="1647429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E62E248F-6FCF-06A5-D9C3-691781E31E3A}"/>
                  </a:ext>
                </a:extLst>
              </p:cNvPr>
              <p:cNvSpPr/>
              <p:nvPr/>
            </p:nvSpPr>
            <p:spPr>
              <a:xfrm>
                <a:off x="2046906" y="1647429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7A3CC1B6-10D2-0460-CEDC-B37248A66575}"/>
                  </a:ext>
                </a:extLst>
              </p:cNvPr>
              <p:cNvSpPr/>
              <p:nvPr/>
            </p:nvSpPr>
            <p:spPr>
              <a:xfrm>
                <a:off x="2562431" y="1647429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6D7149F-542A-6277-8E34-B0AFED1B1958}"/>
                  </a:ext>
                </a:extLst>
              </p:cNvPr>
              <p:cNvSpPr/>
              <p:nvPr/>
            </p:nvSpPr>
            <p:spPr>
              <a:xfrm>
                <a:off x="3054397" y="1647429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94862DBE-85A6-7F82-F80B-5CA49609E674}"/>
                  </a:ext>
                </a:extLst>
              </p:cNvPr>
              <p:cNvSpPr/>
              <p:nvPr/>
            </p:nvSpPr>
            <p:spPr>
              <a:xfrm>
                <a:off x="3546364" y="1647429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A09159B1-9F04-1709-210B-12A0CCE5878C}"/>
                  </a:ext>
                </a:extLst>
              </p:cNvPr>
              <p:cNvSpPr/>
              <p:nvPr/>
            </p:nvSpPr>
            <p:spPr>
              <a:xfrm>
                <a:off x="1123949" y="1866884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B615BEE7-ECEE-7E9B-59B0-FF32DD5DEDF1}"/>
                  </a:ext>
                </a:extLst>
              </p:cNvPr>
              <p:cNvSpPr/>
              <p:nvPr/>
            </p:nvSpPr>
            <p:spPr>
              <a:xfrm>
                <a:off x="1585427" y="1866884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C43FB145-A948-8D52-C2FC-33C88A3135FD}"/>
                  </a:ext>
                </a:extLst>
              </p:cNvPr>
              <p:cNvSpPr/>
              <p:nvPr/>
            </p:nvSpPr>
            <p:spPr>
              <a:xfrm>
                <a:off x="2046906" y="1866884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38544175-6E2D-587C-72AD-9F753930EEC5}"/>
                  </a:ext>
                </a:extLst>
              </p:cNvPr>
              <p:cNvSpPr/>
              <p:nvPr/>
            </p:nvSpPr>
            <p:spPr>
              <a:xfrm>
                <a:off x="2562431" y="1866884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609512E1-9F81-B7C0-3573-75BE6C6D0596}"/>
                  </a:ext>
                </a:extLst>
              </p:cNvPr>
              <p:cNvSpPr/>
              <p:nvPr/>
            </p:nvSpPr>
            <p:spPr>
              <a:xfrm>
                <a:off x="3054397" y="1866884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BE7B75CB-8639-D3E5-9693-1D495BEDE27A}"/>
                  </a:ext>
                </a:extLst>
              </p:cNvPr>
              <p:cNvSpPr/>
              <p:nvPr/>
            </p:nvSpPr>
            <p:spPr>
              <a:xfrm>
                <a:off x="3546364" y="1866884"/>
                <a:ext cx="368628" cy="12219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</p:grpSp>
      </p:grpSp>
      <p:grpSp>
        <p:nvGrpSpPr>
          <p:cNvPr id="25611" name="Group 162">
            <a:extLst>
              <a:ext uri="{FF2B5EF4-FFF2-40B4-BE49-F238E27FC236}">
                <a16:creationId xmlns:a16="http://schemas.microsoft.com/office/drawing/2014/main" id="{0A251D59-8B3E-688D-6F55-B1CA2ED9B3C7}"/>
              </a:ext>
            </a:extLst>
          </p:cNvPr>
          <p:cNvGrpSpPr>
            <a:grpSpLocks/>
          </p:cNvGrpSpPr>
          <p:nvPr/>
        </p:nvGrpSpPr>
        <p:grpSpPr bwMode="auto">
          <a:xfrm>
            <a:off x="4837598" y="4727407"/>
            <a:ext cx="2329361" cy="650347"/>
            <a:chOff x="1123949" y="1194997"/>
            <a:chExt cx="2790528" cy="585616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DD442BB-1625-F251-82D0-F0EDFB364CE0}"/>
                </a:ext>
              </a:extLst>
            </p:cNvPr>
            <p:cNvSpPr/>
            <p:nvPr/>
          </p:nvSpPr>
          <p:spPr>
            <a:xfrm>
              <a:off x="1123949" y="1194997"/>
              <a:ext cx="2790528" cy="36948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96" dirty="0"/>
            </a:p>
          </p:txBody>
        </p:sp>
        <p:grpSp>
          <p:nvGrpSpPr>
            <p:cNvPr id="25631" name="Group 164">
              <a:extLst>
                <a:ext uri="{FF2B5EF4-FFF2-40B4-BE49-F238E27FC236}">
                  <a16:creationId xmlns:a16="http://schemas.microsoft.com/office/drawing/2014/main" id="{9CDAA5EB-7704-8D33-9ABD-92DFD91D06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3949" y="1240282"/>
              <a:ext cx="2790528" cy="540331"/>
              <a:chOff x="1123949" y="1229831"/>
              <a:chExt cx="2790528" cy="540331"/>
            </a:xfrm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8D6B4625-389D-B6F5-1EC2-C0CDDC26CB6C}"/>
                  </a:ext>
                </a:extLst>
              </p:cNvPr>
              <p:cNvSpPr/>
              <p:nvPr/>
            </p:nvSpPr>
            <p:spPr>
              <a:xfrm>
                <a:off x="1399167" y="1229831"/>
                <a:ext cx="2274322" cy="2910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lv-LV" sz="1500" dirty="0"/>
                  <a:t>Sadarbošanās</a:t>
                </a:r>
                <a:endParaRPr lang="en-GB" sz="1500" dirty="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05DCC68-37F7-29CA-11C6-1CB896B78511}"/>
                  </a:ext>
                </a:extLst>
              </p:cNvPr>
              <p:cNvSpPr/>
              <p:nvPr/>
            </p:nvSpPr>
            <p:spPr>
              <a:xfrm>
                <a:off x="1123949" y="1647687"/>
                <a:ext cx="368327" cy="122475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B5CD8A3-20E0-7A4F-2D1A-A5F77B7240C0}"/>
                  </a:ext>
                </a:extLst>
              </p:cNvPr>
              <p:cNvSpPr/>
              <p:nvPr/>
            </p:nvSpPr>
            <p:spPr>
              <a:xfrm>
                <a:off x="1585385" y="1647687"/>
                <a:ext cx="368328" cy="122475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89792B4F-3503-C17A-193F-852A70C2B7E6}"/>
                  </a:ext>
                </a:extLst>
              </p:cNvPr>
              <p:cNvSpPr/>
              <p:nvPr/>
            </p:nvSpPr>
            <p:spPr>
              <a:xfrm>
                <a:off x="2046822" y="1647687"/>
                <a:ext cx="369697" cy="122475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63D0F055-C4D9-EBD7-D905-005161E16B1A}"/>
                  </a:ext>
                </a:extLst>
              </p:cNvPr>
              <p:cNvSpPr/>
              <p:nvPr/>
            </p:nvSpPr>
            <p:spPr>
              <a:xfrm>
                <a:off x="2561660" y="1647687"/>
                <a:ext cx="368327" cy="122475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4B48CFD3-2E4B-5D81-A692-40BF410A5068}"/>
                  </a:ext>
                </a:extLst>
              </p:cNvPr>
              <p:cNvSpPr/>
              <p:nvPr/>
            </p:nvSpPr>
            <p:spPr>
              <a:xfrm>
                <a:off x="3053219" y="1647687"/>
                <a:ext cx="369697" cy="122475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6FF8416E-BCCE-CD0E-3329-4FAD88F2CA99}"/>
                  </a:ext>
                </a:extLst>
              </p:cNvPr>
              <p:cNvSpPr/>
              <p:nvPr/>
            </p:nvSpPr>
            <p:spPr>
              <a:xfrm>
                <a:off x="3546149" y="1647687"/>
                <a:ext cx="368328" cy="122475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96"/>
              </a:p>
            </p:txBody>
          </p:sp>
        </p:grpSp>
      </p:grpSp>
      <p:sp>
        <p:nvSpPr>
          <p:cNvPr id="25612" name="TextBox 172">
            <a:extLst>
              <a:ext uri="{FF2B5EF4-FFF2-40B4-BE49-F238E27FC236}">
                <a16:creationId xmlns:a16="http://schemas.microsoft.com/office/drawing/2014/main" id="{B3C2FFA6-D1EB-666D-42EA-429B353AD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045" y="1351091"/>
            <a:ext cx="2109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lv-LV" altLang="lv-LV" b="1"/>
              <a:t>Otrā novērtēšana</a:t>
            </a:r>
            <a:endParaRPr lang="en-GB" altLang="lv-LV" b="1"/>
          </a:p>
        </p:txBody>
      </p:sp>
      <p:sp>
        <p:nvSpPr>
          <p:cNvPr id="174" name="Arrow: Right 173">
            <a:extLst>
              <a:ext uri="{FF2B5EF4-FFF2-40B4-BE49-F238E27FC236}">
                <a16:creationId xmlns:a16="http://schemas.microsoft.com/office/drawing/2014/main" id="{2E1EDB25-31D9-5C99-9C39-538D4915E7BA}"/>
              </a:ext>
            </a:extLst>
          </p:cNvPr>
          <p:cNvSpPr/>
          <p:nvPr/>
        </p:nvSpPr>
        <p:spPr>
          <a:xfrm rot="16200000">
            <a:off x="4935320" y="2187169"/>
            <a:ext cx="182874" cy="1520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96"/>
          </a:p>
        </p:txBody>
      </p:sp>
      <p:sp>
        <p:nvSpPr>
          <p:cNvPr id="175" name="Arrow: Right 174">
            <a:extLst>
              <a:ext uri="{FF2B5EF4-FFF2-40B4-BE49-F238E27FC236}">
                <a16:creationId xmlns:a16="http://schemas.microsoft.com/office/drawing/2014/main" id="{D79B0F4B-9561-4228-24A8-19D3B275D476}"/>
              </a:ext>
            </a:extLst>
          </p:cNvPr>
          <p:cNvSpPr/>
          <p:nvPr/>
        </p:nvSpPr>
        <p:spPr>
          <a:xfrm rot="16200000">
            <a:off x="6107430" y="2409476"/>
            <a:ext cx="192018" cy="1325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96"/>
          </a:p>
        </p:txBody>
      </p:sp>
      <p:sp>
        <p:nvSpPr>
          <p:cNvPr id="176" name="Arrow: Right 175">
            <a:extLst>
              <a:ext uri="{FF2B5EF4-FFF2-40B4-BE49-F238E27FC236}">
                <a16:creationId xmlns:a16="http://schemas.microsoft.com/office/drawing/2014/main" id="{B9DEC10F-652D-80F7-B30C-F40EAD3ECF49}"/>
              </a:ext>
            </a:extLst>
          </p:cNvPr>
          <p:cNvSpPr/>
          <p:nvPr/>
        </p:nvSpPr>
        <p:spPr>
          <a:xfrm rot="16200000">
            <a:off x="6915507" y="2609496"/>
            <a:ext cx="188589" cy="138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96"/>
          </a:p>
        </p:txBody>
      </p:sp>
      <p:sp>
        <p:nvSpPr>
          <p:cNvPr id="177" name="Arrow: Right 176">
            <a:extLst>
              <a:ext uri="{FF2B5EF4-FFF2-40B4-BE49-F238E27FC236}">
                <a16:creationId xmlns:a16="http://schemas.microsoft.com/office/drawing/2014/main" id="{352F1199-F849-307A-23B6-448A49889E2A}"/>
              </a:ext>
            </a:extLst>
          </p:cNvPr>
          <p:cNvSpPr/>
          <p:nvPr/>
        </p:nvSpPr>
        <p:spPr>
          <a:xfrm rot="16200000">
            <a:off x="5305070" y="2617497"/>
            <a:ext cx="187446" cy="1485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96"/>
          </a:p>
        </p:txBody>
      </p:sp>
      <p:sp>
        <p:nvSpPr>
          <p:cNvPr id="178" name="Arrow: Right 177">
            <a:extLst>
              <a:ext uri="{FF2B5EF4-FFF2-40B4-BE49-F238E27FC236}">
                <a16:creationId xmlns:a16="http://schemas.microsoft.com/office/drawing/2014/main" id="{60862E6E-51EA-789A-D15A-5D2AA0043D97}"/>
              </a:ext>
            </a:extLst>
          </p:cNvPr>
          <p:cNvSpPr/>
          <p:nvPr/>
        </p:nvSpPr>
        <p:spPr>
          <a:xfrm rot="5400000">
            <a:off x="6921792" y="2263748"/>
            <a:ext cx="177159" cy="1325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96"/>
          </a:p>
        </p:txBody>
      </p:sp>
      <p:sp>
        <p:nvSpPr>
          <p:cNvPr id="179" name="Arrow: Right 178">
            <a:extLst>
              <a:ext uri="{FF2B5EF4-FFF2-40B4-BE49-F238E27FC236}">
                <a16:creationId xmlns:a16="http://schemas.microsoft.com/office/drawing/2014/main" id="{F8F12E49-C3EC-E880-9388-8E739776DA70}"/>
              </a:ext>
            </a:extLst>
          </p:cNvPr>
          <p:cNvSpPr/>
          <p:nvPr/>
        </p:nvSpPr>
        <p:spPr>
          <a:xfrm rot="5400000">
            <a:off x="5691391" y="2470053"/>
            <a:ext cx="178302" cy="1325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96"/>
          </a:p>
        </p:txBody>
      </p:sp>
      <p:sp>
        <p:nvSpPr>
          <p:cNvPr id="184" name="Arrow: Right 183">
            <a:extLst>
              <a:ext uri="{FF2B5EF4-FFF2-40B4-BE49-F238E27FC236}">
                <a16:creationId xmlns:a16="http://schemas.microsoft.com/office/drawing/2014/main" id="{FC2C4A3B-CFF3-14B4-EA8F-2E975AF50909}"/>
              </a:ext>
            </a:extLst>
          </p:cNvPr>
          <p:cNvSpPr/>
          <p:nvPr/>
        </p:nvSpPr>
        <p:spPr>
          <a:xfrm rot="16200000">
            <a:off x="5268495" y="4338801"/>
            <a:ext cx="200019" cy="168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96"/>
          </a:p>
        </p:txBody>
      </p:sp>
      <p:sp>
        <p:nvSpPr>
          <p:cNvPr id="185" name="Arrow: Right 184">
            <a:extLst>
              <a:ext uri="{FF2B5EF4-FFF2-40B4-BE49-F238E27FC236}">
                <a16:creationId xmlns:a16="http://schemas.microsoft.com/office/drawing/2014/main" id="{8124FE20-26E6-612A-1CE6-3A5B3A9CC428}"/>
              </a:ext>
            </a:extLst>
          </p:cNvPr>
          <p:cNvSpPr/>
          <p:nvPr/>
        </p:nvSpPr>
        <p:spPr>
          <a:xfrm rot="16200000">
            <a:off x="6100001" y="5212596"/>
            <a:ext cx="190875" cy="1417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96"/>
          </a:p>
        </p:txBody>
      </p:sp>
      <p:sp>
        <p:nvSpPr>
          <p:cNvPr id="186" name="Arrow: Right 185">
            <a:extLst>
              <a:ext uri="{FF2B5EF4-FFF2-40B4-BE49-F238E27FC236}">
                <a16:creationId xmlns:a16="http://schemas.microsoft.com/office/drawing/2014/main" id="{B6E81C94-3DF4-AC15-3E9B-B44CAEA29DD4}"/>
              </a:ext>
            </a:extLst>
          </p:cNvPr>
          <p:cNvSpPr/>
          <p:nvPr/>
        </p:nvSpPr>
        <p:spPr>
          <a:xfrm rot="16200000">
            <a:off x="4910746" y="3322705"/>
            <a:ext cx="187446" cy="1485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96"/>
          </a:p>
        </p:txBody>
      </p:sp>
      <p:sp>
        <p:nvSpPr>
          <p:cNvPr id="189" name="Arrow: Right 188">
            <a:extLst>
              <a:ext uri="{FF2B5EF4-FFF2-40B4-BE49-F238E27FC236}">
                <a16:creationId xmlns:a16="http://schemas.microsoft.com/office/drawing/2014/main" id="{F14B6878-3C8A-D51E-A527-A48C998581B2}"/>
              </a:ext>
            </a:extLst>
          </p:cNvPr>
          <p:cNvSpPr/>
          <p:nvPr/>
        </p:nvSpPr>
        <p:spPr>
          <a:xfrm rot="5400000">
            <a:off x="6912648" y="3598730"/>
            <a:ext cx="177159" cy="1325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96"/>
          </a:p>
        </p:txBody>
      </p:sp>
      <p:sp>
        <p:nvSpPr>
          <p:cNvPr id="190" name="Arrow: Right 189">
            <a:extLst>
              <a:ext uri="{FF2B5EF4-FFF2-40B4-BE49-F238E27FC236}">
                <a16:creationId xmlns:a16="http://schemas.microsoft.com/office/drawing/2014/main" id="{833B62E2-C70D-6AE8-9F4F-6D0CACC75D51}"/>
              </a:ext>
            </a:extLst>
          </p:cNvPr>
          <p:cNvSpPr/>
          <p:nvPr/>
        </p:nvSpPr>
        <p:spPr>
          <a:xfrm>
            <a:off x="4197536" y="3593587"/>
            <a:ext cx="589770" cy="298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96"/>
          </a:p>
        </p:txBody>
      </p:sp>
      <p:sp>
        <p:nvSpPr>
          <p:cNvPr id="191" name="Equals 190">
            <a:extLst>
              <a:ext uri="{FF2B5EF4-FFF2-40B4-BE49-F238E27FC236}">
                <a16:creationId xmlns:a16="http://schemas.microsoft.com/office/drawing/2014/main" id="{BCCEC8BA-74E7-4A29-BD5A-CB944BA4F1F1}"/>
              </a:ext>
            </a:extLst>
          </p:cNvPr>
          <p:cNvSpPr/>
          <p:nvPr/>
        </p:nvSpPr>
        <p:spPr>
          <a:xfrm>
            <a:off x="7156672" y="3579871"/>
            <a:ext cx="774930" cy="31203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96">
              <a:solidFill>
                <a:schemeClr val="tx1"/>
              </a:solidFill>
            </a:endParaRPr>
          </a:p>
        </p:txBody>
      </p:sp>
      <p:sp>
        <p:nvSpPr>
          <p:cNvPr id="25625" name="TextBox 191">
            <a:extLst>
              <a:ext uri="{FF2B5EF4-FFF2-40B4-BE49-F238E27FC236}">
                <a16:creationId xmlns:a16="http://schemas.microsoft.com/office/drawing/2014/main" id="{6CC1083C-B835-AC62-DC06-CB5346297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475" y="1351091"/>
            <a:ext cx="2109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lv-LV" altLang="lv-LV" b="1"/>
              <a:t>Rezultāts</a:t>
            </a:r>
            <a:endParaRPr lang="en-GB" altLang="lv-LV" b="1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B3AB577-3FAE-6BDF-9E01-DD42FC2467D5}"/>
              </a:ext>
            </a:extLst>
          </p:cNvPr>
          <p:cNvSpPr/>
          <p:nvPr/>
        </p:nvSpPr>
        <p:spPr>
          <a:xfrm>
            <a:off x="8276776" y="5100015"/>
            <a:ext cx="187560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500" b="1" dirty="0">
                <a:solidFill>
                  <a:srgbClr val="FF0000"/>
                </a:solidFill>
              </a:rPr>
              <a:t>Vai patiešām situācija ir izmainījusies?</a:t>
            </a:r>
            <a:endParaRPr lang="en-GB" sz="1500" b="1" dirty="0">
              <a:solidFill>
                <a:srgbClr val="FF0000"/>
              </a:solidFill>
            </a:endParaRPr>
          </a:p>
        </p:txBody>
      </p:sp>
      <p:sp>
        <p:nvSpPr>
          <p:cNvPr id="25627" name="TextBox 193">
            <a:extLst>
              <a:ext uri="{FF2B5EF4-FFF2-40B4-BE49-F238E27FC236}">
                <a16:creationId xmlns:a16="http://schemas.microsoft.com/office/drawing/2014/main" id="{38839102-6527-185F-2B97-B5636BCAD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87" y="2978673"/>
            <a:ext cx="685779" cy="69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lv-LV" altLang="lv-LV" sz="1296" b="1"/>
              <a:t>Pēc viena gada</a:t>
            </a:r>
            <a:endParaRPr lang="en-GB" altLang="lv-LV" sz="1296" b="1"/>
          </a:p>
        </p:txBody>
      </p:sp>
      <p:sp>
        <p:nvSpPr>
          <p:cNvPr id="195" name="Arrow: Right 194">
            <a:extLst>
              <a:ext uri="{FF2B5EF4-FFF2-40B4-BE49-F238E27FC236}">
                <a16:creationId xmlns:a16="http://schemas.microsoft.com/office/drawing/2014/main" id="{382310CA-0E4D-4134-BB08-D9E2BF03D937}"/>
              </a:ext>
            </a:extLst>
          </p:cNvPr>
          <p:cNvSpPr/>
          <p:nvPr/>
        </p:nvSpPr>
        <p:spPr>
          <a:xfrm rot="5400000">
            <a:off x="6110287" y="3406712"/>
            <a:ext cx="177159" cy="1325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96"/>
          </a:p>
        </p:txBody>
      </p:sp>
      <p:sp>
        <p:nvSpPr>
          <p:cNvPr id="196" name="Arrow: Right 195">
            <a:extLst>
              <a:ext uri="{FF2B5EF4-FFF2-40B4-BE49-F238E27FC236}">
                <a16:creationId xmlns:a16="http://schemas.microsoft.com/office/drawing/2014/main" id="{7BAD54E2-9CEA-125E-8666-C8A51610C42A}"/>
              </a:ext>
            </a:extLst>
          </p:cNvPr>
          <p:cNvSpPr/>
          <p:nvPr/>
        </p:nvSpPr>
        <p:spPr>
          <a:xfrm rot="5400000">
            <a:off x="5669675" y="3400426"/>
            <a:ext cx="178302" cy="1325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96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2059-2F8E-79BC-C143-368AD6A7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Sociālie</a:t>
            </a:r>
            <a:r>
              <a:rPr lang="en-GB" dirty="0"/>
              <a:t> </a:t>
            </a:r>
            <a:r>
              <a:rPr lang="en-GB" dirty="0" err="1"/>
              <a:t>pakalpojumi</a:t>
            </a:r>
            <a:r>
              <a:rPr lang="en-GB" dirty="0"/>
              <a:t> – </a:t>
            </a:r>
            <a:r>
              <a:rPr lang="en-GB" dirty="0" err="1"/>
              <a:t>visai</a:t>
            </a:r>
            <a:r>
              <a:rPr lang="en-GB" dirty="0"/>
              <a:t> </a:t>
            </a:r>
            <a:r>
              <a:rPr lang="en-GB" dirty="0" err="1"/>
              <a:t>sabiedrībai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D7455-7A1B-EC7F-1C32-7E8244F39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v-LV" b="1" dirty="0"/>
              <a:t>Vajadzības pastāv visos sabiedrības slāņos:</a:t>
            </a:r>
            <a:endParaRPr lang="en-GB" b="1" dirty="0"/>
          </a:p>
          <a:p>
            <a:pPr>
              <a:buNone/>
            </a:pP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lv-LV" b="1" dirty="0"/>
              <a:t>Vidusšķira:</a:t>
            </a:r>
            <a:r>
              <a:rPr lang="lv-LV" dirty="0"/>
              <a:t> stresa, izdegšanas, rūpju par bērniem vai vecākiem radītas situācijas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b="1" dirty="0"/>
              <a:t>Pārtikušie:</a:t>
            </a:r>
            <a:r>
              <a:rPr lang="lv-LV" dirty="0"/>
              <a:t> dzīves krīzes, šķiršanās, bērna invaliditāte – vajadzība pēc pieejama, kvalitatīva atbalsta </a:t>
            </a:r>
            <a:r>
              <a:rPr lang="lv-LV" b="1" dirty="0"/>
              <a:t>nav atkarīga no ienākumiem</a:t>
            </a:r>
            <a:endParaRPr lang="lv-LV" dirty="0"/>
          </a:p>
          <a:p>
            <a:pPr>
              <a:buFont typeface="Arial" panose="020B0604020202020204" pitchFamily="34" charset="0"/>
              <a:buChar char="•"/>
            </a:pPr>
            <a:r>
              <a:rPr lang="lv-LV" b="1" dirty="0"/>
              <a:t>Ģimenes ar stabilu ienākumu līmeni:</a:t>
            </a:r>
            <a:r>
              <a:rPr lang="lv-LV" dirty="0"/>
              <a:t> bieži nespēj nodrošināt visus vajadzīgos atbalsta pasākumus (aprūpe, rehabilitācija, speciālistu pakalpojumi) bez sabiedrības atbalsta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54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DAC0-E6E7-9E6D-8891-7EE6F7FA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Sociālo </a:t>
            </a:r>
            <a:r>
              <a:rPr lang="en-GB" dirty="0" err="1"/>
              <a:t>pakalpojumu</a:t>
            </a:r>
            <a:r>
              <a:rPr lang="en-GB" dirty="0"/>
              <a:t> </a:t>
            </a:r>
            <a:r>
              <a:rPr lang="en-GB" dirty="0" err="1"/>
              <a:t>vērtības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2774F-6F46-28CE-AB00-D082CF35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31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Kas ir sociālo pakalpojumu vērtības?</a:t>
            </a:r>
            <a:endParaRPr lang="en-GB" sz="3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3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Pamata principi, uz kuriem balstās sociālā darba prakse.</a:t>
            </a:r>
            <a:endParaRPr lang="en-GB" sz="3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3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Nosaka, kā un kāpēc tiek sniegti sociālie pakalpojumi.</a:t>
            </a:r>
            <a:endParaRPr lang="en-GB" sz="3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GB" sz="3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31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Vērtību nozīme sociālajos pakalpojumos:</a:t>
            </a:r>
            <a:endParaRPr lang="en-GB" sz="3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3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Nosaka sociālo pakalpojumu kvalitāti un pieejamību.</a:t>
            </a:r>
            <a:endParaRPr lang="en-GB" sz="3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3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Nodrošina cilvēka cieņas saglabāšanu, neatkarīgi no viņa sociālajām problēmām</a:t>
            </a:r>
            <a:r>
              <a:rPr lang="en-GB" sz="3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un </a:t>
            </a:r>
            <a:r>
              <a:rPr lang="en-GB" sz="31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sociālā</a:t>
            </a:r>
            <a:r>
              <a:rPr lang="en-GB" sz="3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1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stāvokļa</a:t>
            </a:r>
            <a:r>
              <a:rPr lang="lv-LV" sz="3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GB" sz="3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3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Veido pamatu sociālo pakalpojumu ilgtspējai un sabiedrības uzticībai.</a:t>
            </a:r>
            <a:endParaRPr lang="en-GB" sz="3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31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lv-LV" sz="2700" b="1" i="1" dirty="0"/>
              <a:t>Cieņa</a:t>
            </a:r>
            <a:r>
              <a:rPr lang="lv-LV" sz="2700" i="1" dirty="0"/>
              <a:t> – attieksme pret katru cilvēku kā pret unikālu, cienījamu </a:t>
            </a:r>
            <a:r>
              <a:rPr lang="en-GB" sz="2700" i="1" dirty="0" err="1"/>
              <a:t>personīb</a:t>
            </a:r>
            <a:r>
              <a:rPr lang="lv-LV" sz="2700" i="1" dirty="0"/>
              <a:t>u.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lv-LV" sz="2700" b="1" i="1" dirty="0"/>
              <a:t>Solidaritāte</a:t>
            </a:r>
            <a:r>
              <a:rPr lang="lv-LV" sz="2700" i="1" dirty="0"/>
              <a:t> – sabiedrības kopīgā atbildība par tiem, kam nepieciešams atbalsts.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lv-LV" sz="2700" b="1" i="1" dirty="0"/>
              <a:t>Vienlīdzība</a:t>
            </a:r>
            <a:r>
              <a:rPr lang="lv-LV" sz="2700" i="1" dirty="0"/>
              <a:t> – vienlīdzīgas tiesības un iespējas piekļūt pakalpojumiem.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lv-LV" sz="2700" b="1" i="1" dirty="0"/>
              <a:t>Sociālais taisnīgums </a:t>
            </a:r>
            <a:r>
              <a:rPr lang="lv-LV" sz="2700" i="1" dirty="0"/>
              <a:t>– taisnīga resursu sadale, īpaši neaizsargātām grupām.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90274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5D29-5649-B3D8-8714-B84CA82A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Sabiedrības pārmaiņas un izaicinājumi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ECB6C-FDDD-5862-A72F-42CC693CD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lv-LV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Demogrāfiskās pārmaiņas: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lv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Sabiedrības novecošanās – pieaug vajadzība pēc kvalitatīviem pakalpojumiem senioriem un viņu ģimenēm (dienas centri, specializētā aprūpe mājās)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lv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Jaunu vajadzību veidošanās – piemēram, pieaug pieprasījums pēc atbalsta ģimenēm ar bērniem, kur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ā</a:t>
            </a:r>
            <a:r>
              <a:rPr lang="lv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 vecāki strādā intensīvā darba režīmā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demence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GB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lv-LV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Ekonomiskās izmaiņas: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lv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Finanšu krīzes vai ekonomikas lejupslīdes palielina sociālo pakalpojumu pieprasījumu arī no vidusšķiras ģimenēm (piemēram, psiholoģiskais atbalsts, īstermiņa krīzes intervences)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lv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Inflācija un dzīves dārdzība var samazināt pieejamos resursus pakalpojumu nodrošināšanai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Kvalitātes riski: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20725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Finanšu un resursu ierobežojumu apstākļos iespējama kvalitātes un pieejamības pasliktināšanās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20725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Pieaug risks, ka pakalpojumi tiek nodrošināti tikai minimālā kvalitātē vai tiek samazināts to apjoms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45038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C34BF2E-98CC-412E-79AD-8DD4E9627CAB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lv-LV" sz="3888" dirty="0" err="1"/>
              <a:t>Vai</a:t>
            </a:r>
            <a:r>
              <a:rPr lang="en-US" altLang="lv-LV" sz="3888" dirty="0"/>
              <a:t> </a:t>
            </a:r>
            <a:r>
              <a:rPr lang="en-US" altLang="lv-LV" sz="3888" dirty="0" err="1"/>
              <a:t>vajadzētu</a:t>
            </a:r>
            <a:r>
              <a:rPr lang="en-US" altLang="lv-LV" sz="3888" dirty="0"/>
              <a:t> </a:t>
            </a:r>
            <a:r>
              <a:rPr lang="en-US" altLang="lv-LV" sz="3888" dirty="0" err="1"/>
              <a:t>pētīt</a:t>
            </a:r>
            <a:endParaRPr lang="lv-LV" altLang="lv-LV" sz="3888" dirty="0"/>
          </a:p>
        </p:txBody>
      </p:sp>
      <p:pic>
        <p:nvPicPr>
          <p:cNvPr id="3" name="Satura vietturis 2">
            <a:extLst>
              <a:ext uri="{FF2B5EF4-FFF2-40B4-BE49-F238E27FC236}">
                <a16:creationId xmlns:a16="http://schemas.microsoft.com/office/drawing/2014/main" id="{08A3B345-29F4-810B-412C-C7C1AD14E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6702" y="1251546"/>
            <a:ext cx="4114671" cy="411467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E416AF-1BFA-B151-B7C7-997350A63C0E}"/>
              </a:ext>
            </a:extLst>
          </p:cNvPr>
          <p:cNvSpPr txBox="1"/>
          <p:nvPr/>
        </p:nvSpPr>
        <p:spPr>
          <a:xfrm>
            <a:off x="3218650" y="5153947"/>
            <a:ext cx="5754700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lv-LV" sz="3888" dirty="0" err="1">
                <a:cs typeface="Calibri Light" panose="020F0302020204030204" pitchFamily="34" charset="0"/>
              </a:rPr>
              <a:t>vai</a:t>
            </a:r>
            <a:r>
              <a:rPr lang="en-US" altLang="lv-LV" sz="3888" dirty="0">
                <a:cs typeface="Calibri Light" panose="020F0302020204030204" pitchFamily="34" charset="0"/>
              </a:rPr>
              <a:t> </a:t>
            </a:r>
            <a:r>
              <a:rPr lang="en-US" altLang="lv-LV" sz="3888" dirty="0" err="1">
                <a:cs typeface="Calibri Light" panose="020F0302020204030204" pitchFamily="34" charset="0"/>
              </a:rPr>
              <a:t>barankai</a:t>
            </a:r>
            <a:r>
              <a:rPr lang="en-US" altLang="lv-LV" sz="3888" dirty="0">
                <a:cs typeface="Calibri Light" panose="020F0302020204030204" pitchFamily="34" charset="0"/>
              </a:rPr>
              <a:t> </a:t>
            </a:r>
            <a:r>
              <a:rPr lang="en-US" altLang="lv-LV" sz="3888" dirty="0" err="1">
                <a:cs typeface="Calibri Light" panose="020F0302020204030204" pitchFamily="34" charset="0"/>
              </a:rPr>
              <a:t>ir</a:t>
            </a:r>
            <a:r>
              <a:rPr lang="en-US" altLang="lv-LV" sz="3888" dirty="0">
                <a:cs typeface="Calibri Light" panose="020F0302020204030204" pitchFamily="34" charset="0"/>
              </a:rPr>
              <a:t> </a:t>
            </a:r>
            <a:r>
              <a:rPr lang="en-US" altLang="lv-LV" sz="3888" dirty="0" err="1">
                <a:cs typeface="Calibri Light" panose="020F0302020204030204" pitchFamily="34" charset="0"/>
              </a:rPr>
              <a:t>caurums</a:t>
            </a:r>
            <a:r>
              <a:rPr lang="en-US" altLang="lv-LV" sz="3888" dirty="0">
                <a:cs typeface="Calibri Light" panose="020F0302020204030204" pitchFamily="34" charset="0"/>
              </a:rPr>
              <a:t>?</a:t>
            </a:r>
            <a:endParaRPr lang="lv-LV" sz="3888" dirty="0"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>
            <a:extLst>
              <a:ext uri="{FF2B5EF4-FFF2-40B4-BE49-F238E27FC236}">
                <a16:creationId xmlns:a16="http://schemas.microsoft.com/office/drawing/2014/main" id="{616455D1-69BC-CC12-04FD-77CBE4D535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47603" y="116691"/>
            <a:ext cx="7920742" cy="43204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lv-LV" altLang="lv-LV" sz="3888" i="1" dirty="0">
                <a:solidFill>
                  <a:srgbClr val="000000"/>
                </a:solidFill>
              </a:rPr>
              <a:t>Gudra</a:t>
            </a:r>
            <a:r>
              <a:rPr lang="lv-LV" altLang="lv-LV" sz="3888" dirty="0">
                <a:solidFill>
                  <a:srgbClr val="000000"/>
                </a:solidFill>
              </a:rPr>
              <a:t> SD prakse</a:t>
            </a:r>
            <a:r>
              <a:rPr lang="en-GB" altLang="lv-LV" sz="3888" dirty="0">
                <a:solidFill>
                  <a:srgbClr val="000000"/>
                </a:solidFill>
              </a:rPr>
              <a:t> Rīgā</a:t>
            </a:r>
            <a:endParaRPr lang="lv-LV" altLang="lv-LV" sz="2592" b="1" dirty="0">
              <a:solidFill>
                <a:srgbClr val="0033CC"/>
              </a:solidFill>
            </a:endParaRPr>
          </a:p>
        </p:txBody>
      </p:sp>
      <p:sp>
        <p:nvSpPr>
          <p:cNvPr id="37890" name="Content Placeholder 1">
            <a:extLst>
              <a:ext uri="{FF2B5EF4-FFF2-40B4-BE49-F238E27FC236}">
                <a16:creationId xmlns:a16="http://schemas.microsoft.com/office/drawing/2014/main" id="{92C99A7D-1542-E49F-1D95-3A0B2FBFC17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847603" y="725890"/>
            <a:ext cx="8496796" cy="4968465"/>
          </a:xfrm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lv-LV" altLang="lv-LV" sz="2304" dirty="0">
              <a:cs typeface="Times New Roman" panose="02020603050405020304" pitchFamily="18" charset="0"/>
            </a:endParaRPr>
          </a:p>
          <a:p>
            <a:endParaRPr lang="en-GB" altLang="lv-LV" sz="2304">
              <a:cs typeface="Times New Roman" panose="02020603050405020304" pitchFamily="18" charset="0"/>
            </a:endParaRPr>
          </a:p>
          <a:p>
            <a:r>
              <a:rPr lang="lv-LV" altLang="lv-LV" sz="2304">
                <a:cs typeface="Times New Roman" panose="02020603050405020304" pitchFamily="18" charset="0"/>
              </a:rPr>
              <a:t>Prakses </a:t>
            </a:r>
            <a:r>
              <a:rPr lang="lv-LV" altLang="lv-LV" sz="2304" dirty="0">
                <a:cs typeface="Times New Roman" panose="02020603050405020304" pitchFamily="18" charset="0"/>
              </a:rPr>
              <a:t>pētījumu un datu analīzes mērķis – </a:t>
            </a:r>
            <a:r>
              <a:rPr lang="lv-LV" altLang="lv-LV" sz="2304" i="1" dirty="0">
                <a:cs typeface="Times New Roman" panose="02020603050405020304" pitchFamily="18" charset="0"/>
              </a:rPr>
              <a:t>gudras </a:t>
            </a:r>
            <a:r>
              <a:rPr lang="lv-LV" altLang="lv-LV" sz="2304" dirty="0">
                <a:cs typeface="Times New Roman" panose="02020603050405020304" pitchFamily="18" charset="0"/>
              </a:rPr>
              <a:t>SD prakses attīstīšana Rīgā</a:t>
            </a:r>
          </a:p>
          <a:p>
            <a:endParaRPr lang="lv-LV" altLang="lv-LV" sz="2304" dirty="0">
              <a:cs typeface="Times New Roman" panose="02020603050405020304" pitchFamily="18" charset="0"/>
            </a:endParaRPr>
          </a:p>
          <a:p>
            <a:pPr lvl="1"/>
            <a:r>
              <a:rPr lang="lv-LV" altLang="lv-LV" sz="2304" b="1" dirty="0">
                <a:cs typeface="Times New Roman" panose="02020603050405020304" pitchFamily="18" charset="0"/>
              </a:rPr>
              <a:t>Profesionālā gudrība </a:t>
            </a:r>
            <a:r>
              <a:rPr lang="lv-LV" altLang="lv-LV" sz="2304" dirty="0">
                <a:cs typeface="Times New Roman" panose="02020603050405020304" pitchFamily="18" charset="0"/>
              </a:rPr>
              <a:t>kā alternatīva zinātniskai domāšanai</a:t>
            </a:r>
            <a:endParaRPr lang="en-GB" altLang="lv-LV" sz="2304" dirty="0">
              <a:cs typeface="Times New Roman" panose="02020603050405020304" pitchFamily="18" charset="0"/>
            </a:endParaRPr>
          </a:p>
          <a:p>
            <a:pPr lvl="1"/>
            <a:r>
              <a:rPr lang="lv-LV" altLang="lv-LV" sz="2304" b="1" dirty="0">
                <a:cs typeface="Times New Roman" panose="02020603050405020304" pitchFamily="18" charset="0"/>
              </a:rPr>
              <a:t>Prakses gudrība </a:t>
            </a:r>
            <a:r>
              <a:rPr lang="lv-LV" altLang="lv-LV" sz="2304" dirty="0">
                <a:cs typeface="Times New Roman" panose="02020603050405020304" pitchFamily="18" charset="0"/>
              </a:rPr>
              <a:t>kā profesionāla ekspertīze, kas ļauj pieņemt gudrus lēmumus neskaidrās situācijās</a:t>
            </a:r>
            <a:endParaRPr lang="en-GB" altLang="lv-LV" sz="2304" dirty="0">
              <a:cs typeface="Times New Roman" panose="02020603050405020304" pitchFamily="18" charset="0"/>
            </a:endParaRPr>
          </a:p>
          <a:p>
            <a:pPr lvl="1"/>
            <a:r>
              <a:rPr lang="en-GB" altLang="lv-LV" sz="2304" b="1" dirty="0" err="1">
                <a:cs typeface="Times New Roman" panose="02020603050405020304" pitchFamily="18" charset="0"/>
              </a:rPr>
              <a:t>Ētiskā</a:t>
            </a:r>
            <a:r>
              <a:rPr lang="en-GB" altLang="lv-LV" sz="2304" b="1" dirty="0">
                <a:cs typeface="Times New Roman" panose="02020603050405020304" pitchFamily="18" charset="0"/>
              </a:rPr>
              <a:t> </a:t>
            </a:r>
            <a:r>
              <a:rPr lang="en-GB" altLang="lv-LV" sz="2304" b="1" dirty="0" err="1">
                <a:cs typeface="Times New Roman" panose="02020603050405020304" pitchFamily="18" charset="0"/>
              </a:rPr>
              <a:t>gudrība</a:t>
            </a:r>
            <a:r>
              <a:rPr lang="en-GB" altLang="lv-LV" sz="2304" dirty="0">
                <a:cs typeface="Times New Roman" panose="02020603050405020304" pitchFamily="18" charset="0"/>
              </a:rPr>
              <a:t>, kas </a:t>
            </a:r>
            <a:r>
              <a:rPr lang="en-GB" altLang="lv-LV" sz="2304" dirty="0" err="1">
                <a:cs typeface="Times New Roman" panose="02020603050405020304" pitchFamily="18" charset="0"/>
              </a:rPr>
              <a:t>ļauj</a:t>
            </a:r>
            <a:r>
              <a:rPr lang="en-GB" altLang="lv-LV" sz="2304" dirty="0">
                <a:cs typeface="Times New Roman" panose="02020603050405020304" pitchFamily="18" charset="0"/>
              </a:rPr>
              <a:t> </a:t>
            </a:r>
            <a:r>
              <a:rPr lang="lv-LV" altLang="lv-LV" sz="2304" dirty="0">
                <a:cs typeface="Times New Roman" panose="02020603050405020304" pitchFamily="18" charset="0"/>
              </a:rPr>
              <a:t>saskaņot profesionālu rīcību ar vērtībām un morāliem apsvērumiem</a:t>
            </a:r>
            <a:endParaRPr lang="en-GB" altLang="lv-LV" sz="2304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lv-LV" altLang="lv-LV" sz="2304" dirty="0"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43E1E-9D78-2F76-4548-FF22F74D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34924" indent="-20574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22960" indent="-1645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152144" indent="-1645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481328" indent="-1645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10512" indent="-1645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139696" indent="-1645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468880" indent="-1645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98064" indent="-1645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659C06E-1889-4A2A-A9B6-06DF93D3FE62}" type="slidenum">
              <a:rPr lang="lv-LV" altLang="lv-LV">
                <a:solidFill>
                  <a:srgbClr val="898989"/>
                </a:solidFill>
              </a:rPr>
              <a:pPr/>
              <a:t>16</a:t>
            </a:fld>
            <a:endParaRPr lang="lv-LV" altLang="lv-LV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B0026E-D468-BCDE-25E5-19FE7A3D66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11F6E-D68C-F809-C2E9-5622E8C41EC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865224" y="1632857"/>
            <a:ext cx="620394" cy="542109"/>
          </a:xfrm>
        </p:spPr>
        <p:txBody>
          <a:bodyPr/>
          <a:lstStyle/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B85C6-C938-CC7F-2D37-4D0DFA379F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D3E514-6791-2CAC-721A-AAA57E286F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865224" y="2515225"/>
            <a:ext cx="4242135" cy="542109"/>
          </a:xfrm>
        </p:spPr>
        <p:txBody>
          <a:bodyPr/>
          <a:lstStyle/>
          <a:p>
            <a:endParaRPr lang="en-LV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0DBEEB-F7DD-4116-2982-B35F0F74B8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LV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03EA7F-CE13-A523-2BBD-90060A1D0FE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703859" y="3350623"/>
            <a:ext cx="781759" cy="542109"/>
          </a:xfrm>
        </p:spPr>
        <p:txBody>
          <a:bodyPr/>
          <a:lstStyle/>
          <a:p>
            <a:endParaRPr lang="en-LV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385643-A41E-0119-9A5A-AD65E7B496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endParaRPr lang="en-LV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B3917A-4F51-CE08-6273-832EB7FA21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2426AD-59E7-9DD5-30B3-9033A0D9274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lnSpcReduction="10000"/>
          </a:bodyPr>
          <a:lstStyle/>
          <a:p>
            <a:endParaRPr lang="en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ADD2CC-17A2-4BFD-B18C-CBA57ACB45CB}"/>
              </a:ext>
            </a:extLst>
          </p:cNvPr>
          <p:cNvSpPr txBox="1"/>
          <p:nvPr/>
        </p:nvSpPr>
        <p:spPr>
          <a:xfrm>
            <a:off x="2781300" y="3143060"/>
            <a:ext cx="6096000" cy="784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500"/>
              </a:spcBef>
              <a:defRPr/>
            </a:pPr>
            <a:r>
              <a:rPr lang="lv-LV" sz="5000">
                <a:solidFill>
                  <a:srgbClr val="FFFFFF"/>
                </a:solidFill>
                <a:latin typeface="Calibri "/>
                <a:cs typeface="Times New Roman" panose="02020603050405020304" pitchFamily="18" charset="0"/>
                <a:sym typeface="Helvetica Neue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18602264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DF1D-3B67-FC4F-A731-F6453BBA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2A41CB-F4C5-67FF-7954-F37B3FB15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919" y="942946"/>
            <a:ext cx="7458161" cy="49721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834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6441-96CE-22F7-507D-A2455F4E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Kas ir </a:t>
            </a:r>
            <a:r>
              <a:rPr lang="es-ES" dirty="0" err="1"/>
              <a:t>vēlmes</a:t>
            </a:r>
            <a:r>
              <a:rPr lang="es-ES" dirty="0"/>
              <a:t>, </a:t>
            </a:r>
            <a:r>
              <a:rPr lang="es-ES" dirty="0" err="1"/>
              <a:t>vajadzības</a:t>
            </a:r>
            <a:r>
              <a:rPr lang="es-ES" dirty="0"/>
              <a:t> un </a:t>
            </a:r>
            <a:r>
              <a:rPr lang="es-ES" dirty="0" err="1"/>
              <a:t>vērtības</a:t>
            </a:r>
            <a:r>
              <a:rPr lang="es-ES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0F64B-8D8C-77D6-E709-E9C00EC55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b="1" dirty="0"/>
              <a:t>Vēlme:</a:t>
            </a:r>
            <a:r>
              <a:rPr lang="en-GB" b="1" dirty="0"/>
              <a:t> </a:t>
            </a:r>
          </a:p>
          <a:p>
            <a:r>
              <a:rPr lang="lv-LV" b="1" dirty="0"/>
              <a:t>Subjektīva</a:t>
            </a:r>
            <a:r>
              <a:rPr lang="lv-LV" dirty="0"/>
              <a:t>, emocionāla tieksme vai vēlēšanās, kuras piepildīšana sniedz īslaicīgu gandarījumu vai baudu</a:t>
            </a:r>
            <a:endParaRPr lang="en-GB" dirty="0"/>
          </a:p>
          <a:p>
            <a:pPr marL="0" indent="0">
              <a:buNone/>
            </a:pPr>
            <a:r>
              <a:rPr lang="lv-LV" b="1" dirty="0"/>
              <a:t>Vajadzība:</a:t>
            </a:r>
            <a:endParaRPr lang="en-GB" b="1" dirty="0"/>
          </a:p>
          <a:p>
            <a:r>
              <a:rPr lang="lv-LV" b="1" dirty="0"/>
              <a:t>Objektīvi</a:t>
            </a:r>
            <a:r>
              <a:rPr lang="lv-LV" dirty="0"/>
              <a:t> nepieciešams priekšnoteikums cilvēka funkcionēšanai un labklājībai, kura trūkums izraisa negatīvas sekas indivīda veselībai, labsajūtai vai sociālajai funkcionēšanai</a:t>
            </a:r>
            <a:endParaRPr lang="en-GB" dirty="0"/>
          </a:p>
          <a:p>
            <a:pPr marL="0" indent="0">
              <a:buNone/>
            </a:pPr>
            <a:r>
              <a:rPr lang="lv-LV" b="1" dirty="0"/>
              <a:t>Vērtības:</a:t>
            </a:r>
            <a:endParaRPr lang="en-GB" b="1" dirty="0"/>
          </a:p>
          <a:p>
            <a:r>
              <a:rPr lang="lv-LV" dirty="0"/>
              <a:t>Sabiedrībā un indivīdā nostiprinātas </a:t>
            </a:r>
            <a:r>
              <a:rPr lang="lv-LV" b="1" dirty="0"/>
              <a:t>morālās pārliecības </a:t>
            </a:r>
            <a:r>
              <a:rPr lang="lv-LV" dirty="0"/>
              <a:t>par to, kas ir pareizi, taisnīgi un vērtīgi. Vērtības veido sabiedrības pamatprincipus un vadlīnijas rīcībai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63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2857-EDD2-DF04-5D53-F6621D52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Savstarpējā</a:t>
            </a:r>
            <a:r>
              <a:rPr lang="en-GB" dirty="0"/>
              <a:t> 3V </a:t>
            </a:r>
            <a:r>
              <a:rPr lang="en-GB" dirty="0" err="1"/>
              <a:t>mijiedarbība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88759-99F6-A87A-7366-213C57D4F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99" y="1825625"/>
            <a:ext cx="11736593" cy="4351338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100" dirty="0" err="1"/>
              <a:t>Vēlmes</a:t>
            </a:r>
            <a:r>
              <a:rPr lang="en-GB" sz="3100" dirty="0"/>
              <a:t> </a:t>
            </a:r>
            <a:r>
              <a:rPr lang="en-GB" sz="3100" dirty="0" err="1"/>
              <a:t>bieži</a:t>
            </a:r>
            <a:r>
              <a:rPr lang="en-GB" sz="3100" dirty="0"/>
              <a:t> </a:t>
            </a:r>
            <a:r>
              <a:rPr lang="en-GB" sz="3100" dirty="0" err="1"/>
              <a:t>ir</a:t>
            </a:r>
            <a:r>
              <a:rPr lang="en-GB" sz="3100" dirty="0"/>
              <a:t> </a:t>
            </a:r>
            <a:r>
              <a:rPr lang="en-GB" sz="3100" dirty="0" err="1"/>
              <a:t>individuālas</a:t>
            </a:r>
            <a:r>
              <a:rPr lang="en-GB" sz="3100" dirty="0"/>
              <a:t> un </a:t>
            </a:r>
            <a:r>
              <a:rPr lang="en-GB" sz="3100" b="1" dirty="0" err="1"/>
              <a:t>emocionālas</a:t>
            </a:r>
            <a:r>
              <a:rPr lang="en-GB" sz="3100" b="1" dirty="0"/>
              <a:t> </a:t>
            </a:r>
          </a:p>
          <a:p>
            <a:pPr marL="0" indent="0" algn="ctr">
              <a:buNone/>
            </a:pPr>
            <a:r>
              <a:rPr lang="en-GB" sz="3100" dirty="0" err="1"/>
              <a:t>Vajadzības</a:t>
            </a:r>
            <a:r>
              <a:rPr lang="en-GB" sz="3100" dirty="0"/>
              <a:t> </a:t>
            </a:r>
            <a:r>
              <a:rPr lang="en-GB" sz="3100" dirty="0" err="1"/>
              <a:t>ir</a:t>
            </a:r>
            <a:r>
              <a:rPr lang="en-GB" sz="3100" dirty="0"/>
              <a:t> </a:t>
            </a:r>
            <a:r>
              <a:rPr lang="en-GB" sz="3100" b="1" dirty="0" err="1"/>
              <a:t>pamatotas</a:t>
            </a:r>
            <a:r>
              <a:rPr lang="en-GB" sz="3100" dirty="0"/>
              <a:t> un </a:t>
            </a:r>
            <a:r>
              <a:rPr lang="en-GB" sz="3100" dirty="0" err="1"/>
              <a:t>objektīvas</a:t>
            </a:r>
            <a:r>
              <a:rPr lang="en-GB" sz="3100" dirty="0"/>
              <a:t> </a:t>
            </a:r>
          </a:p>
          <a:p>
            <a:pPr marL="0" indent="0" algn="ctr">
              <a:buNone/>
            </a:pPr>
            <a:r>
              <a:rPr lang="en-GB" sz="3100" dirty="0" err="1"/>
              <a:t>Vērtības</a:t>
            </a:r>
            <a:r>
              <a:rPr lang="en-GB" sz="3100" dirty="0"/>
              <a:t> </a:t>
            </a:r>
            <a:r>
              <a:rPr lang="en-GB" sz="3100" dirty="0" err="1"/>
              <a:t>nosaka</a:t>
            </a:r>
            <a:r>
              <a:rPr lang="en-GB" sz="3100" dirty="0"/>
              <a:t>, </a:t>
            </a:r>
            <a:r>
              <a:rPr lang="en-GB" sz="3100" dirty="0" err="1"/>
              <a:t>kuras</a:t>
            </a:r>
            <a:r>
              <a:rPr lang="en-GB" sz="3100" dirty="0"/>
              <a:t> </a:t>
            </a:r>
            <a:r>
              <a:rPr lang="en-GB" sz="3100" dirty="0" err="1"/>
              <a:t>vajadzības</a:t>
            </a:r>
            <a:r>
              <a:rPr lang="en-GB" sz="3100" dirty="0"/>
              <a:t> </a:t>
            </a:r>
            <a:r>
              <a:rPr lang="en-GB" sz="3100" dirty="0" err="1"/>
              <a:t>sabiedrība</a:t>
            </a:r>
            <a:r>
              <a:rPr lang="en-GB" sz="3100" dirty="0"/>
              <a:t> </a:t>
            </a:r>
            <a:r>
              <a:rPr lang="en-GB" sz="3100" dirty="0" err="1"/>
              <a:t>atzīst</a:t>
            </a:r>
            <a:r>
              <a:rPr lang="en-GB" sz="3100" dirty="0"/>
              <a:t> par </a:t>
            </a:r>
            <a:r>
              <a:rPr lang="en-GB" sz="3100" b="1" dirty="0" err="1"/>
              <a:t>prioritārām</a:t>
            </a:r>
            <a:endParaRPr lang="en-GB" sz="3100" b="1" dirty="0"/>
          </a:p>
          <a:p>
            <a:pPr marL="0" indent="0" algn="ctr">
              <a:buNone/>
            </a:pPr>
            <a:r>
              <a:rPr lang="en-GB" sz="3100" dirty="0"/>
              <a:t> un </a:t>
            </a:r>
            <a:r>
              <a:rPr lang="en-GB" sz="3100" dirty="0" err="1"/>
              <a:t>kā</a:t>
            </a:r>
            <a:r>
              <a:rPr lang="en-GB" sz="3100" dirty="0"/>
              <a:t> </a:t>
            </a:r>
            <a:r>
              <a:rPr lang="en-GB" sz="3100" dirty="0" err="1"/>
              <a:t>tās</a:t>
            </a:r>
            <a:r>
              <a:rPr lang="en-GB" sz="3100" dirty="0"/>
              <a:t> </a:t>
            </a:r>
            <a:r>
              <a:rPr lang="en-GB" sz="3100" dirty="0" err="1"/>
              <a:t>tiek</a:t>
            </a:r>
            <a:r>
              <a:rPr lang="en-GB" sz="3100" dirty="0"/>
              <a:t> </a:t>
            </a:r>
            <a:r>
              <a:rPr lang="en-GB" sz="3100" dirty="0" err="1"/>
              <a:t>apmierinātas</a:t>
            </a:r>
            <a:r>
              <a:rPr lang="en-GB" sz="3100" dirty="0"/>
              <a:t> </a:t>
            </a:r>
            <a:r>
              <a:rPr lang="en-GB" sz="3100" dirty="0" err="1"/>
              <a:t>ar</a:t>
            </a:r>
            <a:r>
              <a:rPr lang="en-GB" sz="3100" dirty="0"/>
              <a:t> </a:t>
            </a:r>
            <a:r>
              <a:rPr lang="en-GB" sz="3100" i="1" dirty="0"/>
              <a:t>sociālo </a:t>
            </a:r>
            <a:r>
              <a:rPr lang="en-GB" sz="3100" i="1" dirty="0" err="1"/>
              <a:t>pakalpojumu</a:t>
            </a:r>
            <a:r>
              <a:rPr lang="en-GB" sz="3100" i="1" dirty="0"/>
              <a:t> </a:t>
            </a:r>
            <a:r>
              <a:rPr lang="en-GB" sz="3100" i="1" dirty="0" err="1"/>
              <a:t>palīdzību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263208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0C6F-9527-2505-3D56-5ABD3F67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Mijiedarbības</a:t>
            </a:r>
            <a:r>
              <a:rPr lang="en-GB" dirty="0"/>
              <a:t> </a:t>
            </a:r>
            <a:r>
              <a:rPr lang="en-GB" dirty="0" err="1"/>
              <a:t>sociālais</a:t>
            </a:r>
            <a:r>
              <a:rPr lang="en-GB" dirty="0"/>
              <a:t> </a:t>
            </a:r>
            <a:r>
              <a:rPr lang="en-GB" dirty="0" err="1"/>
              <a:t>konteksts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2D317-4A84-BA12-291B-827524D6E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/>
              <a:t>Vēlmes</a:t>
            </a:r>
            <a:r>
              <a:rPr lang="en-GB" dirty="0"/>
              <a:t> </a:t>
            </a:r>
            <a:r>
              <a:rPr lang="en-GB" dirty="0" err="1"/>
              <a:t>pārvēršas</a:t>
            </a:r>
            <a:r>
              <a:rPr lang="en-GB" dirty="0"/>
              <a:t> </a:t>
            </a:r>
            <a:r>
              <a:rPr lang="en-GB" dirty="0" err="1"/>
              <a:t>vajadzībās</a:t>
            </a:r>
            <a:r>
              <a:rPr lang="en-GB" dirty="0"/>
              <a:t>, </a:t>
            </a:r>
            <a:r>
              <a:rPr lang="en-GB" dirty="0" err="1"/>
              <a:t>ja</a:t>
            </a:r>
            <a:r>
              <a:rPr lang="en-GB" dirty="0"/>
              <a:t>:</a:t>
            </a:r>
          </a:p>
          <a:p>
            <a:pPr lvl="1"/>
            <a:r>
              <a:rPr lang="en-GB" i="1" dirty="0" err="1"/>
              <a:t>Tās</a:t>
            </a:r>
            <a:r>
              <a:rPr lang="en-GB" i="1" dirty="0"/>
              <a:t> </a:t>
            </a:r>
            <a:r>
              <a:rPr lang="en-GB" i="1" dirty="0" err="1"/>
              <a:t>ir</a:t>
            </a:r>
            <a:r>
              <a:rPr lang="en-GB" i="1" dirty="0"/>
              <a:t> </a:t>
            </a:r>
            <a:r>
              <a:rPr lang="en-GB" i="1" dirty="0" err="1"/>
              <a:t>ilgstoši</a:t>
            </a:r>
            <a:r>
              <a:rPr lang="en-GB" i="1" dirty="0"/>
              <a:t> </a:t>
            </a:r>
            <a:r>
              <a:rPr lang="en-GB" i="1" dirty="0" err="1"/>
              <a:t>ignorētas</a:t>
            </a:r>
            <a:r>
              <a:rPr lang="en-GB" i="1" dirty="0"/>
              <a:t> </a:t>
            </a:r>
            <a:r>
              <a:rPr lang="en-GB" i="1" dirty="0" err="1"/>
              <a:t>vai</a:t>
            </a:r>
            <a:r>
              <a:rPr lang="en-GB" i="1" dirty="0"/>
              <a:t> </a:t>
            </a:r>
            <a:r>
              <a:rPr lang="en-GB" i="1" dirty="0" err="1"/>
              <a:t>apspiestas</a:t>
            </a:r>
            <a:endParaRPr lang="en-GB" i="1" dirty="0"/>
          </a:p>
          <a:p>
            <a:pPr lvl="1"/>
            <a:r>
              <a:rPr lang="en-GB" i="1" dirty="0" err="1"/>
              <a:t>Tās</a:t>
            </a:r>
            <a:r>
              <a:rPr lang="en-GB" i="1" dirty="0"/>
              <a:t> </a:t>
            </a:r>
            <a:r>
              <a:rPr lang="en-GB" i="1" dirty="0" err="1"/>
              <a:t>izraisa</a:t>
            </a:r>
            <a:r>
              <a:rPr lang="en-GB" i="1" dirty="0"/>
              <a:t> </a:t>
            </a:r>
            <a:r>
              <a:rPr lang="en-GB" i="1" dirty="0" err="1"/>
              <a:t>funkcionēšanas</a:t>
            </a:r>
            <a:r>
              <a:rPr lang="en-GB" i="1" dirty="0"/>
              <a:t> </a:t>
            </a:r>
            <a:r>
              <a:rPr lang="en-GB" i="1" dirty="0" err="1"/>
              <a:t>traucējumus</a:t>
            </a:r>
            <a:r>
              <a:rPr lang="en-GB" i="1" dirty="0"/>
              <a:t> </a:t>
            </a:r>
            <a:r>
              <a:rPr lang="en-GB" i="1" dirty="0" err="1"/>
              <a:t>vai</a:t>
            </a:r>
            <a:r>
              <a:rPr lang="en-GB" i="1" dirty="0"/>
              <a:t> </a:t>
            </a:r>
            <a:r>
              <a:rPr lang="en-GB" i="1" dirty="0" err="1"/>
              <a:t>sabiedriskas</a:t>
            </a:r>
            <a:r>
              <a:rPr lang="en-GB" i="1" dirty="0"/>
              <a:t> </a:t>
            </a:r>
            <a:r>
              <a:rPr lang="en-GB" i="1" dirty="0" err="1"/>
              <a:t>sekas</a:t>
            </a:r>
            <a:endParaRPr lang="en-GB" i="1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Vajadzības</a:t>
            </a:r>
            <a:r>
              <a:rPr lang="en-GB" dirty="0"/>
              <a:t> rada </a:t>
            </a:r>
            <a:r>
              <a:rPr lang="en-GB" dirty="0" err="1"/>
              <a:t>sociālas</a:t>
            </a:r>
            <a:r>
              <a:rPr lang="en-GB" dirty="0"/>
              <a:t> </a:t>
            </a:r>
            <a:r>
              <a:rPr lang="en-GB" dirty="0" err="1"/>
              <a:t>problēmas</a:t>
            </a:r>
            <a:r>
              <a:rPr lang="en-GB" dirty="0"/>
              <a:t>, </a:t>
            </a:r>
            <a:r>
              <a:rPr lang="en-GB" dirty="0" err="1"/>
              <a:t>ja</a:t>
            </a:r>
            <a:r>
              <a:rPr lang="en-GB" dirty="0"/>
              <a:t>:</a:t>
            </a:r>
          </a:p>
          <a:p>
            <a:pPr lvl="1"/>
            <a:r>
              <a:rPr lang="en-GB" i="1" dirty="0" err="1"/>
              <a:t>Tās</a:t>
            </a:r>
            <a:r>
              <a:rPr lang="en-GB" i="1" dirty="0"/>
              <a:t> </a:t>
            </a:r>
            <a:r>
              <a:rPr lang="en-GB" i="1" dirty="0" err="1"/>
              <a:t>ilgstoša</a:t>
            </a:r>
            <a:r>
              <a:rPr lang="en-GB" i="1" dirty="0"/>
              <a:t> </a:t>
            </a:r>
            <a:r>
              <a:rPr lang="en-GB" i="1" dirty="0" err="1"/>
              <a:t>neapmierināšana</a:t>
            </a:r>
            <a:r>
              <a:rPr lang="en-GB" i="1" dirty="0"/>
              <a:t> rada </a:t>
            </a:r>
            <a:r>
              <a:rPr lang="en-GB" i="1" dirty="0" err="1"/>
              <a:t>negatīvas</a:t>
            </a:r>
            <a:r>
              <a:rPr lang="en-GB" i="1" dirty="0"/>
              <a:t> </a:t>
            </a:r>
            <a:r>
              <a:rPr lang="en-GB" i="1" dirty="0" err="1"/>
              <a:t>sekas</a:t>
            </a:r>
            <a:r>
              <a:rPr lang="en-GB" i="1" dirty="0"/>
              <a:t> </a:t>
            </a:r>
            <a:r>
              <a:rPr lang="en-GB" i="1" dirty="0" err="1"/>
              <a:t>indivīdam</a:t>
            </a:r>
            <a:r>
              <a:rPr lang="en-GB" i="1" dirty="0"/>
              <a:t> un/</a:t>
            </a:r>
            <a:r>
              <a:rPr lang="en-GB" i="1" dirty="0" err="1"/>
              <a:t>vai</a:t>
            </a:r>
            <a:r>
              <a:rPr lang="en-GB" i="1" dirty="0"/>
              <a:t> </a:t>
            </a:r>
            <a:r>
              <a:rPr lang="en-GB" i="1" dirty="0" err="1"/>
              <a:t>sabiedrībai</a:t>
            </a:r>
            <a:endParaRPr lang="en-GB" i="1" dirty="0"/>
          </a:p>
          <a:p>
            <a:pPr lvl="1"/>
            <a:r>
              <a:rPr lang="en-GB" i="1" dirty="0" err="1"/>
              <a:t>Šīs</a:t>
            </a:r>
            <a:r>
              <a:rPr lang="en-GB" i="1" dirty="0"/>
              <a:t> </a:t>
            </a:r>
            <a:r>
              <a:rPr lang="en-GB" i="1" dirty="0" err="1"/>
              <a:t>sekas</a:t>
            </a:r>
            <a:r>
              <a:rPr lang="en-GB" i="1" dirty="0"/>
              <a:t> </a:t>
            </a:r>
            <a:r>
              <a:rPr lang="en-GB" i="1" dirty="0" err="1"/>
              <a:t>tiek</a:t>
            </a:r>
            <a:r>
              <a:rPr lang="en-GB" i="1" dirty="0"/>
              <a:t> </a:t>
            </a:r>
            <a:r>
              <a:rPr lang="en-GB" i="1" dirty="0" err="1"/>
              <a:t>sociāli</a:t>
            </a:r>
            <a:r>
              <a:rPr lang="en-GB" i="1" dirty="0"/>
              <a:t> </a:t>
            </a:r>
            <a:r>
              <a:rPr lang="en-GB" i="1" dirty="0" err="1"/>
              <a:t>atzītas</a:t>
            </a:r>
            <a:r>
              <a:rPr lang="en-GB" i="1" dirty="0"/>
              <a:t> un </a:t>
            </a:r>
            <a:r>
              <a:rPr lang="en-GB" i="1" dirty="0" err="1"/>
              <a:t>uzskatītas</a:t>
            </a:r>
            <a:r>
              <a:rPr lang="en-GB" i="1" dirty="0"/>
              <a:t> par </a:t>
            </a:r>
            <a:r>
              <a:rPr lang="en-GB" i="1" dirty="0" err="1"/>
              <a:t>nevēlamām</a:t>
            </a:r>
            <a:r>
              <a:rPr lang="en-GB" i="1" dirty="0"/>
              <a:t> </a:t>
            </a:r>
            <a:r>
              <a:rPr lang="en-GB" i="1" dirty="0" err="1"/>
              <a:t>vai</a:t>
            </a:r>
            <a:r>
              <a:rPr lang="en-GB" i="1" dirty="0"/>
              <a:t> </a:t>
            </a:r>
            <a:r>
              <a:rPr lang="en-GB" i="1" dirty="0" err="1"/>
              <a:t>apdraudošām</a:t>
            </a:r>
            <a:endParaRPr lang="en-GB" i="1" dirty="0"/>
          </a:p>
          <a:p>
            <a:pPr lvl="1"/>
            <a:r>
              <a:rPr lang="en-GB" i="1" dirty="0" err="1"/>
              <a:t>Vajadzība</a:t>
            </a:r>
            <a:r>
              <a:rPr lang="en-GB" i="1" dirty="0"/>
              <a:t> </a:t>
            </a:r>
            <a:r>
              <a:rPr lang="en-GB" i="1" dirty="0" err="1"/>
              <a:t>ir</a:t>
            </a:r>
            <a:r>
              <a:rPr lang="en-GB" i="1" dirty="0"/>
              <a:t> </a:t>
            </a:r>
            <a:r>
              <a:rPr lang="en-GB" i="1" dirty="0" err="1"/>
              <a:t>objektīvi</a:t>
            </a:r>
            <a:r>
              <a:rPr lang="en-GB" i="1" dirty="0"/>
              <a:t> </a:t>
            </a:r>
            <a:r>
              <a:rPr lang="en-GB" i="1" dirty="0" err="1"/>
              <a:t>nozīmīga</a:t>
            </a:r>
            <a:r>
              <a:rPr lang="en-GB" i="1" dirty="0"/>
              <a:t> </a:t>
            </a:r>
            <a:r>
              <a:rPr lang="en-GB" i="1" dirty="0" err="1"/>
              <a:t>cilvēka</a:t>
            </a:r>
            <a:r>
              <a:rPr lang="en-GB" i="1" dirty="0"/>
              <a:t> </a:t>
            </a:r>
            <a:r>
              <a:rPr lang="en-GB" i="1" dirty="0" err="1"/>
              <a:t>funkcionēšanai</a:t>
            </a:r>
            <a:r>
              <a:rPr lang="en-GB" i="1" dirty="0"/>
              <a:t> (</a:t>
            </a:r>
            <a:r>
              <a:rPr lang="en-GB" i="1" dirty="0" err="1"/>
              <a:t>piem</a:t>
            </a:r>
            <a:r>
              <a:rPr lang="en-GB" i="1" dirty="0"/>
              <a:t>., </a:t>
            </a:r>
            <a:r>
              <a:rPr lang="en-GB" i="1" dirty="0" err="1"/>
              <a:t>mājoklis</a:t>
            </a:r>
            <a:r>
              <a:rPr lang="en-GB" i="1" dirty="0"/>
              <a:t>, </a:t>
            </a:r>
            <a:r>
              <a:rPr lang="en-GB" i="1" dirty="0" err="1"/>
              <a:t>ienākumi</a:t>
            </a:r>
            <a:r>
              <a:rPr lang="en-GB" i="1" dirty="0"/>
              <a:t>, </a:t>
            </a:r>
            <a:r>
              <a:rPr lang="en-GB" i="1" dirty="0" err="1"/>
              <a:t>drošība</a:t>
            </a:r>
            <a:r>
              <a:rPr lang="en-GB" i="1" dirty="0"/>
              <a:t>, </a:t>
            </a:r>
            <a:r>
              <a:rPr lang="en-GB" i="1" dirty="0" err="1"/>
              <a:t>veselība</a:t>
            </a:r>
            <a:r>
              <a:rPr lang="en-GB" i="1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19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1DD7F-11AC-C7C9-42ED-24B02A05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Sociālās</a:t>
            </a:r>
            <a:r>
              <a:rPr lang="en-GB" dirty="0"/>
              <a:t> </a:t>
            </a:r>
            <a:r>
              <a:rPr lang="en-GB" dirty="0" err="1"/>
              <a:t>problēmas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43597-F430-7652-32FC-D87B3EB41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/>
              <a:t>Sociālās problēmas ir signāls sabiedrībai, ka: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lv-LV" sz="2800" dirty="0"/>
              <a:t>Pastāv </a:t>
            </a:r>
            <a:r>
              <a:rPr lang="lv-LV" sz="2800" b="1" dirty="0"/>
              <a:t>neapmierinātas vajadzības</a:t>
            </a:r>
            <a:r>
              <a:rPr lang="lv-LV" sz="2800" dirty="0"/>
              <a:t>, kuras cilvēki paši nespēj apmierināt ar saviem resursiem</a:t>
            </a:r>
            <a:endParaRPr lang="en-GB" sz="2800" dirty="0"/>
          </a:p>
          <a:p>
            <a:pPr lvl="1"/>
            <a:r>
              <a:rPr lang="lv-LV" sz="2800" dirty="0"/>
              <a:t>Šīs vajadzības </a:t>
            </a:r>
            <a:r>
              <a:rPr lang="lv-LV" sz="2800" b="1" dirty="0"/>
              <a:t>apdraud cilvēka sociālo funkcionēšanu</a:t>
            </a:r>
            <a:r>
              <a:rPr lang="lv-LV" sz="2800" dirty="0"/>
              <a:t>, drošību vai cieņu</a:t>
            </a:r>
            <a:endParaRPr lang="en-GB" sz="2800" dirty="0"/>
          </a:p>
          <a:p>
            <a:pPr lvl="1"/>
            <a:r>
              <a:rPr lang="lv-LV" sz="2800" dirty="0"/>
              <a:t>Tām ir vai var būt </a:t>
            </a:r>
            <a:r>
              <a:rPr lang="lv-LV" sz="2800" b="1" dirty="0"/>
              <a:t>kolektīvas sekas </a:t>
            </a:r>
            <a:r>
              <a:rPr lang="lv-LV" sz="2800" dirty="0"/>
              <a:t>– ietekme uz kopējo sabiedrības labklājību</a:t>
            </a:r>
            <a:endParaRPr lang="en-GB" sz="2800" dirty="0"/>
          </a:p>
          <a:p>
            <a:pPr marL="0" lvl="1" indent="0">
              <a:buNone/>
            </a:pPr>
            <a:endParaRPr lang="en-GB" sz="2800" dirty="0"/>
          </a:p>
          <a:p>
            <a:pPr marL="0" lvl="1" indent="0">
              <a:buNone/>
            </a:pPr>
            <a:r>
              <a:rPr lang="en-GB" sz="2800" dirty="0" err="1"/>
              <a:t>Sociālās</a:t>
            </a:r>
            <a:r>
              <a:rPr lang="en-GB" sz="2800" dirty="0"/>
              <a:t> </a:t>
            </a:r>
            <a:r>
              <a:rPr lang="en-GB" sz="2800" dirty="0" err="1"/>
              <a:t>problēmas</a:t>
            </a:r>
            <a:r>
              <a:rPr lang="en-GB" sz="2800" dirty="0"/>
              <a:t> </a:t>
            </a:r>
            <a:r>
              <a:rPr lang="en-GB" sz="2800" dirty="0" err="1"/>
              <a:t>signalizē</a:t>
            </a:r>
            <a:r>
              <a:rPr lang="en-GB" sz="2800" dirty="0"/>
              <a:t> arī to, ka </a:t>
            </a:r>
            <a:r>
              <a:rPr lang="en-GB" sz="2800" dirty="0" err="1"/>
              <a:t>esošie</a:t>
            </a:r>
            <a:r>
              <a:rPr lang="en-GB" sz="2800" dirty="0"/>
              <a:t> </a:t>
            </a:r>
            <a:r>
              <a:rPr lang="en-GB" sz="2800" dirty="0" err="1"/>
              <a:t>risinājumi</a:t>
            </a:r>
            <a:r>
              <a:rPr lang="en-GB" sz="2800" dirty="0"/>
              <a:t> </a:t>
            </a:r>
            <a:r>
              <a:rPr lang="en-GB" sz="2800" dirty="0" err="1"/>
              <a:t>ir</a:t>
            </a:r>
            <a:r>
              <a:rPr lang="en-GB" sz="2800" dirty="0"/>
              <a:t> </a:t>
            </a:r>
            <a:r>
              <a:rPr lang="en-GB" sz="2800" b="1" dirty="0" err="1"/>
              <a:t>nepietiekami</a:t>
            </a:r>
            <a:r>
              <a:rPr lang="en-GB" sz="2800" b="1" dirty="0"/>
              <a:t> </a:t>
            </a:r>
            <a:r>
              <a:rPr lang="en-GB" sz="2800" b="1" dirty="0" err="1"/>
              <a:t>vai</a:t>
            </a:r>
            <a:r>
              <a:rPr lang="en-GB" sz="2800" b="1" dirty="0"/>
              <a:t> </a:t>
            </a:r>
            <a:r>
              <a:rPr lang="en-GB" sz="2800" b="1" dirty="0" err="1"/>
              <a:t>nepastāv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4562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BFC9E-4547-02AA-B2F0-61618F307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dirty="0"/>
              <a:t>Kad problēma kļūst par risinājumu: </a:t>
            </a:r>
            <a:br>
              <a:rPr lang="en-GB" sz="4000" dirty="0"/>
            </a:br>
            <a:r>
              <a:rPr lang="lv-LV" sz="4000" dirty="0"/>
              <a:t>sociālo pakalpojumu dzimšana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9700B-2732-D2C0-E1F7-621AC28B0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3658"/>
            <a:ext cx="10515600" cy="4351338"/>
          </a:xfrm>
        </p:spPr>
        <p:txBody>
          <a:bodyPr>
            <a:normAutofit/>
          </a:bodyPr>
          <a:lstStyle/>
          <a:p>
            <a:r>
              <a:rPr lang="lv-LV" dirty="0"/>
              <a:t>Sociālie pakalpojumi rodas tur, kur sabiedrības izaicinājumi kļūst </a:t>
            </a:r>
            <a:r>
              <a:rPr lang="lv-LV" b="1" dirty="0"/>
              <a:t>pārāk lieli, lai tos ignorētu</a:t>
            </a:r>
            <a:endParaRPr lang="en-GB" b="1" dirty="0"/>
          </a:p>
          <a:p>
            <a:r>
              <a:rPr lang="lv-LV" dirty="0"/>
              <a:t>Sociālie pakalpojumi nav luksuss – tie ir </a:t>
            </a:r>
            <a:r>
              <a:rPr lang="lv-LV" b="1" dirty="0"/>
              <a:t>sabiedrības atbildes</a:t>
            </a:r>
            <a:r>
              <a:rPr lang="en-GB" b="1" dirty="0"/>
              <a:t> un </a:t>
            </a:r>
            <a:r>
              <a:rPr lang="en-GB" b="1" dirty="0" err="1"/>
              <a:t>aizsardzības</a:t>
            </a:r>
            <a:r>
              <a:rPr lang="lv-LV" b="1" dirty="0"/>
              <a:t> mehānisms</a:t>
            </a:r>
            <a:r>
              <a:rPr lang="lv-LV" dirty="0"/>
              <a:t> </a:t>
            </a:r>
            <a:r>
              <a:rPr lang="en-GB" dirty="0" err="1"/>
              <a:t>pret</a:t>
            </a:r>
            <a:r>
              <a:rPr lang="lv-LV" dirty="0"/>
              <a:t> problēmām, kas apdraud cilvēku cieņu, veselību vai sociālo līdzsvaru</a:t>
            </a:r>
            <a:endParaRPr lang="en-GB" dirty="0"/>
          </a:p>
          <a:p>
            <a:r>
              <a:rPr lang="lv-LV" b="1" dirty="0"/>
              <a:t>Pētījumi un dati</a:t>
            </a:r>
            <a:r>
              <a:rPr lang="lv-LV" dirty="0"/>
              <a:t> palīdz nošķirt </a:t>
            </a:r>
            <a:r>
              <a:rPr lang="lv-LV" i="1" dirty="0"/>
              <a:t>vienreizējas situācijas</a:t>
            </a:r>
            <a:r>
              <a:rPr lang="lv-LV" dirty="0"/>
              <a:t> no </a:t>
            </a:r>
            <a:r>
              <a:rPr lang="lv-LV" i="1" dirty="0"/>
              <a:t>strukturālām vajadzībām</a:t>
            </a:r>
            <a:endParaRPr lang="en-GB" i="1" dirty="0"/>
          </a:p>
          <a:p>
            <a:r>
              <a:rPr lang="en-GB" b="1" dirty="0" err="1"/>
              <a:t>Vērtības</a:t>
            </a:r>
            <a:r>
              <a:rPr lang="en-GB" dirty="0"/>
              <a:t> </a:t>
            </a:r>
            <a:r>
              <a:rPr lang="en-GB" dirty="0" err="1"/>
              <a:t>palīdz</a:t>
            </a:r>
            <a:r>
              <a:rPr lang="en-GB" dirty="0"/>
              <a:t> </a:t>
            </a:r>
            <a:r>
              <a:rPr lang="en-GB" dirty="0" err="1"/>
              <a:t>pieņemt</a:t>
            </a:r>
            <a:r>
              <a:rPr lang="en-GB" dirty="0"/>
              <a:t> </a:t>
            </a:r>
            <a:r>
              <a:rPr lang="en-GB" dirty="0" err="1"/>
              <a:t>lēmumu</a:t>
            </a:r>
            <a:r>
              <a:rPr lang="en-GB" dirty="0"/>
              <a:t> par </a:t>
            </a:r>
            <a:r>
              <a:rPr lang="en-GB" i="1" dirty="0" err="1"/>
              <a:t>prioritātēm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43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9B381-9098-211D-3F61-5DE4CA49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dirty="0"/>
              <a:t>No vajadzības līdz pakalpojumam: </a:t>
            </a:r>
            <a:br>
              <a:rPr lang="en-GB" sz="4000" dirty="0"/>
            </a:br>
            <a:r>
              <a:rPr lang="lv-LV" sz="4000" dirty="0"/>
              <a:t>pakalpojuma izveides loģika</a:t>
            </a:r>
            <a:endParaRPr lang="en-GB" sz="40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CDA6AC7-F711-36F2-E62E-5FDED9B2C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44900"/>
              </p:ext>
            </p:extLst>
          </p:nvPr>
        </p:nvGraphicFramePr>
        <p:xfrm>
          <a:off x="720762" y="2202142"/>
          <a:ext cx="10633038" cy="338107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316519">
                  <a:extLst>
                    <a:ext uri="{9D8B030D-6E8A-4147-A177-3AD203B41FA5}">
                      <a16:colId xmlns:a16="http://schemas.microsoft.com/office/drawing/2014/main" val="4162442834"/>
                    </a:ext>
                  </a:extLst>
                </a:gridCol>
                <a:gridCol w="5316519">
                  <a:extLst>
                    <a:ext uri="{9D8B030D-6E8A-4147-A177-3AD203B41FA5}">
                      <a16:colId xmlns:a16="http://schemas.microsoft.com/office/drawing/2014/main" val="1023035593"/>
                    </a:ext>
                  </a:extLst>
                </a:gridCol>
              </a:tblGrid>
              <a:tr h="676215">
                <a:tc>
                  <a:txBody>
                    <a:bodyPr/>
                    <a:lstStyle/>
                    <a:p>
                      <a:r>
                        <a:rPr lang="en-GB" b="1" dirty="0"/>
                        <a:t>1. </a:t>
                      </a:r>
                      <a:r>
                        <a:rPr lang="en-GB" b="1" dirty="0" err="1"/>
                        <a:t>Identificēta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sociālā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problēma</a:t>
                      </a:r>
                      <a:endParaRPr lang="en-GB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Piemēram</a:t>
                      </a:r>
                      <a:r>
                        <a:rPr lang="en-GB" dirty="0"/>
                        <a:t>: </a:t>
                      </a:r>
                      <a:r>
                        <a:rPr lang="en-GB" dirty="0" err="1"/>
                        <a:t>augsts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vardarbībā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cietušu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bērnu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skaits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399789"/>
                  </a:ext>
                </a:extLst>
              </a:tr>
              <a:tr h="676215">
                <a:tc>
                  <a:txBody>
                    <a:bodyPr/>
                    <a:lstStyle/>
                    <a:p>
                      <a:r>
                        <a:rPr lang="en-GB" b="1" dirty="0"/>
                        <a:t>2. </a:t>
                      </a:r>
                      <a:r>
                        <a:rPr lang="en-GB" b="1" dirty="0" err="1"/>
                        <a:t>Definēta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neapmierināta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vajadzība</a:t>
                      </a:r>
                      <a:endParaRPr lang="en-GB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Bērnu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vajadzība</a:t>
                      </a:r>
                      <a:r>
                        <a:rPr lang="en-GB" dirty="0"/>
                        <a:t> pēc </a:t>
                      </a:r>
                      <a:r>
                        <a:rPr lang="en-GB" dirty="0" err="1"/>
                        <a:t>drošības</a:t>
                      </a:r>
                      <a:r>
                        <a:rPr lang="en-GB" dirty="0"/>
                        <a:t> un </a:t>
                      </a:r>
                      <a:r>
                        <a:rPr lang="en-GB" dirty="0" err="1"/>
                        <a:t>psihoemocionāla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atbalsta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973418"/>
                  </a:ext>
                </a:extLst>
              </a:tr>
              <a:tr h="676215">
                <a:tc>
                  <a:txBody>
                    <a:bodyPr/>
                    <a:lstStyle/>
                    <a:p>
                      <a:r>
                        <a:rPr lang="lv-LV" b="1" dirty="0"/>
                        <a:t>3. Noteikta mērķa grupa</a:t>
                      </a:r>
                      <a:endParaRPr lang="en-GB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Bērni un ģimenes riska situācijās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525868"/>
                  </a:ext>
                </a:extLst>
              </a:tr>
              <a:tr h="676215">
                <a:tc>
                  <a:txBody>
                    <a:bodyPr/>
                    <a:lstStyle/>
                    <a:p>
                      <a:r>
                        <a:rPr lang="en-GB" b="1" dirty="0"/>
                        <a:t>4. </a:t>
                      </a:r>
                      <a:r>
                        <a:rPr lang="en-GB" b="1" dirty="0" err="1"/>
                        <a:t>Izstrādāts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sociālais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pakalpojums</a:t>
                      </a:r>
                      <a:endParaRPr lang="en-GB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Krīzes</a:t>
                      </a:r>
                      <a:r>
                        <a:rPr lang="en-GB" dirty="0"/>
                        <a:t> centrs </a:t>
                      </a:r>
                      <a:r>
                        <a:rPr lang="en-GB" dirty="0" err="1"/>
                        <a:t>vai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rehabilitācijas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programma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bērniem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93479"/>
                  </a:ext>
                </a:extLst>
              </a:tr>
              <a:tr h="676215">
                <a:tc>
                  <a:txBody>
                    <a:bodyPr/>
                    <a:lstStyle/>
                    <a:p>
                      <a:r>
                        <a:rPr lang="en-GB" b="1" dirty="0"/>
                        <a:t>5. </a:t>
                      </a:r>
                      <a:r>
                        <a:rPr lang="en-GB" b="1" dirty="0" err="1"/>
                        <a:t>Ieviešana</a:t>
                      </a:r>
                      <a:r>
                        <a:rPr lang="en-GB" b="1" dirty="0"/>
                        <a:t> un </a:t>
                      </a:r>
                      <a:r>
                        <a:rPr lang="en-GB" b="1" dirty="0" err="1"/>
                        <a:t>novērtēšana</a:t>
                      </a:r>
                      <a:endParaRPr lang="en-GB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Pakalpojuma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pieejamība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efektivitāte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ietekmes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analīze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25360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44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74E0-82EA-2A93-B2A7-B374D049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Vajadzību</a:t>
            </a:r>
            <a:r>
              <a:rPr lang="en-GB" dirty="0"/>
              <a:t> </a:t>
            </a:r>
            <a:r>
              <a:rPr lang="en-GB" dirty="0" err="1"/>
              <a:t>izvērtēšanas</a:t>
            </a:r>
            <a:r>
              <a:rPr lang="en-GB" dirty="0"/>
              <a:t>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46D04-ACC8-6AEF-5E9F-A71828D8A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411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lv-LV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Problēmas identificēšana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lv-LV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Problēmas definēšana sabiedrībā.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lv-LV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Skaidras un detalizētas problēmas raksturojums.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lv-LV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Vajadzību noteikšana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lv-LV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Esošā situācija pret ideālo vai normatīvo stāvokli.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lv-LV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Normatīvās, </a:t>
            </a:r>
            <a:r>
              <a:rPr lang="lv-LV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saj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</a:t>
            </a:r>
            <a:r>
              <a:rPr lang="lv-LV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tās, izteiktās, salīdzinošās un sagaidāmās vajadzības.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lv-LV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Datu ievākšana un analīze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lv-LV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Kvantitatīvas metodes (statistika, aptaujas).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lv-LV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Kvalitatīvas metodes (intervijas, </a:t>
            </a:r>
            <a:r>
              <a:rPr lang="lv-LV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fokusgrupas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novērošana</a:t>
            </a:r>
            <a:r>
              <a:rPr lang="lv-LV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lv-LV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Vajadzību prioritāšu noteikšana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lv-LV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Problēmas nozīmīgums, ietekmēto personu skaits.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lv-LV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Resursu pieejamība (finanses, infrastruktūra).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lv-LV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Pakalpojuma plānošana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lv-LV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Skaidri mērķi, uzdevumi un vēlamie rezultāti.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lv-LV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Atbilstošākā sociālā pakalpojuma modeļa izvēle.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1036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IGA_2022">
  <a:themeElements>
    <a:clrScheme name="RIGA">
      <a:dk1>
        <a:srgbClr val="000B40"/>
      </a:dk1>
      <a:lt1>
        <a:srgbClr val="244CD3"/>
      </a:lt1>
      <a:dk2>
        <a:srgbClr val="244CD3"/>
      </a:dk2>
      <a:lt2>
        <a:srgbClr val="FFFFFF"/>
      </a:lt2>
      <a:accent1>
        <a:srgbClr val="AAD0FF"/>
      </a:accent1>
      <a:accent2>
        <a:srgbClr val="E2FF86"/>
      </a:accent2>
      <a:accent3>
        <a:srgbClr val="0D382C"/>
      </a:accent3>
      <a:accent4>
        <a:srgbClr val="78E9B8"/>
      </a:accent4>
      <a:accent5>
        <a:srgbClr val="BEAFEC"/>
      </a:accent5>
      <a:accent6>
        <a:srgbClr val="77893A"/>
      </a:accent6>
      <a:hlink>
        <a:srgbClr val="000A40"/>
      </a:hlink>
      <a:folHlink>
        <a:srgbClr val="000A40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82bc6c2-7514-4fdc-9d30-d67e678af931}" enabled="0" method="" siteId="{782bc6c2-7514-4fdc-9d30-d67e678af93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873</Words>
  <Application>Microsoft Office PowerPoint</Application>
  <PresentationFormat>Widescreen</PresentationFormat>
  <Paragraphs>132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Calibri </vt:lpstr>
      <vt:lpstr>Calibri Light</vt:lpstr>
      <vt:lpstr>Cambria</vt:lpstr>
      <vt:lpstr>GILROY-SEMIBOLD</vt:lpstr>
      <vt:lpstr>Symbol</vt:lpstr>
      <vt:lpstr>Times New Roman</vt:lpstr>
      <vt:lpstr>Office Theme</vt:lpstr>
      <vt:lpstr>RIGA_2022</vt:lpstr>
      <vt:lpstr>Vēlmes, vajadzības un vērtības:  kā un kāpēc top sociālie pakalpojumi </vt:lpstr>
      <vt:lpstr>PowerPoint Presentation</vt:lpstr>
      <vt:lpstr>Kas ir vēlmes, vajadzības un vērtības?</vt:lpstr>
      <vt:lpstr>Savstarpējā 3V mijiedarbība</vt:lpstr>
      <vt:lpstr>Mijiedarbības sociālais konteksts</vt:lpstr>
      <vt:lpstr>Sociālās problēmas</vt:lpstr>
      <vt:lpstr>Kad problēma kļūst par risinājumu:  sociālo pakalpojumu dzimšana</vt:lpstr>
      <vt:lpstr>No vajadzības līdz pakalpojumam:  pakalpojuma izveides loģika</vt:lpstr>
      <vt:lpstr>Vajadzību izvērtēšanas process </vt:lpstr>
      <vt:lpstr>Kādi pakalpojumi būtu nepieciešami tieši Jūsu bērnam ar AST?  </vt:lpstr>
      <vt:lpstr>PowerPoint Presentation</vt:lpstr>
      <vt:lpstr>Sociālie pakalpojumi – visai sabiedrībai</vt:lpstr>
      <vt:lpstr>Sociālo pakalpojumu vērtības</vt:lpstr>
      <vt:lpstr>Sabiedrības pārmaiņas un izaicinājumi</vt:lpstr>
      <vt:lpstr>Vai vajadzētu pētīt</vt:lpstr>
      <vt:lpstr>Gudra SD prakse Rīgā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Juris Osis</dc:creator>
  <cp:lastModifiedBy>Juris Osis</cp:lastModifiedBy>
  <cp:revision>4</cp:revision>
  <dcterms:created xsi:type="dcterms:W3CDTF">2025-06-01T11:15:06Z</dcterms:created>
  <dcterms:modified xsi:type="dcterms:W3CDTF">2025-06-03T06:03:20Z</dcterms:modified>
</cp:coreProperties>
</file>