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9" r:id="rId4"/>
  </p:sldMasterIdLst>
  <p:notesMasterIdLst>
    <p:notesMasterId r:id="rId17"/>
  </p:notesMasterIdLst>
  <p:handoutMasterIdLst>
    <p:handoutMasterId r:id="rId18"/>
  </p:handoutMasterIdLst>
  <p:sldIdLst>
    <p:sldId id="330" r:id="rId5"/>
    <p:sldId id="447" r:id="rId6"/>
    <p:sldId id="446" r:id="rId7"/>
    <p:sldId id="452" r:id="rId8"/>
    <p:sldId id="440" r:id="rId9"/>
    <p:sldId id="406" r:id="rId10"/>
    <p:sldId id="449" r:id="rId11"/>
    <p:sldId id="448" r:id="rId12"/>
    <p:sldId id="441" r:id="rId13"/>
    <p:sldId id="263" r:id="rId14"/>
    <p:sldId id="265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51"/>
    <a:srgbClr val="00A1DF"/>
    <a:srgbClr val="F04E69"/>
    <a:srgbClr val="DE5A6C"/>
    <a:srgbClr val="DEEBF7"/>
    <a:srgbClr val="BAE3F9"/>
    <a:srgbClr val="E4495C"/>
    <a:srgbClr val="E74361"/>
    <a:srgbClr val="009EE0"/>
    <a:srgbClr val="00A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054"/>
  </p:normalViewPr>
  <p:slideViewPr>
    <p:cSldViewPr snapToGrid="0">
      <p:cViewPr varScale="1">
        <p:scale>
          <a:sx n="72" d="100"/>
          <a:sy n="72" d="100"/>
        </p:scale>
        <p:origin x="207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A00CA3-3DEC-6846-BBD1-7556A8FEE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D744D-0C24-AD4A-A410-D926CEB14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EAA7-D86D-1142-9DE0-8C56AD59F165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7C62B-3794-5E42-BBF7-86C6B8FB66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B815-4FCF-6345-A0A3-37A0C00C8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309C-5F6F-674C-9F60-1CB8D813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00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505E-AC63-664B-AE66-32A6104FBAE9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EB3B7-01EC-CD43-B8DE-52282F63D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36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B3B7-01EC-CD43-B8DE-52282F63D2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D697A6-CAC5-492C-8803-3C7102092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03644" cy="6858000"/>
          </a:xfrm>
          <a:prstGeom prst="rect">
            <a:avLst/>
          </a:prstGeom>
          <a:pattFill prst="pct90">
            <a:fgClr>
              <a:srgbClr val="00A3E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1397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0%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EF2A1A-C5DD-B043-8DF5-290AB37F9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4"/>
            <a:ext cx="12181973" cy="68543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60AEFB-A833-FC4A-ACDD-48A63A8E203B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9BC691-B8FD-1A4F-B186-0E42B1DEE1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- R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206D2-A0F4-924E-91C3-E7D16B897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4"/>
            <a:ext cx="12181991" cy="6854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662E3-06CA-494E-BD2C-F00F86D57FE5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82C03-4442-2240-9522-5D86D75FE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2 - Red Line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43A62-60BA-5244-833C-69347AA5C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" y="1805"/>
            <a:ext cx="12181971" cy="68543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FDB34-9354-0942-8AF3-0FBE617AE85A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AEB0F63-6207-0E4F-B572-A26B98BBB2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Red 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F58ECC-C0E9-4101-AF43-504BD4C2B7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0100" y="1"/>
            <a:ext cx="5043301" cy="6405887"/>
          </a:xfrm>
          <a:custGeom>
            <a:avLst/>
            <a:gdLst>
              <a:gd name="connsiteX0" fmla="*/ 0 w 5043301"/>
              <a:gd name="connsiteY0" fmla="*/ 0 h 6405887"/>
              <a:gd name="connsiteX1" fmla="*/ 5043301 w 5043301"/>
              <a:gd name="connsiteY1" fmla="*/ 0 h 6405887"/>
              <a:gd name="connsiteX2" fmla="*/ 5043301 w 5043301"/>
              <a:gd name="connsiteY2" fmla="*/ 6405887 h 6405887"/>
              <a:gd name="connsiteX3" fmla="*/ 2009503 w 5043301"/>
              <a:gd name="connsiteY3" fmla="*/ 6405887 h 6405887"/>
              <a:gd name="connsiteX4" fmla="*/ 0 w 5043301"/>
              <a:gd name="connsiteY4" fmla="*/ 4388618 h 64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3301" h="6405887">
                <a:moveTo>
                  <a:pt x="0" y="0"/>
                </a:moveTo>
                <a:lnTo>
                  <a:pt x="5043301" y="0"/>
                </a:lnTo>
                <a:lnTo>
                  <a:pt x="5043301" y="6405887"/>
                </a:lnTo>
                <a:lnTo>
                  <a:pt x="2009503" y="6405887"/>
                </a:lnTo>
                <a:cubicBezTo>
                  <a:pt x="504317" y="6405887"/>
                  <a:pt x="0" y="5901570"/>
                  <a:pt x="0" y="4388618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FC538E-1713-2B48-9F09-9DD1EF426740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4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Red Li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F1234-0876-4FEB-AD46-B163D5EF8125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5D3107E-5E40-BC42-A4D2-0C16BDA63C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1"/>
            <a:ext cx="5043301" cy="6405887"/>
          </a:xfrm>
          <a:custGeom>
            <a:avLst/>
            <a:gdLst>
              <a:gd name="connsiteX0" fmla="*/ 0 w 5043301"/>
              <a:gd name="connsiteY0" fmla="*/ 0 h 6405887"/>
              <a:gd name="connsiteX1" fmla="*/ 5043301 w 5043301"/>
              <a:gd name="connsiteY1" fmla="*/ 0 h 6405887"/>
              <a:gd name="connsiteX2" fmla="*/ 5043301 w 5043301"/>
              <a:gd name="connsiteY2" fmla="*/ 6405887 h 6405887"/>
              <a:gd name="connsiteX3" fmla="*/ 2009503 w 5043301"/>
              <a:gd name="connsiteY3" fmla="*/ 6405887 h 6405887"/>
              <a:gd name="connsiteX4" fmla="*/ 0 w 5043301"/>
              <a:gd name="connsiteY4" fmla="*/ 4388618 h 64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3301" h="6405887">
                <a:moveTo>
                  <a:pt x="0" y="0"/>
                </a:moveTo>
                <a:lnTo>
                  <a:pt x="5043301" y="0"/>
                </a:lnTo>
                <a:lnTo>
                  <a:pt x="5043301" y="6405887"/>
                </a:lnTo>
                <a:lnTo>
                  <a:pt x="2009503" y="6405887"/>
                </a:lnTo>
                <a:cubicBezTo>
                  <a:pt x="504317" y="6405887"/>
                  <a:pt x="0" y="5901570"/>
                  <a:pt x="0" y="4388618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584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 Picture - Red Li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F1234-0876-4FEB-AD46-B163D5EF8125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9C6993-412F-443D-8766-D0ED78E55E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6376"/>
            <a:ext cx="5294048" cy="5375787"/>
          </a:xfrm>
          <a:custGeom>
            <a:avLst/>
            <a:gdLst>
              <a:gd name="connsiteX0" fmla="*/ 0 w 5294048"/>
              <a:gd name="connsiteY0" fmla="*/ 0 h 5375787"/>
              <a:gd name="connsiteX1" fmla="*/ 3290788 w 5294048"/>
              <a:gd name="connsiteY1" fmla="*/ 0 h 5375787"/>
              <a:gd name="connsiteX2" fmla="*/ 5294048 w 5294048"/>
              <a:gd name="connsiteY2" fmla="*/ 2011002 h 5375787"/>
              <a:gd name="connsiteX3" fmla="*/ 5294048 w 5294048"/>
              <a:gd name="connsiteY3" fmla="*/ 5375787 h 5375787"/>
              <a:gd name="connsiteX4" fmla="*/ 0 w 5294048"/>
              <a:gd name="connsiteY4" fmla="*/ 5375787 h 537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4048" h="5375787">
                <a:moveTo>
                  <a:pt x="0" y="0"/>
                </a:moveTo>
                <a:lnTo>
                  <a:pt x="3290788" y="0"/>
                </a:lnTo>
                <a:cubicBezTo>
                  <a:pt x="4791297" y="0"/>
                  <a:pt x="5294048" y="502750"/>
                  <a:pt x="5294048" y="2011002"/>
                </a:cubicBezTo>
                <a:lnTo>
                  <a:pt x="5294048" y="5375787"/>
                </a:lnTo>
                <a:lnTo>
                  <a:pt x="0" y="5375787"/>
                </a:ln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711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 Picture - Red 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952138-E336-4C8E-8B93-5096A905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0370" y="1467756"/>
            <a:ext cx="5770994" cy="5384396"/>
          </a:xfrm>
          <a:custGeom>
            <a:avLst/>
            <a:gdLst>
              <a:gd name="connsiteX0" fmla="*/ 2006467 w 5770994"/>
              <a:gd name="connsiteY0" fmla="*/ 0 h 5384396"/>
              <a:gd name="connsiteX1" fmla="*/ 5770994 w 5770994"/>
              <a:gd name="connsiteY1" fmla="*/ 0 h 5384396"/>
              <a:gd name="connsiteX2" fmla="*/ 5770994 w 5770994"/>
              <a:gd name="connsiteY2" fmla="*/ 5384396 h 5384396"/>
              <a:gd name="connsiteX3" fmla="*/ 0 w 5770994"/>
              <a:gd name="connsiteY3" fmla="*/ 5384396 h 5384396"/>
              <a:gd name="connsiteX4" fmla="*/ 0 w 5770994"/>
              <a:gd name="connsiteY4" fmla="*/ 2014222 h 5384396"/>
              <a:gd name="connsiteX5" fmla="*/ 2006467 w 5770994"/>
              <a:gd name="connsiteY5" fmla="*/ 0 h 538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994" h="5384396">
                <a:moveTo>
                  <a:pt x="2006467" y="0"/>
                </a:moveTo>
                <a:lnTo>
                  <a:pt x="5770994" y="0"/>
                </a:lnTo>
                <a:lnTo>
                  <a:pt x="5770994" y="5384396"/>
                </a:lnTo>
                <a:lnTo>
                  <a:pt x="0" y="5384396"/>
                </a:lnTo>
                <a:lnTo>
                  <a:pt x="0" y="2014222"/>
                </a:lnTo>
                <a:cubicBezTo>
                  <a:pt x="0" y="503556"/>
                  <a:pt x="503556" y="0"/>
                  <a:pt x="2006467" y="0"/>
                </a:cubicBez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864571-002F-6A43-AA86-9BA11DA6E659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54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Blu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12073D-DBFF-7442-9F1C-7B7DBB93F881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581A6D7-D28D-0543-B78D-272157BAD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9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Red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128866-665D-544E-8CFC-E8E282C6F3F5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00B0FD5-4746-C94D-ADFB-4C01A2597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896D52-F0D5-4152-88B2-A2350D5ECEEE}"/>
              </a:ext>
            </a:extLst>
          </p:cNvPr>
          <p:cNvSpPr/>
          <p:nvPr userDrawn="1"/>
        </p:nvSpPr>
        <p:spPr>
          <a:xfrm>
            <a:off x="5511800" y="0"/>
            <a:ext cx="668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9A988D-670F-42AA-8297-60A55404C77A}"/>
              </a:ext>
            </a:extLst>
          </p:cNvPr>
          <p:cNvCxnSpPr>
            <a:cxnSpLocks/>
          </p:cNvCxnSpPr>
          <p:nvPr userDrawn="1"/>
        </p:nvCxnSpPr>
        <p:spPr>
          <a:xfrm>
            <a:off x="11760000" y="683419"/>
            <a:ext cx="432000" cy="0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54ED5AB-CC5D-F743-B987-260CAAE59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886" y="5799308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- Blue Line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6EA17-98EF-4266-A5D9-D08803AF3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5"/>
            <a:ext cx="12181973" cy="68543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7A654-9EBF-D54F-8AA9-B2E69CA06B84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48C8534-C10F-0543-A5A1-8DF1A1C0B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8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D52DAA-6868-499D-AADB-73A9A41FD3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3143" cy="6390005"/>
          </a:xfrm>
          <a:custGeom>
            <a:avLst/>
            <a:gdLst>
              <a:gd name="connsiteX0" fmla="*/ 0 w 12193143"/>
              <a:gd name="connsiteY0" fmla="*/ 0 h 6390005"/>
              <a:gd name="connsiteX1" fmla="*/ 12193143 w 12193143"/>
              <a:gd name="connsiteY1" fmla="*/ 0 h 6390005"/>
              <a:gd name="connsiteX2" fmla="*/ 12193143 w 12193143"/>
              <a:gd name="connsiteY2" fmla="*/ 3527171 h 6390005"/>
              <a:gd name="connsiteX3" fmla="*/ 9341485 w 12193143"/>
              <a:gd name="connsiteY3" fmla="*/ 6390005 h 6390005"/>
              <a:gd name="connsiteX4" fmla="*/ 0 w 12193143"/>
              <a:gd name="connsiteY4" fmla="*/ 6390005 h 63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143" h="6390005">
                <a:moveTo>
                  <a:pt x="0" y="0"/>
                </a:moveTo>
                <a:lnTo>
                  <a:pt x="12193143" y="0"/>
                </a:lnTo>
                <a:lnTo>
                  <a:pt x="12193143" y="3527171"/>
                </a:lnTo>
                <a:cubicBezTo>
                  <a:pt x="12193143" y="5674360"/>
                  <a:pt x="11477498" y="6390005"/>
                  <a:pt x="9341485" y="6390005"/>
                </a:cubicBezTo>
                <a:lnTo>
                  <a:pt x="0" y="6390005"/>
                </a:lnTo>
                <a:close/>
              </a:path>
            </a:pathLst>
          </a:custGeom>
          <a:pattFill prst="pct90">
            <a:fgClr>
              <a:srgbClr val="00A1D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401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Horizontal B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A920F6-374D-4CAB-940C-B425990FD3CF}"/>
              </a:ext>
            </a:extLst>
          </p:cNvPr>
          <p:cNvSpPr/>
          <p:nvPr userDrawn="1"/>
        </p:nvSpPr>
        <p:spPr>
          <a:xfrm>
            <a:off x="0" y="1310600"/>
            <a:ext cx="12192000" cy="487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4FE2F2-82CA-0C4B-80A4-77EAC5F6B57D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F70F89-F4E5-3442-8609-EE8A5A257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886" y="5799308"/>
            <a:ext cx="988048" cy="74737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F101E64-DFD5-7044-A502-BBB107592054}"/>
              </a:ext>
            </a:extLst>
          </p:cNvPr>
          <p:cNvSpPr txBox="1">
            <a:spLocks/>
          </p:cNvSpPr>
          <p:nvPr userDrawn="1"/>
        </p:nvSpPr>
        <p:spPr>
          <a:xfrm>
            <a:off x="11424062" y="6528500"/>
            <a:ext cx="76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i="0" kern="1200">
                <a:solidFill>
                  <a:schemeClr val="tx1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D6761B-E3C6-3B4B-8360-B18F221539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712EB7CB-3981-5348-A1D2-B4D63A9300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23650" y="6527800"/>
            <a:ext cx="768350" cy="365125"/>
          </a:xfrm>
          <a:prstGeom prst="rect">
            <a:avLst/>
          </a:prstGeom>
        </p:spPr>
        <p:txBody>
          <a:bodyPr/>
          <a:lstStyle/>
          <a:p>
            <a:fld id="{B5D6761B-E3C6-3B4B-8360-B18F2215394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6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red line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D1D399-DF14-1A47-B1F9-E8D6D5947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5"/>
            <a:ext cx="12181973" cy="685439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143AAA-FA56-7042-81A8-3EA69EE2AD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343" y="1368698"/>
            <a:ext cx="10626725" cy="31083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System Font Regular"/>
              <a:buChar char="⎼"/>
              <a:defRPr sz="16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rgbClr val="BAE3F9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1200"/>
              </a:spcBef>
              <a:buClr>
                <a:srgbClr val="BAE3F9"/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System Font Regular"/>
              <a:buChar char="⎼"/>
              <a:defRPr sz="1400" b="0" i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733F11-E416-1F48-8749-7C24DD51E026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90A8E-96F2-6749-9B76-11EE4E3ACE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Slide -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9AA479-0E9F-AC4D-AD71-D946DBBCDBEE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108970-D0AB-2B43-9481-2F1BC6B30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- R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0DE144-2005-0249-B78F-33824937EABB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09331D2-B2AD-314B-A4CB-DC1C3C543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2" y="58621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-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4CDFC-6A53-B146-B138-62CBFEED7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4"/>
            <a:ext cx="12181973" cy="68543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F6E5B6-939B-B24B-81FE-A93BCCA48878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2A963B-D27A-704C-A223-1D78AE1D5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5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Background - Blue Line 2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36723B-2835-5C4D-98E1-6941C694F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5"/>
            <a:ext cx="12181973" cy="68543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C69559-4E44-F342-BD21-88E9F9D481FF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460B418-B117-254E-9157-409D8CF1A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bg>
      <p:bgPr>
        <a:solidFill>
          <a:srgbClr val="BA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5CFC42-5260-D947-9AF7-02CF449F6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" y="1805"/>
            <a:ext cx="12181973" cy="68543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2095F8-2C78-0447-AEE8-F8F9893DF995}"/>
              </a:ext>
            </a:extLst>
          </p:cNvPr>
          <p:cNvCxnSpPr>
            <a:cxnSpLocks/>
          </p:cNvCxnSpPr>
          <p:nvPr userDrawn="1"/>
        </p:nvCxnSpPr>
        <p:spPr>
          <a:xfrm>
            <a:off x="-1" y="683418"/>
            <a:ext cx="432000" cy="1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70DC3-4F46-C747-AF6E-EDAA075E5F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41" y="6027287"/>
            <a:ext cx="988048" cy="7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76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34" r:id="rId3"/>
    <p:sldLayoutId id="2147483817" r:id="rId4"/>
    <p:sldLayoutId id="2147483820" r:id="rId5"/>
    <p:sldLayoutId id="2147483673" r:id="rId6"/>
    <p:sldLayoutId id="2147483669" r:id="rId7"/>
    <p:sldLayoutId id="2147483676" r:id="rId8"/>
    <p:sldLayoutId id="2147483690" r:id="rId9"/>
    <p:sldLayoutId id="2147483691" r:id="rId10"/>
    <p:sldLayoutId id="2147483687" r:id="rId11"/>
    <p:sldLayoutId id="2147483688" r:id="rId12"/>
    <p:sldLayoutId id="2147483682" r:id="rId13"/>
    <p:sldLayoutId id="2147483683" r:id="rId14"/>
    <p:sldLayoutId id="2147483684" r:id="rId15"/>
    <p:sldLayoutId id="2147483685" r:id="rId16"/>
    <p:sldLayoutId id="2147483665" r:id="rId17"/>
    <p:sldLayoutId id="2147483686" r:id="rId18"/>
    <p:sldLayoutId id="2147483671" r:id="rId19"/>
    <p:sldLayoutId id="2147483835" r:id="rId20"/>
    <p:sldLayoutId id="214748383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247" r="-295" b="-1"/>
          <a:stretch/>
        </p:blipFill>
        <p:spPr>
          <a:xfrm>
            <a:off x="8466" y="16933"/>
            <a:ext cx="10210801" cy="684106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90F6B-40F7-476A-8F3E-73BAEEE40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519" y="760157"/>
            <a:ext cx="3955227" cy="53496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6076C6A-40C1-A848-BE71-F32F31CB31E5}"/>
              </a:ext>
            </a:extLst>
          </p:cNvPr>
          <p:cNvSpPr/>
          <p:nvPr/>
        </p:nvSpPr>
        <p:spPr>
          <a:xfrm>
            <a:off x="8544307" y="1235152"/>
            <a:ext cx="31215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latin typeface="Aktiv Grotesk Medium" panose="020B0504020202020204" pitchFamily="34" charset="0"/>
              </a:rPr>
              <a:t>Latvijas </a:t>
            </a:r>
            <a:endParaRPr lang="en-GB" sz="2800" b="1" dirty="0">
              <a:latin typeface="Aktiv Grotesk Medium" panose="020B0504020202020204" pitchFamily="34" charset="0"/>
            </a:endParaRPr>
          </a:p>
          <a:p>
            <a:r>
              <a:rPr lang="lv-LV" sz="2800" b="1" dirty="0">
                <a:latin typeface="Aktiv Grotesk Medium" panose="020B0504020202020204" pitchFamily="34" charset="0"/>
              </a:rPr>
              <a:t>SOS Bērnu</a:t>
            </a:r>
            <a:r>
              <a:rPr lang="en-GB" sz="2800" b="1" dirty="0">
                <a:latin typeface="Aktiv Grotesk Medium" panose="020B0504020202020204" pitchFamily="34" charset="0"/>
              </a:rPr>
              <a:t> </a:t>
            </a:r>
            <a:r>
              <a:rPr lang="lv-LV" sz="2800" b="1" dirty="0">
                <a:latin typeface="Aktiv Grotesk Medium" panose="020B0504020202020204" pitchFamily="34" charset="0"/>
              </a:rPr>
              <a:t>ciematu asociācija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4A04DD-5FE7-B244-81FF-3217308EB899}"/>
              </a:ext>
            </a:extLst>
          </p:cNvPr>
          <p:cNvSpPr/>
          <p:nvPr/>
        </p:nvSpPr>
        <p:spPr>
          <a:xfrm>
            <a:off x="8544306" y="2719001"/>
            <a:ext cx="24688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>
                <a:latin typeface="Aktiv Grotesk Medium" panose="020B0504020202020204" pitchFamily="34" charset="0"/>
              </a:rPr>
              <a:t>Aktualitātes un pakalpojumi ģimenēm ar bērniem un jauniešiem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DF2FBA-90BA-5348-9325-FEAAB37F6258}"/>
              </a:ext>
            </a:extLst>
          </p:cNvPr>
          <p:cNvSpPr/>
          <p:nvPr/>
        </p:nvSpPr>
        <p:spPr>
          <a:xfrm>
            <a:off x="8611165" y="4600998"/>
            <a:ext cx="305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ktiv Grotesk Medium" panose="020B0504020202020204" pitchFamily="34" charset="0"/>
              </a:rPr>
              <a:t>Ilze Paleja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A184CC-FB1E-9B4B-A938-C62C0C083C05}"/>
              </a:ext>
            </a:extLst>
          </p:cNvPr>
          <p:cNvSpPr/>
          <p:nvPr/>
        </p:nvSpPr>
        <p:spPr>
          <a:xfrm>
            <a:off x="8605099" y="4945551"/>
            <a:ext cx="2468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/>
              <a:t>Asociācijas direktore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E53348-CC5C-1E42-B78F-75CDBD6D8CF6}"/>
              </a:ext>
            </a:extLst>
          </p:cNvPr>
          <p:cNvSpPr/>
          <p:nvPr/>
        </p:nvSpPr>
        <p:spPr>
          <a:xfrm>
            <a:off x="8605099" y="5484348"/>
            <a:ext cx="2011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ktiv Grotesk" panose="020B0504020202020204" pitchFamily="34" charset="0"/>
              </a:rPr>
              <a:t>22.08.2024.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277545-B3FE-DD47-B727-99FDB391275B}"/>
              </a:ext>
            </a:extLst>
          </p:cNvPr>
          <p:cNvCxnSpPr>
            <a:cxnSpLocks/>
          </p:cNvCxnSpPr>
          <p:nvPr/>
        </p:nvCxnSpPr>
        <p:spPr>
          <a:xfrm>
            <a:off x="11139666" y="1523207"/>
            <a:ext cx="1052334" cy="0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6" y="4973344"/>
            <a:ext cx="2740995" cy="113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5090" y="6570234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50" dirty="0">
                <a:solidFill>
                  <a:srgbClr val="1C325D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5438140" cy="6352540"/>
            <a:chOff x="0" y="1"/>
            <a:chExt cx="5438140" cy="6352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4210493" cy="63520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9320" y="1164336"/>
              <a:ext cx="3258311" cy="45018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851646" y="2570106"/>
            <a:ext cx="1913657" cy="1211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2600" b="1" spc="-10" dirty="0">
                <a:solidFill>
                  <a:srgbClr val="FFFFFF"/>
                </a:solidFill>
                <a:latin typeface="Calibri"/>
                <a:cs typeface="Calibri"/>
              </a:rPr>
              <a:t>SOS BCA </a:t>
            </a:r>
            <a:r>
              <a:rPr lang="en-GB" sz="2600" b="1" spc="-10" dirty="0" err="1">
                <a:solidFill>
                  <a:srgbClr val="FFFFFF"/>
                </a:solidFill>
                <a:latin typeface="Calibri"/>
                <a:cs typeface="Calibri"/>
              </a:rPr>
              <a:t>preventīvās</a:t>
            </a:r>
            <a:r>
              <a:rPr lang="en-GB" sz="2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600" b="1" spc="-10" dirty="0" err="1">
                <a:solidFill>
                  <a:srgbClr val="FFFFFF"/>
                </a:solidFill>
                <a:latin typeface="Calibri"/>
                <a:cs typeface="Calibri"/>
              </a:rPr>
              <a:t>programmas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88832" y="124460"/>
            <a:ext cx="619904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lv-LV" sz="2800" b="1" spc="-20" dirty="0"/>
              <a:t>PREVENCE ģimenēm ar bērniem 2024</a:t>
            </a:r>
          </a:p>
        </p:txBody>
      </p:sp>
      <p:sp>
        <p:nvSpPr>
          <p:cNvPr id="13" name="object 13"/>
          <p:cNvSpPr/>
          <p:nvPr/>
        </p:nvSpPr>
        <p:spPr>
          <a:xfrm>
            <a:off x="11139666" y="464524"/>
            <a:ext cx="1052830" cy="0"/>
          </a:xfrm>
          <a:custGeom>
            <a:avLst/>
            <a:gdLst/>
            <a:ahLst/>
            <a:cxnLst/>
            <a:rect l="l" t="t" r="r" b="b"/>
            <a:pathLst>
              <a:path w="1052829">
                <a:moveTo>
                  <a:pt x="0" y="0"/>
                </a:moveTo>
                <a:lnTo>
                  <a:pt x="1052334" y="1"/>
                </a:lnTo>
              </a:path>
            </a:pathLst>
          </a:custGeom>
          <a:ln w="40640">
            <a:solidFill>
              <a:srgbClr val="F04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C3217-B7B5-BB10-CFD8-2FFE918DDFE9}"/>
              </a:ext>
            </a:extLst>
          </p:cNvPr>
          <p:cNvSpPr txBox="1"/>
          <p:nvPr/>
        </p:nvSpPr>
        <p:spPr>
          <a:xfrm>
            <a:off x="5222449" y="903825"/>
            <a:ext cx="696955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200" b="1" dirty="0"/>
              <a:t>“Piedzimstot bērniņam” </a:t>
            </a:r>
            <a:r>
              <a:rPr lang="en-GB" sz="2200" b="1" dirty="0"/>
              <a:t>                                                </a:t>
            </a:r>
          </a:p>
          <a:p>
            <a:r>
              <a:rPr lang="lv-LV" sz="2200" dirty="0"/>
              <a:t>189 ģimenes (Rīgā 130 ģimenes) </a:t>
            </a:r>
            <a:endParaRPr lang="en-GB" sz="2200" dirty="0"/>
          </a:p>
          <a:p>
            <a:endParaRPr lang="en-GB" sz="1000" dirty="0"/>
          </a:p>
          <a:p>
            <a:r>
              <a:rPr lang="lv-LV" sz="2000" dirty="0" err="1"/>
              <a:t>Stip</a:t>
            </a:r>
            <a:r>
              <a:rPr lang="en-GB" sz="2000" dirty="0"/>
              <a:t>r</a:t>
            </a:r>
            <a:r>
              <a:rPr lang="lv-LV" sz="2000" dirty="0" err="1"/>
              <a:t>ināt</a:t>
            </a:r>
            <a:r>
              <a:rPr lang="lv-LV" sz="2000" dirty="0"/>
              <a:t> vecāku</a:t>
            </a:r>
            <a:r>
              <a:rPr lang="en-GB" sz="2000" dirty="0"/>
              <a:t>s </a:t>
            </a:r>
            <a:r>
              <a:rPr lang="en-GB" sz="2000" dirty="0" err="1"/>
              <a:t>jaunajā</a:t>
            </a:r>
            <a:r>
              <a:rPr lang="lv-LV" sz="2000" dirty="0"/>
              <a:t> lomā, veicinot ciešu emocionālo saikni starp mammu un bērnu, starp tēvu un bērnu un ģimeni kopumā</a:t>
            </a:r>
            <a:r>
              <a:rPr lang="en-GB" sz="2000" dirty="0"/>
              <a:t>.</a:t>
            </a:r>
            <a:r>
              <a:rPr lang="lv-LV" sz="2000" dirty="0"/>
              <a:t> </a:t>
            </a:r>
            <a:endParaRPr lang="en-GB" sz="2000" dirty="0"/>
          </a:p>
          <a:p>
            <a:r>
              <a:rPr lang="lv-LV" sz="2000" dirty="0"/>
              <a:t>Sniegt ģimenei individuālu atbalstu, zināšanas un drošības sajūtu, kā arī informāciju, kurp vērsties krīzes situācijās</a:t>
            </a:r>
            <a:r>
              <a:rPr lang="en-GB" sz="2000" dirty="0"/>
              <a:t>.</a:t>
            </a:r>
            <a:r>
              <a:rPr lang="lv-LV" sz="2000" dirty="0"/>
              <a:t> </a:t>
            </a:r>
            <a:endParaRPr lang="en-GB" sz="2000" dirty="0"/>
          </a:p>
          <a:p>
            <a:r>
              <a:rPr lang="lv-LV" sz="2000" dirty="0"/>
              <a:t>Samazināt </a:t>
            </a:r>
            <a:r>
              <a:rPr lang="lv-LV" sz="2000" dirty="0" err="1"/>
              <a:t>pēcdzemdību</a:t>
            </a:r>
            <a:r>
              <a:rPr lang="lv-LV" sz="2000" dirty="0"/>
              <a:t> depresijas, sociālās izolētības, trauksmainības riskus jaunajiem vecākiem</a:t>
            </a:r>
            <a:r>
              <a:rPr lang="en-GB" sz="2000" dirty="0"/>
              <a:t>.</a:t>
            </a:r>
            <a:r>
              <a:rPr lang="lv-LV" sz="2000" dirty="0"/>
              <a:t> </a:t>
            </a:r>
            <a:endParaRPr lang="en-GB" sz="2000" dirty="0"/>
          </a:p>
          <a:p>
            <a:endParaRPr lang="lv-LV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/>
              <a:t>“</a:t>
            </a:r>
            <a:r>
              <a:rPr lang="lv-LV" sz="2200" b="1" dirty="0"/>
              <a:t>Bērnam drošs un draudzīgs bērnudārzs” </a:t>
            </a:r>
            <a:r>
              <a:rPr lang="lv-LV" sz="2200" dirty="0"/>
              <a:t>sadarbībā ar Centru </a:t>
            </a:r>
            <a:r>
              <a:rPr lang="lv-LV" sz="2200" dirty="0" err="1"/>
              <a:t>Dardedze</a:t>
            </a:r>
            <a:r>
              <a:rPr lang="en-GB" sz="2200" dirty="0"/>
              <a:t> un RD </a:t>
            </a:r>
            <a:r>
              <a:rPr lang="en-GB" sz="2200" dirty="0" err="1"/>
              <a:t>Izglītības</a:t>
            </a:r>
            <a:r>
              <a:rPr lang="en-GB" sz="2200" dirty="0"/>
              <a:t>, </a:t>
            </a:r>
            <a:r>
              <a:rPr lang="en-GB" sz="2200" dirty="0" err="1"/>
              <a:t>kultūras</a:t>
            </a:r>
            <a:r>
              <a:rPr lang="en-GB" sz="2200" dirty="0"/>
              <a:t> un </a:t>
            </a:r>
            <a:r>
              <a:rPr lang="en-GB" sz="2200" dirty="0" err="1"/>
              <a:t>sporta</a:t>
            </a:r>
            <a:r>
              <a:rPr lang="en-GB" sz="2200" dirty="0"/>
              <a:t> </a:t>
            </a:r>
            <a:r>
              <a:rPr lang="en-GB" sz="2200" dirty="0" err="1"/>
              <a:t>departamentu</a:t>
            </a:r>
            <a:r>
              <a:rPr lang="en-GB" sz="2200" b="1" dirty="0"/>
              <a:t>                </a:t>
            </a:r>
          </a:p>
          <a:p>
            <a:r>
              <a:rPr lang="en-GB" sz="2200" b="1" dirty="0"/>
              <a:t>        </a:t>
            </a:r>
            <a:r>
              <a:rPr lang="lv-LV" sz="2200" dirty="0"/>
              <a:t>94 bērnudārzos (Rīgā 77 bērnudārzos)</a:t>
            </a:r>
            <a:endParaRPr lang="en-GB" sz="2200" dirty="0"/>
          </a:p>
          <a:p>
            <a:endParaRPr lang="en-GB" sz="1000" dirty="0"/>
          </a:p>
          <a:p>
            <a:r>
              <a:rPr lang="en-GB" sz="2000" dirty="0"/>
              <a:t>S</a:t>
            </a:r>
            <a:r>
              <a:rPr lang="lv-LV" sz="2000" dirty="0" err="1"/>
              <a:t>avlaicīgi</a:t>
            </a:r>
            <a:r>
              <a:rPr lang="lv-LV" sz="2000" dirty="0"/>
              <a:t> </a:t>
            </a:r>
            <a:r>
              <a:rPr lang="lv-LV" sz="2000" dirty="0" err="1"/>
              <a:t>atpazī</a:t>
            </a:r>
            <a:r>
              <a:rPr lang="en-GB" sz="2000" dirty="0"/>
              <a:t>t</a:t>
            </a:r>
            <a:r>
              <a:rPr lang="lv-LV" sz="2000" dirty="0"/>
              <a:t> un </a:t>
            </a:r>
            <a:r>
              <a:rPr lang="lv-LV" sz="2000" dirty="0" err="1"/>
              <a:t>novēr</a:t>
            </a:r>
            <a:r>
              <a:rPr lang="en-GB" sz="2000" dirty="0" err="1"/>
              <a:t>st</a:t>
            </a:r>
            <a:r>
              <a:rPr lang="lv-LV" sz="2000" dirty="0"/>
              <a:t> bērnu tiesību pārkāpumu riskus, </a:t>
            </a:r>
            <a:r>
              <a:rPr lang="lv-LV" sz="2000" dirty="0" err="1"/>
              <a:t>veidoj</a:t>
            </a:r>
            <a:r>
              <a:rPr lang="en-GB" sz="2000" dirty="0"/>
              <a:t>o</a:t>
            </a:r>
            <a:r>
              <a:rPr lang="lv-LV" sz="2000" dirty="0"/>
              <a:t>t pozitīvu sadarbību starp bērniem, vecākiem un darbiniekiem un uzturot pozitīvu vidi, kur centrālās ir bērna intereses un vajadzības.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68341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000" y="1"/>
                </a:lnTo>
              </a:path>
            </a:pathLst>
          </a:custGeom>
          <a:ln w="40640">
            <a:solidFill>
              <a:srgbClr val="DE59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15090" y="6570234"/>
            <a:ext cx="5848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  <a:tabLst>
                <a:tab pos="447675" algn="l"/>
              </a:tabLst>
            </a:pPr>
            <a:r>
              <a:rPr sz="2700" spc="-37" baseline="-7716" dirty="0">
                <a:solidFill>
                  <a:srgbClr val="1C325D"/>
                </a:solidFill>
                <a:latin typeface="Calibri"/>
                <a:cs typeface="Calibri"/>
              </a:rPr>
              <a:t>10</a:t>
            </a:r>
            <a:r>
              <a:rPr sz="2700" baseline="-7716" dirty="0">
                <a:solidFill>
                  <a:srgbClr val="1C325D"/>
                </a:solidFill>
                <a:latin typeface="Calibri"/>
                <a:cs typeface="Calibri"/>
              </a:rPr>
              <a:t>	</a:t>
            </a:r>
            <a:r>
              <a:rPr sz="1050" spc="-25" dirty="0">
                <a:solidFill>
                  <a:srgbClr val="1C325D"/>
                </a:solidFill>
                <a:latin typeface="Calibri"/>
                <a:cs typeface="Calibri"/>
              </a:rPr>
              <a:t>10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26" y="1708823"/>
            <a:ext cx="7558405" cy="48128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78765">
              <a:lnSpc>
                <a:spcPct val="100000"/>
              </a:lnSpc>
            </a:pPr>
            <a:r>
              <a:rPr lang="lv-LV" sz="2400" b="1" dirty="0">
                <a:solidFill>
                  <a:srgbClr val="242424"/>
                </a:solidFill>
                <a:cs typeface="Calibri"/>
              </a:rPr>
              <a:t>Ārvalstu</a:t>
            </a:r>
            <a:r>
              <a:rPr lang="lv-LV" sz="2400" b="1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pētījumi</a:t>
            </a:r>
            <a:r>
              <a:rPr lang="lv-LV" sz="2400" b="1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apliecina</a:t>
            </a:r>
            <a:r>
              <a:rPr lang="lv-LV" sz="2400" b="1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bērna</a:t>
            </a:r>
            <a:r>
              <a:rPr lang="lv-LV" sz="2400" b="1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pirmo</a:t>
            </a:r>
            <a:r>
              <a:rPr lang="lv-LV" sz="2400" b="1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1000</a:t>
            </a:r>
            <a:r>
              <a:rPr lang="lv-LV" sz="2400" b="1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dzīves</a:t>
            </a:r>
            <a:r>
              <a:rPr lang="lv-LV" sz="2400" b="1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dienu</a:t>
            </a:r>
            <a:r>
              <a:rPr lang="lv-LV" sz="2400" b="1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ietekmi</a:t>
            </a:r>
            <a:r>
              <a:rPr lang="lv-LV" sz="2400" b="1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spc="-25" dirty="0">
                <a:solidFill>
                  <a:srgbClr val="242424"/>
                </a:solidFill>
                <a:cs typeface="Calibri"/>
              </a:rPr>
              <a:t>uz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garīgo</a:t>
            </a:r>
            <a:r>
              <a:rPr lang="lv-LV" sz="2400" b="1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veselību</a:t>
            </a:r>
            <a:r>
              <a:rPr lang="lv-LV" sz="2400" b="1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un</a:t>
            </a:r>
            <a:r>
              <a:rPr lang="lv-LV" sz="2400" b="1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labklājību</a:t>
            </a:r>
            <a:r>
              <a:rPr lang="lv-LV" sz="2400" b="1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visas</a:t>
            </a:r>
            <a:r>
              <a:rPr lang="lv-LV" sz="2400" b="1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dirty="0">
                <a:solidFill>
                  <a:srgbClr val="242424"/>
                </a:solidFill>
                <a:cs typeface="Calibri"/>
              </a:rPr>
              <a:t>dzīves</a:t>
            </a:r>
            <a:r>
              <a:rPr lang="lv-LV" sz="2400" b="1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b="1" spc="-10" dirty="0">
                <a:solidFill>
                  <a:srgbClr val="242424"/>
                </a:solidFill>
                <a:cs typeface="Calibri"/>
              </a:rPr>
              <a:t>garumā</a:t>
            </a:r>
            <a:r>
              <a:rPr lang="en-GB" sz="2400" b="1" spc="-10" dirty="0">
                <a:solidFill>
                  <a:srgbClr val="242424"/>
                </a:solidFill>
                <a:cs typeface="Calibri"/>
              </a:rPr>
              <a:t>.</a:t>
            </a:r>
            <a:endParaRPr lang="lv-LV" sz="2400" b="1" spc="-10" dirty="0">
              <a:solidFill>
                <a:srgbClr val="242424"/>
              </a:solidFill>
              <a:cs typeface="Calibri"/>
            </a:endParaRPr>
          </a:p>
          <a:p>
            <a:pPr marL="12700" marR="278765">
              <a:lnSpc>
                <a:spcPct val="100000"/>
              </a:lnSpc>
            </a:pPr>
            <a:endParaRPr lang="lv-LV" sz="2400" dirty="0">
              <a:cs typeface="Calibri"/>
            </a:endParaRPr>
          </a:p>
          <a:p>
            <a:pPr marL="12700" marR="182245">
              <a:lnSpc>
                <a:spcPct val="100000"/>
              </a:lnSpc>
            </a:pPr>
            <a:r>
              <a:rPr lang="lv-LV" sz="2400" u="sng" spc="-10" dirty="0">
                <a:solidFill>
                  <a:srgbClr val="242424"/>
                </a:solidFill>
                <a:cs typeface="Calibri"/>
              </a:rPr>
              <a:t>Priekšlikums</a:t>
            </a:r>
            <a:r>
              <a:rPr lang="lv-LV" sz="2400" u="sng" spc="-3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spc="-10" dirty="0">
                <a:solidFill>
                  <a:srgbClr val="242424"/>
                </a:solidFill>
                <a:cs typeface="Calibri"/>
              </a:rPr>
              <a:t>veidot preventīvu</a:t>
            </a:r>
            <a:r>
              <a:rPr lang="lv-LV" sz="2400" u="sng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spc="-10" dirty="0">
                <a:solidFill>
                  <a:srgbClr val="242424"/>
                </a:solidFill>
                <a:cs typeface="Calibri"/>
              </a:rPr>
              <a:t>atbalsta</a:t>
            </a:r>
            <a:r>
              <a:rPr lang="lv-LV" sz="2400" u="sng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dirty="0">
                <a:solidFill>
                  <a:srgbClr val="242424"/>
                </a:solidFill>
                <a:cs typeface="Calibri"/>
              </a:rPr>
              <a:t>sistēmu</a:t>
            </a:r>
            <a:r>
              <a:rPr lang="lv-LV" sz="2400" u="sng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dirty="0">
                <a:solidFill>
                  <a:srgbClr val="242424"/>
                </a:solidFill>
                <a:cs typeface="Calibri"/>
              </a:rPr>
              <a:t>ģimenēm</a:t>
            </a:r>
            <a:r>
              <a:rPr lang="lv-LV" sz="2400" u="sng" spc="-4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dirty="0">
                <a:solidFill>
                  <a:srgbClr val="242424"/>
                </a:solidFill>
                <a:cs typeface="Calibri"/>
              </a:rPr>
              <a:t>ar</a:t>
            </a:r>
            <a:r>
              <a:rPr lang="lv-LV" sz="2400" u="sng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dirty="0">
                <a:solidFill>
                  <a:srgbClr val="242424"/>
                </a:solidFill>
                <a:cs typeface="Calibri"/>
              </a:rPr>
              <a:t>bērniem</a:t>
            </a:r>
            <a:r>
              <a:rPr lang="lv-LV" sz="2400" u="sng" spc="-4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dirty="0">
                <a:solidFill>
                  <a:srgbClr val="242424"/>
                </a:solidFill>
                <a:cs typeface="Calibri"/>
              </a:rPr>
              <a:t>līdz</a:t>
            </a:r>
            <a:r>
              <a:rPr lang="lv-LV" sz="2400" u="sng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dirty="0">
                <a:solidFill>
                  <a:srgbClr val="242424"/>
                </a:solidFill>
                <a:cs typeface="Calibri"/>
              </a:rPr>
              <a:t>2</a:t>
            </a:r>
            <a:r>
              <a:rPr lang="lv-LV" sz="2400" u="sng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dirty="0">
                <a:solidFill>
                  <a:srgbClr val="242424"/>
                </a:solidFill>
                <a:cs typeface="Calibri"/>
              </a:rPr>
              <a:t>gadu</a:t>
            </a:r>
            <a:r>
              <a:rPr lang="lv-LV" sz="2400" u="sng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u="sng" spc="-10" dirty="0">
                <a:solidFill>
                  <a:srgbClr val="242424"/>
                </a:solidFill>
                <a:cs typeface="Calibri"/>
              </a:rPr>
              <a:t>vecumam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,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kas</a:t>
            </a:r>
            <a:r>
              <a:rPr lang="lv-LV" sz="2400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ietvertu:</a:t>
            </a:r>
            <a:endParaRPr lang="lv-LV" sz="2400" dirty="0"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lv-LV" sz="2400" dirty="0">
                <a:solidFill>
                  <a:srgbClr val="242424"/>
                </a:solidFill>
                <a:cs typeface="Calibri"/>
              </a:rPr>
              <a:t>Sākotnēji veikt</a:t>
            </a:r>
            <a:r>
              <a:rPr lang="lv-LV" sz="2400" spc="-6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pētījumu</a:t>
            </a:r>
            <a:r>
              <a:rPr lang="lv-LV" sz="2400" spc="-7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par</a:t>
            </a:r>
            <a:r>
              <a:rPr lang="lv-LV" sz="2400" spc="-7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esošo</a:t>
            </a:r>
            <a:r>
              <a:rPr lang="lv-LV" sz="2400" spc="-7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atbalsta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sistēmu,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lai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uzlabotu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pakalpojumu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kvalitāti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un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pieejamību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maziem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bērniem</a:t>
            </a:r>
            <a:r>
              <a:rPr lang="lv-LV" sz="2400" spc="-3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un</a:t>
            </a:r>
            <a:r>
              <a:rPr lang="lv-LV" sz="2400" spc="-3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viņu</a:t>
            </a:r>
            <a:r>
              <a:rPr lang="lv-LV" sz="2400" spc="-3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ģimenēm</a:t>
            </a:r>
            <a:endParaRPr lang="lv-LV" sz="2400" dirty="0">
              <a:cs typeface="Calibri"/>
            </a:endParaRPr>
          </a:p>
          <a:p>
            <a:pPr marL="355600" marR="5340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lv-LV" sz="2400" spc="-10" dirty="0">
                <a:solidFill>
                  <a:srgbClr val="242424"/>
                </a:solidFill>
                <a:cs typeface="Calibri"/>
              </a:rPr>
              <a:t>Pārskatīt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uz</a:t>
            </a:r>
            <a:r>
              <a:rPr lang="lv-LV" sz="2400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pierādījumiem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balstīto</a:t>
            </a:r>
            <a:r>
              <a:rPr lang="lv-LV" sz="2400" spc="-6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intervenci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un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novērtēšanu</a:t>
            </a:r>
            <a:r>
              <a:rPr lang="lv-LV" sz="2400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25" dirty="0">
                <a:solidFill>
                  <a:srgbClr val="242424"/>
                </a:solidFill>
                <a:cs typeface="Calibri"/>
              </a:rPr>
              <a:t>un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izstrādāt</a:t>
            </a:r>
            <a:r>
              <a:rPr lang="lv-LV" sz="2400" spc="-5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politiskos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ieteikumus</a:t>
            </a:r>
            <a:endParaRPr lang="lv-LV" sz="2400" dirty="0">
              <a:cs typeface="Calibri"/>
            </a:endParaRPr>
          </a:p>
          <a:p>
            <a:pPr marL="355600" marR="16129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lv-LV" sz="2400" dirty="0">
                <a:solidFill>
                  <a:srgbClr val="242424"/>
                </a:solidFill>
                <a:cs typeface="Calibri"/>
              </a:rPr>
              <a:t>Esošo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preventīvo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programmu attīstīšana un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reāla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atbalsta</a:t>
            </a:r>
            <a:r>
              <a:rPr lang="lv-LV" sz="2400" spc="-4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sniegšana</a:t>
            </a:r>
            <a:r>
              <a:rPr lang="lv-LV" sz="2400" spc="-50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ģimenēm </a:t>
            </a:r>
            <a:r>
              <a:rPr lang="lv-LV" sz="2400" dirty="0">
                <a:solidFill>
                  <a:srgbClr val="242424"/>
                </a:solidFill>
                <a:cs typeface="Calibri"/>
              </a:rPr>
              <a:t>ar </a:t>
            </a:r>
            <a:r>
              <a:rPr lang="lv-LV" sz="2400" spc="-10" dirty="0" err="1">
                <a:solidFill>
                  <a:srgbClr val="242424"/>
                </a:solidFill>
                <a:cs typeface="Calibri"/>
              </a:rPr>
              <a:t>jaundzimušiem</a:t>
            </a:r>
            <a:r>
              <a:rPr lang="lv-LV" sz="2400" spc="-5" dirty="0">
                <a:solidFill>
                  <a:srgbClr val="242424"/>
                </a:solidFill>
                <a:cs typeface="Calibri"/>
              </a:rPr>
              <a:t> </a:t>
            </a:r>
            <a:r>
              <a:rPr lang="lv-LV" sz="2400" spc="-10" dirty="0">
                <a:solidFill>
                  <a:srgbClr val="242424"/>
                </a:solidFill>
                <a:cs typeface="Calibri"/>
              </a:rPr>
              <a:t>bērniem.</a:t>
            </a:r>
            <a:endParaRPr lang="lv-LV" sz="2400" dirty="0">
              <a:cs typeface="Calibri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18728245-B7B1-479F-46DD-6A88F57CB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3198" y="245797"/>
            <a:ext cx="7425573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v-LV" sz="2800" b="1" spc="-20" dirty="0"/>
              <a:t>Ieteikums – veidot preventīvu atbalsta sistēmu  ģimenēm ar bērniem līdz 2 gadu vecumam</a:t>
            </a:r>
          </a:p>
        </p:txBody>
      </p:sp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533B69D5-4AA0-ED38-DB99-8B22AE78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8" r="10468"/>
          <a:stretch>
            <a:fillRect/>
          </a:stretch>
        </p:blipFill>
        <p:spPr>
          <a:xfrm>
            <a:off x="8568965" y="0"/>
            <a:ext cx="3623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b="10696"/>
          <a:stretch>
            <a:fillRect/>
          </a:stretch>
        </p:blipFill>
        <p:spPr/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7BA250-9E68-9340-9BC0-2C8CE2209C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23650" y="6527800"/>
            <a:ext cx="76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defRPr>
            </a:lvl1pPr>
          </a:lstStyle>
          <a:p>
            <a:fld id="{B5D6761B-E3C6-3B4B-8360-B18F2215394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FCF7CF-EED6-A942-9A22-28BA18BC60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84" y="6027287"/>
            <a:ext cx="988048" cy="7473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D0DCEA-09A8-C54F-AEBE-A144D8E9D6B8}"/>
              </a:ext>
            </a:extLst>
          </p:cNvPr>
          <p:cNvSpPr/>
          <p:nvPr/>
        </p:nvSpPr>
        <p:spPr>
          <a:xfrm rot="16200000">
            <a:off x="-46880" y="1022907"/>
            <a:ext cx="14811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ktiv Grotesk" panose="020B0504020202020204" pitchFamily="34" charset="0"/>
              </a:rPr>
              <a:t>© </a:t>
            </a:r>
            <a:r>
              <a:rPr lang="lv-LV" sz="800" dirty="0">
                <a:solidFill>
                  <a:schemeClr val="bg1"/>
                </a:solidFill>
                <a:latin typeface="Aktiv Grotesk" panose="020B0504020202020204" pitchFamily="34" charset="0"/>
              </a:rPr>
              <a:t>Autors</a:t>
            </a:r>
            <a:r>
              <a:rPr lang="en-US" sz="800" dirty="0">
                <a:solidFill>
                  <a:schemeClr val="bg1"/>
                </a:solidFill>
                <a:latin typeface="Aktiv Grotesk" panose="020B0504020202020204" pitchFamily="34" charset="0"/>
              </a:rPr>
              <a:t>  |  </a:t>
            </a:r>
            <a:r>
              <a:rPr lang="lv-LV" sz="800" dirty="0">
                <a:solidFill>
                  <a:schemeClr val="bg1"/>
                </a:solidFill>
                <a:latin typeface="Aktiv Grotesk" panose="020B0504020202020204" pitchFamily="34" charset="0"/>
              </a:rPr>
              <a:t>Vieta</a:t>
            </a:r>
            <a:endParaRPr lang="en-US" sz="800" dirty="0">
              <a:solidFill>
                <a:schemeClr val="bg1"/>
              </a:solidFill>
              <a:effectLst/>
              <a:latin typeface="Aktiv Grotesk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1809A-3A9C-F408-3CFC-4278B5EFC5CE}"/>
              </a:ext>
            </a:extLst>
          </p:cNvPr>
          <p:cNvSpPr txBox="1"/>
          <p:nvPr/>
        </p:nvSpPr>
        <p:spPr>
          <a:xfrm>
            <a:off x="238811" y="327657"/>
            <a:ext cx="4317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36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Veiksmīgu sadarbību un uz risinājumiem vērstu darbu Sociālo pakalpojumu sniedzēju </a:t>
            </a:r>
            <a:r>
              <a:rPr lang="lv-LV" sz="3600" b="1" dirty="0" err="1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konsultatīvaj</a:t>
            </a:r>
            <a:r>
              <a:rPr lang="en-GB" sz="36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ai</a:t>
            </a:r>
            <a:r>
              <a:rPr lang="lv-LV" sz="36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padom</a:t>
            </a:r>
            <a:r>
              <a:rPr lang="en-GB" sz="3600" b="1" dirty="0" err="1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ei</a:t>
            </a:r>
            <a:r>
              <a:rPr lang="lv-LV" sz="36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75158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75B0D-5702-25C3-25AD-D81A2625021E}"/>
              </a:ext>
            </a:extLst>
          </p:cNvPr>
          <p:cNvSpPr txBox="1"/>
          <p:nvPr/>
        </p:nvSpPr>
        <p:spPr>
          <a:xfrm>
            <a:off x="603315" y="452488"/>
            <a:ext cx="60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8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Saturs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0B566-25D7-3079-2E3D-C104B57151F3}"/>
              </a:ext>
            </a:extLst>
          </p:cNvPr>
          <p:cNvSpPr txBox="1"/>
          <p:nvPr/>
        </p:nvSpPr>
        <p:spPr>
          <a:xfrm>
            <a:off x="603315" y="2130458"/>
            <a:ext cx="57974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lv-LV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Bērni ģimenēs, kurās netiek nodrošināta pietiekama aprūpe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lv-LV" sz="2400" b="1" dirty="0"/>
              <a:t>Bez vecāku gādības palikušie bērni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lv-LV" sz="2400" b="1" dirty="0" err="1">
                <a:ea typeface="Aktiv Grotesk" panose="020B0504020202020204" pitchFamily="34" charset="0"/>
                <a:cs typeface="Aktiv Grotesk" panose="020B0504020202020204" pitchFamily="34" charset="0"/>
              </a:rPr>
              <a:t>Prevence</a:t>
            </a:r>
            <a:r>
              <a:rPr lang="lv-LV" sz="2400" b="1" dirty="0">
                <a:ea typeface="Aktiv Grotesk" panose="020B0504020202020204" pitchFamily="34" charset="0"/>
                <a:cs typeface="Aktiv Grotesk" panose="020B0504020202020204" pitchFamily="34" charset="0"/>
              </a:rPr>
              <a:t> ģimenēm ar bērniem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AD26C0-1003-AE40-5E22-200FB8222F6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9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1C2936-8ECD-FCCE-4FB5-79D2212B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94403"/>
              </p:ext>
            </p:extLst>
          </p:nvPr>
        </p:nvGraphicFramePr>
        <p:xfrm>
          <a:off x="1126954" y="1800048"/>
          <a:ext cx="9009902" cy="2105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041">
                  <a:extLst>
                    <a:ext uri="{9D8B030D-6E8A-4147-A177-3AD203B41FA5}">
                      <a16:colId xmlns:a16="http://schemas.microsoft.com/office/drawing/2014/main" val="528983645"/>
                    </a:ext>
                  </a:extLst>
                </a:gridCol>
                <a:gridCol w="1684038">
                  <a:extLst>
                    <a:ext uri="{9D8B030D-6E8A-4147-A177-3AD203B41FA5}">
                      <a16:colId xmlns:a16="http://schemas.microsoft.com/office/drawing/2014/main" val="1182029128"/>
                    </a:ext>
                  </a:extLst>
                </a:gridCol>
                <a:gridCol w="1620489">
                  <a:extLst>
                    <a:ext uri="{9D8B030D-6E8A-4147-A177-3AD203B41FA5}">
                      <a16:colId xmlns:a16="http://schemas.microsoft.com/office/drawing/2014/main" val="263112611"/>
                    </a:ext>
                  </a:extLst>
                </a:gridCol>
                <a:gridCol w="1682334">
                  <a:extLst>
                    <a:ext uri="{9D8B030D-6E8A-4147-A177-3AD203B41FA5}">
                      <a16:colId xmlns:a16="http://schemas.microsoft.com/office/drawing/2014/main" val="3095732769"/>
                    </a:ext>
                  </a:extLst>
                </a:gridCol>
              </a:tblGrid>
              <a:tr h="379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 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2021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2022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2023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635937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Ģimeņu skaits</a:t>
                      </a:r>
                      <a:r>
                        <a:rPr lang="en-GB" sz="2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2400" kern="100" dirty="0" err="1">
                          <a:effectLst/>
                          <a:latin typeface="+mn-lt"/>
                        </a:rPr>
                        <a:t>valstī</a:t>
                      </a:r>
                      <a:r>
                        <a:rPr lang="en-GB" sz="2400" kern="100" dirty="0">
                          <a:effectLst/>
                          <a:latin typeface="+mn-lt"/>
                        </a:rPr>
                        <a:t>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1344</a:t>
                      </a:r>
                      <a:endParaRPr lang="en-GB" sz="2400" kern="1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24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1350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1432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890822"/>
                  </a:ext>
                </a:extLst>
              </a:tr>
              <a:tr h="79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Bērnu skaits ģimenēs</a:t>
                      </a:r>
                      <a:r>
                        <a:rPr lang="en-GB" sz="2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2400" kern="100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GB" sz="2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alstī</a:t>
                      </a:r>
                      <a:r>
                        <a:rPr lang="en-GB" sz="2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2418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2581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2529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30004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EC1AC7-1B32-4E78-F4D6-E01E81664516}"/>
              </a:ext>
            </a:extLst>
          </p:cNvPr>
          <p:cNvSpPr txBox="1"/>
          <p:nvPr/>
        </p:nvSpPr>
        <p:spPr>
          <a:xfrm>
            <a:off x="871585" y="4818529"/>
            <a:ext cx="9766169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v-LV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Secinājums</a:t>
            </a:r>
            <a:r>
              <a:rPr lang="lv-LV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lv-LV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pieaug ģimeņu skaits, kurās netiek pietiekami nodrošināta bērna aprūpe</a:t>
            </a:r>
            <a:r>
              <a:rPr lang="lv-LV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v-LV" sz="2400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augsts risks šķirt bērnus no vecākiem</a:t>
            </a:r>
            <a:r>
              <a:rPr lang="lv-LV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FDBBD-6414-A561-B03A-545C46A3D86D}"/>
              </a:ext>
            </a:extLst>
          </p:cNvPr>
          <p:cNvSpPr txBox="1"/>
          <p:nvPr/>
        </p:nvSpPr>
        <p:spPr>
          <a:xfrm>
            <a:off x="726649" y="261296"/>
            <a:ext cx="10056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Bērni ģimenēs, kurās netiek nodrošināta pietiekama aprūpe – dati un tendences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573F9-DB0A-81FC-2110-07691F3BB388}"/>
              </a:ext>
            </a:extLst>
          </p:cNvPr>
          <p:cNvSpPr txBox="1"/>
          <p:nvPr/>
        </p:nvSpPr>
        <p:spPr>
          <a:xfrm>
            <a:off x="1126954" y="4005407"/>
            <a:ext cx="609442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lv-LV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Dati no ikgadējiem Bāriņtiesu pārskatiem</a:t>
            </a:r>
          </a:p>
        </p:txBody>
      </p:sp>
    </p:spTree>
    <p:extLst>
      <p:ext uri="{BB962C8B-B14F-4D97-AF65-F5344CB8AC3E}">
        <p14:creationId xmlns:p14="http://schemas.microsoft.com/office/powerpoint/2010/main" val="171160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8EEBB-314E-30A8-44A5-745EF2F44EEB}"/>
              </a:ext>
            </a:extLst>
          </p:cNvPr>
          <p:cNvSpPr txBox="1"/>
          <p:nvPr/>
        </p:nvSpPr>
        <p:spPr>
          <a:xfrm>
            <a:off x="558538" y="245207"/>
            <a:ext cx="11234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Bērni ģimenēs, kurās netiek nodrošināta pietiekama aprūpe – </a:t>
            </a:r>
            <a:endParaRPr lang="en-GB" sz="28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lv-LV" sz="2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ģimeņu profils un bērnu problemātika</a:t>
            </a:r>
            <a:endParaRPr lang="lv-LV" sz="28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24C6B-DA6A-C272-7D80-0138BD689D73}"/>
              </a:ext>
            </a:extLst>
          </p:cNvPr>
          <p:cNvSpPr txBox="1"/>
          <p:nvPr/>
        </p:nvSpPr>
        <p:spPr>
          <a:xfrm>
            <a:off x="135117" y="1869679"/>
            <a:ext cx="42928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lv-LV" sz="2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Rīgas SOS Ģimeņu atbalsta centra dati </a:t>
            </a:r>
            <a:r>
              <a:rPr lang="lv-LV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(par 2024.gada 6 </a:t>
            </a:r>
            <a:r>
              <a:rPr lang="lv-LV" sz="2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mēn</a:t>
            </a:r>
            <a:r>
              <a:rPr lang="lv-LV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.)</a:t>
            </a:r>
            <a:r>
              <a:rPr lang="en-GB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:</a:t>
            </a:r>
            <a:endParaRPr lang="lv-LV" sz="2200" dirty="0">
              <a:solidFill>
                <a:schemeClr val="tx1">
                  <a:lumMod val="60000"/>
                  <a:lumOff val="40000"/>
                </a:schemeClr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algn="l"/>
            <a:endParaRPr lang="en-GB" sz="2200" b="1" dirty="0">
              <a:solidFill>
                <a:schemeClr val="tx1">
                  <a:lumMod val="60000"/>
                  <a:lumOff val="40000"/>
                </a:schemeClr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algn="l"/>
            <a:r>
              <a:rPr lang="lv-LV" sz="2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Bērnu vecāki: </a:t>
            </a:r>
          </a:p>
          <a:p>
            <a:r>
              <a:rPr lang="lv-LV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52%  </a:t>
            </a:r>
            <a:r>
              <a:rPr lang="lv-LV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pastiprināti ieto atkarību izraisošas vielas </a:t>
            </a:r>
          </a:p>
          <a:p>
            <a:pPr algn="l"/>
            <a:r>
              <a:rPr lang="lv-LV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37 % </a:t>
            </a:r>
            <a:r>
              <a:rPr lang="lv-LV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vardarbība ģimenē</a:t>
            </a:r>
          </a:p>
          <a:p>
            <a:pPr algn="l"/>
            <a:endParaRPr lang="en-GB" sz="2200" b="1" dirty="0">
              <a:solidFill>
                <a:schemeClr val="tx1">
                  <a:lumMod val="60000"/>
                  <a:lumOff val="40000"/>
                </a:schemeClr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algn="l"/>
            <a:r>
              <a:rPr lang="lv-LV" sz="2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Bērni: </a:t>
            </a:r>
          </a:p>
          <a:p>
            <a:pPr algn="l"/>
            <a:r>
              <a:rPr lang="lv-LV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40 % </a:t>
            </a:r>
            <a:r>
              <a:rPr lang="lv-LV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pamesti novārtā </a:t>
            </a:r>
          </a:p>
          <a:p>
            <a:pPr algn="l"/>
            <a:r>
              <a:rPr lang="lv-LV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30 % </a:t>
            </a:r>
            <a:r>
              <a:rPr lang="lv-LV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piedzīvojuši vardarbību </a:t>
            </a:r>
          </a:p>
          <a:p>
            <a:pPr algn="l"/>
            <a:r>
              <a:rPr lang="lv-LV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25 % </a:t>
            </a:r>
            <a:r>
              <a:rPr lang="lv-LV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lieto vai lietojuši kādu no atkarību izraisošām vielām </a:t>
            </a:r>
          </a:p>
          <a:p>
            <a:pPr algn="l"/>
            <a:r>
              <a:rPr lang="lv-LV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23 % </a:t>
            </a:r>
            <a:r>
              <a:rPr lang="lv-LV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pastāv iespēja palikt uz otro gadu klasē vai pagarinātais mācību gads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8F768-8973-447D-A6FE-9F452F68BE2A}"/>
              </a:ext>
            </a:extLst>
          </p:cNvPr>
          <p:cNvSpPr txBox="1"/>
          <p:nvPr/>
        </p:nvSpPr>
        <p:spPr>
          <a:xfrm>
            <a:off x="4703975" y="1397167"/>
            <a:ext cx="73529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22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Ģimeņu profils: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vecāki pastiprināti un ilgstoši lieto atkarību izraisošas vielas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vardarbība pieaugušo starpā, bērni liecinieki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pieaugušajiem veselības problēmas, k</a:t>
            </a:r>
            <a:r>
              <a:rPr lang="en-GB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as</a:t>
            </a: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traucē pilnvērtīgi rūpēties par bērniem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vecākiem zemas sociālās, bērnu aprūpes un audzināšanas prasmes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bērnu pamešana novārtā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D2341-F2D3-4E65-95C0-48BCAB82F097}"/>
              </a:ext>
            </a:extLst>
          </p:cNvPr>
          <p:cNvSpPr txBox="1"/>
          <p:nvPr/>
        </p:nvSpPr>
        <p:spPr>
          <a:xfrm>
            <a:off x="4703975" y="4395787"/>
            <a:ext cx="735290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2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Problemātika bērniem: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neapmeklē skolu – nejūtas piederīgi, netiek līdzi mācību vielai, izkrīt no izglītības sistēmas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cieš no vardarbības un/vai paši ir vardarbības veicēji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lieto apreibinošas vielas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iesaistās pretlikumīgu darbību veikšanā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 err="1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psihiskās</a:t>
            </a:r>
            <a:r>
              <a:rPr lang="en-GB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lv-LV" sz="22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veselības traucējumi</a:t>
            </a:r>
            <a:endParaRPr lang="lv-LV" sz="2200" dirty="0"/>
          </a:p>
        </p:txBody>
      </p:sp>
    </p:spTree>
    <p:extLst>
      <p:ext uri="{BB962C8B-B14F-4D97-AF65-F5344CB8AC3E}">
        <p14:creationId xmlns:p14="http://schemas.microsoft.com/office/powerpoint/2010/main" val="198775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8018" y="924861"/>
            <a:ext cx="11590166" cy="58321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IZAICINĀJUMI: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200" b="1" dirty="0"/>
              <a:t>Pieaug bērnu skaits, kuriem diagnosticēti </a:t>
            </a:r>
            <a:r>
              <a:rPr lang="lv-LV" sz="2200" b="1" dirty="0">
                <a:solidFill>
                  <a:schemeClr val="tx2"/>
                </a:solidFill>
              </a:rPr>
              <a:t>psihiskās veselības traucējumi </a:t>
            </a:r>
            <a:r>
              <a:rPr lang="lv-LV" sz="2200" dirty="0"/>
              <a:t>(depresija, </a:t>
            </a:r>
            <a:r>
              <a:rPr lang="lv-LV" sz="2200" dirty="0" err="1"/>
              <a:t>paškaitējoša</a:t>
            </a:r>
            <a:r>
              <a:rPr lang="lv-LV" sz="2200" dirty="0"/>
              <a:t> uzvedība, ēšanas traucējumi, </a:t>
            </a:r>
            <a:r>
              <a:rPr lang="lv-LV" sz="2200" dirty="0" err="1"/>
              <a:t>dzimumidentitātes</a:t>
            </a:r>
            <a:r>
              <a:rPr lang="lv-LV" sz="2200" dirty="0"/>
              <a:t> problēmas u.c.) </a:t>
            </a:r>
            <a:r>
              <a:rPr lang="lv-LV" sz="2200" b="1" dirty="0"/>
              <a:t>un kuru ģimenes nav motivētas </a:t>
            </a:r>
            <a:r>
              <a:rPr lang="lv-LV" sz="2200" dirty="0"/>
              <a:t>sadarboties un neizprot bērna veselības traucējumus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200" b="1" dirty="0"/>
              <a:t>Ilgstoša skolas neapmeklēšana</a:t>
            </a:r>
            <a:r>
              <a:rPr lang="lv-LV" sz="2200" dirty="0"/>
              <a:t>, būtiski kavējumi izglītības programmas apguvē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200" b="1" dirty="0"/>
              <a:t>Sociālā joma jau ilgstoši strādā “ugunsgrēka režīmā” </a:t>
            </a:r>
            <a:r>
              <a:rPr lang="lv-LV" sz="2200" dirty="0"/>
              <a:t>(trūkst sociālie darbiniek</a:t>
            </a:r>
            <a:r>
              <a:rPr lang="en-GB" sz="2200" dirty="0" err="1"/>
              <a:t>i</a:t>
            </a:r>
            <a:r>
              <a:rPr lang="lv-LV" sz="2200" dirty="0"/>
              <a:t>, specifiskas metodes un pakalpojumi)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b="1" dirty="0"/>
          </a:p>
          <a:p>
            <a:pPr marL="0" indent="0">
              <a:spcBef>
                <a:spcPts val="0"/>
              </a:spcBef>
              <a:buNone/>
            </a:pPr>
            <a:r>
              <a:rPr lang="lv-LV" sz="2200" b="1" dirty="0"/>
              <a:t>RISINĀJUMI: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200" dirty="0"/>
              <a:t>Nepieciešama</a:t>
            </a:r>
            <a:r>
              <a:rPr lang="lv-LV" sz="2200" b="1" dirty="0"/>
              <a:t> sadarbība starp </a:t>
            </a:r>
            <a:r>
              <a:rPr lang="lv-LV" sz="2200" b="1" dirty="0" err="1"/>
              <a:t>sociāl</a:t>
            </a:r>
            <a:r>
              <a:rPr lang="en-GB" sz="2200" b="1" dirty="0" err="1"/>
              <a:t>ās</a:t>
            </a:r>
            <a:r>
              <a:rPr lang="lv-LV" sz="2200" b="1" dirty="0"/>
              <a:t> un psihiskās veselības jomām</a:t>
            </a:r>
            <a:r>
              <a:rPr lang="lv-LV" sz="2200" dirty="0"/>
              <a:t>, tāpēc ir uzsākts darbs ar BKUS jauna pakalpojuma bērniem ar mentālās uzvedības grūtībām izveidē</a:t>
            </a:r>
            <a:r>
              <a:rPr lang="en-GB" sz="2200" dirty="0"/>
              <a:t> </a:t>
            </a:r>
            <a:r>
              <a:rPr lang="en-GB" sz="2200" i="1" dirty="0"/>
              <a:t>(Violent Resistance methods)</a:t>
            </a:r>
            <a:r>
              <a:rPr lang="lv-LV" sz="2200" i="1" dirty="0"/>
              <a:t> </a:t>
            </a:r>
            <a:endParaRPr lang="lv-LV" sz="2200" i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200" dirty="0"/>
              <a:t>Nepieciešama </a:t>
            </a:r>
            <a:r>
              <a:rPr lang="lv-LV" sz="2200" b="1" dirty="0"/>
              <a:t>sadarbība starp sociālo un izglītības jomām</a:t>
            </a:r>
            <a:r>
              <a:rPr lang="lv-LV" sz="2200" dirty="0"/>
              <a:t>, lai savlaicīgi identificētu un veidotu reālu atbalsta sistēmu bērnu “noturēšanai”, atgriešanai un iekļaušanai skolā (piemēram, individualizētas izglītības programmas atbilstoši bērna izglītības līmenim)</a:t>
            </a:r>
            <a:endParaRPr lang="en-GB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200" dirty="0"/>
              <a:t>Lai novērstu darbu “ugunsgrēka”</a:t>
            </a:r>
            <a:r>
              <a:rPr lang="en-GB" sz="2200" dirty="0"/>
              <a:t> </a:t>
            </a:r>
            <a:r>
              <a:rPr lang="lv-LV" sz="2200" dirty="0"/>
              <a:t>režīmā, nepieciešams </a:t>
            </a:r>
            <a:r>
              <a:rPr lang="lv-LV" sz="2200" b="1" dirty="0"/>
              <a:t>uzsākt ieviest </a:t>
            </a:r>
            <a:r>
              <a:rPr lang="lv-LV" sz="2200" b="1" dirty="0" err="1"/>
              <a:t>prevences</a:t>
            </a:r>
            <a:r>
              <a:rPr lang="lv-LV" sz="2200" b="1" dirty="0"/>
              <a:t> sistēmu </a:t>
            </a:r>
          </a:p>
          <a:p>
            <a:pPr marL="0" indent="0">
              <a:buNone/>
            </a:pPr>
            <a:endParaRPr lang="lv-LV" sz="1400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lv-LV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748" y="401641"/>
            <a:ext cx="950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Bērni</a:t>
            </a: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ģ</a:t>
            </a:r>
            <a:r>
              <a:rPr lang="lv-LV" sz="28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imen</a:t>
            </a: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ē</a:t>
            </a:r>
            <a:r>
              <a:rPr lang="lv-LV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s, kurās netiek nodrošināta pietiekama aprūpe</a:t>
            </a:r>
            <a:endParaRPr lang="lv-LV" sz="2800" dirty="0"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8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C6AEB7-95CE-7544-AE0A-99AE53C102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697" y="3538559"/>
            <a:ext cx="648000" cy="811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D0EB9-9023-F842-94C9-BC558BA66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73" y="3632590"/>
            <a:ext cx="720000" cy="633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E0285-0990-4B4A-9912-FC23C42542BE}"/>
              </a:ext>
            </a:extLst>
          </p:cNvPr>
          <p:cNvSpPr/>
          <p:nvPr/>
        </p:nvSpPr>
        <p:spPr>
          <a:xfrm>
            <a:off x="1388570" y="5500524"/>
            <a:ext cx="10702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latin typeface="Aktiv Grotesk Medium" panose="020B0504020202020204" pitchFamily="34" charset="0"/>
              </a:rPr>
              <a:t>Mainās bērnu un jauniešu profils (mentālā veselība, augsta riska uzvedība, atkar</a:t>
            </a:r>
            <a:r>
              <a:rPr lang="en-GB" sz="2400" dirty="0">
                <a:latin typeface="Aktiv Grotesk Medium" panose="020B0504020202020204" pitchFamily="34" charset="0"/>
              </a:rPr>
              <a:t>ī</a:t>
            </a:r>
            <a:r>
              <a:rPr lang="lv-LV" sz="2400" dirty="0" err="1">
                <a:latin typeface="Aktiv Grotesk Medium" panose="020B0504020202020204" pitchFamily="34" charset="0"/>
              </a:rPr>
              <a:t>bas</a:t>
            </a:r>
            <a:r>
              <a:rPr lang="lv-LV" sz="2400" dirty="0">
                <a:latin typeface="Aktiv Grotesk Medium" panose="020B0504020202020204" pitchFamily="34" charset="0"/>
              </a:rPr>
              <a:t> vielu lietošana, </a:t>
            </a:r>
            <a:r>
              <a:rPr lang="lv-LV" sz="2400" dirty="0" err="1">
                <a:latin typeface="Aktiv Grotesk Medium" panose="020B0504020202020204" pitchFamily="34" charset="0"/>
              </a:rPr>
              <a:t>seksualizēta</a:t>
            </a:r>
            <a:r>
              <a:rPr lang="lv-LV" sz="2400" dirty="0">
                <a:latin typeface="Aktiv Grotesk Medium" panose="020B0504020202020204" pitchFamily="34" charset="0"/>
              </a:rPr>
              <a:t> uzvedība, būtiski kavējumi izglītības programmas apguvē</a:t>
            </a:r>
            <a:r>
              <a:rPr lang="en-GB" sz="2400" dirty="0">
                <a:latin typeface="Aktiv Grotesk Medium" panose="020B0504020202020204" pitchFamily="34" charset="0"/>
              </a:rPr>
              <a:t>,</a:t>
            </a:r>
            <a:r>
              <a:rPr lang="lv-LV" sz="2400" dirty="0">
                <a:latin typeface="Aktiv Grotesk Medium" panose="020B0504020202020204" pitchFamily="34" charset="0"/>
              </a:rPr>
              <a:t>  utt.)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556E191-35CE-6444-B33F-AB323CA2B871}"/>
              </a:ext>
            </a:extLst>
          </p:cNvPr>
          <p:cNvSpPr txBox="1">
            <a:spLocks/>
          </p:cNvSpPr>
          <p:nvPr/>
        </p:nvSpPr>
        <p:spPr>
          <a:xfrm>
            <a:off x="11424062" y="6528500"/>
            <a:ext cx="76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i="0" kern="1200">
                <a:solidFill>
                  <a:schemeClr val="tx1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D6761B-E3C6-3B4B-8360-B18F2215394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EF9E11B-4926-0844-B715-537C6E6C9608}"/>
              </a:ext>
            </a:extLst>
          </p:cNvPr>
          <p:cNvSpPr/>
          <p:nvPr/>
        </p:nvSpPr>
        <p:spPr>
          <a:xfrm>
            <a:off x="5388210" y="1970761"/>
            <a:ext cx="177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22</a:t>
            </a:r>
            <a:r>
              <a:rPr lang="lv-LV" sz="32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2</a:t>
            </a:r>
            <a:endParaRPr lang="en-GB" sz="32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B428F2-3512-6144-8489-C66B964B1B3B}"/>
              </a:ext>
            </a:extLst>
          </p:cNvPr>
          <p:cNvSpPr/>
          <p:nvPr/>
        </p:nvSpPr>
        <p:spPr>
          <a:xfrm>
            <a:off x="7349531" y="1970761"/>
            <a:ext cx="177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202</a:t>
            </a:r>
            <a:r>
              <a:rPr lang="lv-LV" sz="32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3</a:t>
            </a:r>
            <a:endParaRPr lang="en-GB" sz="32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53397-D6B7-A5B9-82F2-EA557F54573E}"/>
              </a:ext>
            </a:extLst>
          </p:cNvPr>
          <p:cNvSpPr/>
          <p:nvPr/>
        </p:nvSpPr>
        <p:spPr>
          <a:xfrm>
            <a:off x="611886" y="399314"/>
            <a:ext cx="548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latin typeface="Aktiv Grotesk Medium" panose="020B0504020202020204" pitchFamily="34" charset="0"/>
              </a:rPr>
              <a:t>Bez vecāku gādības palikušie bērni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D9DBBF-F3E2-4E50-91FE-366BCC259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78509"/>
              </p:ext>
            </p:extLst>
          </p:nvPr>
        </p:nvGraphicFramePr>
        <p:xfrm>
          <a:off x="455834" y="1511037"/>
          <a:ext cx="7291542" cy="1397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279">
                  <a:extLst>
                    <a:ext uri="{9D8B030D-6E8A-4147-A177-3AD203B41FA5}">
                      <a16:colId xmlns:a16="http://schemas.microsoft.com/office/drawing/2014/main" val="634288216"/>
                    </a:ext>
                  </a:extLst>
                </a:gridCol>
                <a:gridCol w="1822279">
                  <a:extLst>
                    <a:ext uri="{9D8B030D-6E8A-4147-A177-3AD203B41FA5}">
                      <a16:colId xmlns:a16="http://schemas.microsoft.com/office/drawing/2014/main" val="2842066721"/>
                    </a:ext>
                  </a:extLst>
                </a:gridCol>
                <a:gridCol w="1823492">
                  <a:extLst>
                    <a:ext uri="{9D8B030D-6E8A-4147-A177-3AD203B41FA5}">
                      <a16:colId xmlns:a16="http://schemas.microsoft.com/office/drawing/2014/main" val="400324584"/>
                    </a:ext>
                  </a:extLst>
                </a:gridCol>
                <a:gridCol w="1823492">
                  <a:extLst>
                    <a:ext uri="{9D8B030D-6E8A-4147-A177-3AD203B41FA5}">
                      <a16:colId xmlns:a16="http://schemas.microsoft.com/office/drawing/2014/main" val="2572235150"/>
                    </a:ext>
                  </a:extLst>
                </a:gridCol>
              </a:tblGrid>
              <a:tr h="279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 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2021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2022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2023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70252"/>
                  </a:ext>
                </a:extLst>
              </a:tr>
              <a:tr h="232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 err="1">
                          <a:effectLst/>
                        </a:rPr>
                        <a:t>valstī</a:t>
                      </a:r>
                      <a:r>
                        <a:rPr lang="lv-LV" sz="2800" kern="100" dirty="0">
                          <a:effectLst/>
                        </a:rPr>
                        <a:t> 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 </a:t>
                      </a:r>
                      <a:r>
                        <a:rPr lang="en-GB" sz="2800" kern="100" dirty="0">
                          <a:effectLst/>
                        </a:rPr>
                        <a:t>1009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 </a:t>
                      </a:r>
                      <a:r>
                        <a:rPr lang="en-GB" sz="2800" kern="100" dirty="0">
                          <a:effectLst/>
                        </a:rPr>
                        <a:t>1202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1153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79144"/>
                  </a:ext>
                </a:extLst>
              </a:tr>
              <a:tr h="232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Rīgā</a:t>
                      </a: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9797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2966A0-5984-B86B-6378-F15A4C7F8B4F}"/>
              </a:ext>
            </a:extLst>
          </p:cNvPr>
          <p:cNvSpPr txBox="1"/>
          <p:nvPr/>
        </p:nvSpPr>
        <p:spPr>
          <a:xfrm>
            <a:off x="100639" y="973710"/>
            <a:ext cx="821380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v-LV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Bērnu skaits</a:t>
            </a:r>
            <a:r>
              <a:rPr lang="lv-LV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kuru vecākiem pārtrauktas aizgādības tiesības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lv-LV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B3126F-A7C9-454D-22C3-C6A592199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07067"/>
              </p:ext>
            </p:extLst>
          </p:nvPr>
        </p:nvGraphicFramePr>
        <p:xfrm>
          <a:off x="455834" y="3861097"/>
          <a:ext cx="7291542" cy="1397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279">
                  <a:extLst>
                    <a:ext uri="{9D8B030D-6E8A-4147-A177-3AD203B41FA5}">
                      <a16:colId xmlns:a16="http://schemas.microsoft.com/office/drawing/2014/main" val="2057501623"/>
                    </a:ext>
                  </a:extLst>
                </a:gridCol>
                <a:gridCol w="1822279">
                  <a:extLst>
                    <a:ext uri="{9D8B030D-6E8A-4147-A177-3AD203B41FA5}">
                      <a16:colId xmlns:a16="http://schemas.microsoft.com/office/drawing/2014/main" val="488838206"/>
                    </a:ext>
                  </a:extLst>
                </a:gridCol>
                <a:gridCol w="1823492">
                  <a:extLst>
                    <a:ext uri="{9D8B030D-6E8A-4147-A177-3AD203B41FA5}">
                      <a16:colId xmlns:a16="http://schemas.microsoft.com/office/drawing/2014/main" val="1214299945"/>
                    </a:ext>
                  </a:extLst>
                </a:gridCol>
                <a:gridCol w="1823492">
                  <a:extLst>
                    <a:ext uri="{9D8B030D-6E8A-4147-A177-3AD203B41FA5}">
                      <a16:colId xmlns:a16="http://schemas.microsoft.com/office/drawing/2014/main" val="4246999244"/>
                    </a:ext>
                  </a:extLst>
                </a:gridCol>
              </a:tblGrid>
              <a:tr h="28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 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2021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>
                          <a:effectLst/>
                        </a:rPr>
                        <a:t>2022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>
                          <a:effectLst/>
                        </a:rPr>
                        <a:t>2023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377936"/>
                  </a:ext>
                </a:extLst>
              </a:tr>
              <a:tr h="232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 err="1">
                          <a:effectLst/>
                        </a:rPr>
                        <a:t>valstī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 </a:t>
                      </a:r>
                      <a:r>
                        <a:rPr lang="en-GB" sz="2800" kern="100" dirty="0">
                          <a:effectLst/>
                        </a:rPr>
                        <a:t>900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100" dirty="0">
                          <a:effectLst/>
                        </a:rPr>
                        <a:t> </a:t>
                      </a:r>
                      <a:r>
                        <a:rPr lang="en-GB" sz="2800" kern="100" dirty="0">
                          <a:effectLst/>
                        </a:rPr>
                        <a:t>983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1004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84402"/>
                  </a:ext>
                </a:extLst>
              </a:tr>
              <a:tr h="232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Rīgā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7026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85DAA0-706E-ADB7-A48E-AAC63D42DBE0}"/>
              </a:ext>
            </a:extLst>
          </p:cNvPr>
          <p:cNvSpPr txBox="1"/>
          <p:nvPr/>
        </p:nvSpPr>
        <p:spPr>
          <a:xfrm>
            <a:off x="100639" y="3339368"/>
            <a:ext cx="876936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v-LV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Personu skaits</a:t>
            </a:r>
            <a:r>
              <a:rPr lang="lv-LV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kurām pārtrauktas</a:t>
            </a:r>
            <a:r>
              <a:rPr lang="lv-LV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bērna </a:t>
            </a:r>
            <a:r>
              <a:rPr lang="lv-LV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aizgādības tiesības: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78118-8374-C5D4-1464-E23DC40DE6F6}"/>
              </a:ext>
            </a:extLst>
          </p:cNvPr>
          <p:cNvSpPr txBox="1"/>
          <p:nvPr/>
        </p:nvSpPr>
        <p:spPr>
          <a:xfrm>
            <a:off x="8556697" y="757037"/>
            <a:ext cx="3534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400" b="1" dirty="0">
                <a:solidFill>
                  <a:schemeClr val="tx2"/>
                </a:solidFill>
                <a:ea typeface="Aktiv Grotesk" panose="020B0504020202020204" pitchFamily="34" charset="0"/>
                <a:cs typeface="Aktiv Grotesk" panose="020B0504020202020204" pitchFamily="34" charset="0"/>
              </a:rPr>
              <a:t>Secinājumi</a:t>
            </a:r>
            <a:r>
              <a:rPr lang="en-GB" sz="2400" b="1" dirty="0">
                <a:solidFill>
                  <a:schemeClr val="tx2"/>
                </a:solidFill>
                <a:ea typeface="Aktiv Grotesk" panose="020B0504020202020204" pitchFamily="34" charset="0"/>
                <a:cs typeface="Aktiv Grotesk" panose="020B0504020202020204" pitchFamily="34" charset="0"/>
              </a:rPr>
              <a:t>:</a:t>
            </a:r>
            <a:endParaRPr lang="lv-LV" sz="2400" b="1" dirty="0">
              <a:solidFill>
                <a:schemeClr val="tx2"/>
              </a:solidFill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lv-LV" sz="2400" dirty="0">
                <a:solidFill>
                  <a:schemeClr val="tx2"/>
                </a:solidFill>
                <a:ea typeface="Aktiv Grotesk" panose="020B0504020202020204" pitchFamily="34" charset="0"/>
                <a:cs typeface="Aktiv Grotesk" panose="020B0504020202020204" pitchFamily="34" charset="0"/>
              </a:rPr>
              <a:t>gan valstī kopumā, gan Rīgā pieaug vecāku (ģimeņu) skaits, kuriem pārtrauc bērna aizgādības tiesības </a:t>
            </a:r>
          </a:p>
          <a:p>
            <a:pPr marL="342900" indent="-342900" algn="l">
              <a:buFontTx/>
              <a:buChar char="-"/>
            </a:pPr>
            <a:r>
              <a:rPr lang="lv-LV" sz="2400" dirty="0">
                <a:solidFill>
                  <a:schemeClr val="tx2"/>
                </a:solidFill>
                <a:ea typeface="Aktiv Grotesk" panose="020B0504020202020204" pitchFamily="34" charset="0"/>
                <a:cs typeface="Aktiv Grotesk" panose="020B0504020202020204" pitchFamily="34" charset="0"/>
              </a:rPr>
              <a:t>Rīgā pieaug bērnu skaits, kuri zaudējuši vecāku gādību</a:t>
            </a:r>
          </a:p>
          <a:p>
            <a:pPr marL="342900" indent="-342900" algn="l">
              <a:buFontTx/>
              <a:buChar char="-"/>
            </a:pPr>
            <a:r>
              <a:rPr lang="lv-LV" sz="2400" dirty="0">
                <a:solidFill>
                  <a:schemeClr val="tx2"/>
                </a:solidFill>
                <a:ea typeface="Aktiv Grotesk" panose="020B0504020202020204" pitchFamily="34" charset="0"/>
                <a:cs typeface="Aktiv Grotesk" panose="020B0504020202020204" pitchFamily="34" charset="0"/>
              </a:rPr>
              <a:t>pieaug sociālā darba ar ģimenēm ar  bērniem noslodze </a:t>
            </a:r>
          </a:p>
        </p:txBody>
      </p:sp>
    </p:spTree>
    <p:extLst>
      <p:ext uri="{BB962C8B-B14F-4D97-AF65-F5344CB8AC3E}">
        <p14:creationId xmlns:p14="http://schemas.microsoft.com/office/powerpoint/2010/main" val="402453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EA7B20-D4B7-B4F5-264F-36BBCF046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88827"/>
              </p:ext>
            </p:extLst>
          </p:nvPr>
        </p:nvGraphicFramePr>
        <p:xfrm>
          <a:off x="677874" y="1255054"/>
          <a:ext cx="9437087" cy="2771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6110">
                  <a:extLst>
                    <a:ext uri="{9D8B030D-6E8A-4147-A177-3AD203B41FA5}">
                      <a16:colId xmlns:a16="http://schemas.microsoft.com/office/drawing/2014/main" val="531988019"/>
                    </a:ext>
                  </a:extLst>
                </a:gridCol>
                <a:gridCol w="1376313">
                  <a:extLst>
                    <a:ext uri="{9D8B030D-6E8A-4147-A177-3AD203B41FA5}">
                      <a16:colId xmlns:a16="http://schemas.microsoft.com/office/drawing/2014/main" val="1186370980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2520456383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val="7912405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lv-LV" sz="2400" kern="100" noProof="0" dirty="0">
                        <a:effectLst/>
                        <a:highlight>
                          <a:srgbClr val="E8E8E8"/>
                        </a:highlight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solidFill>
                            <a:schemeClr val="bg1"/>
                          </a:solidFill>
                          <a:effectLst/>
                          <a:highlight>
                            <a:srgbClr val="00A1DF"/>
                          </a:highlight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solidFill>
                            <a:schemeClr val="bg1"/>
                          </a:solidFill>
                          <a:effectLst/>
                          <a:highlight>
                            <a:srgbClr val="00A1DF"/>
                          </a:highlight>
                          <a:latin typeface="+mn-lt"/>
                        </a:rPr>
                        <a:t>2022</a:t>
                      </a:r>
                      <a:endParaRPr lang="lv-LV" sz="2400" kern="100" noProof="0" dirty="0">
                        <a:solidFill>
                          <a:schemeClr val="bg1"/>
                        </a:solidFill>
                        <a:effectLst/>
                        <a:highlight>
                          <a:srgbClr val="00A1DF"/>
                        </a:highlight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solidFill>
                            <a:schemeClr val="bg1"/>
                          </a:solidFill>
                          <a:effectLst/>
                          <a:highlight>
                            <a:srgbClr val="00A1DF"/>
                          </a:highlight>
                          <a:latin typeface="+mn-lt"/>
                        </a:rPr>
                        <a:t>2023</a:t>
                      </a:r>
                      <a:endParaRPr lang="lv-LV" sz="2400" kern="100" noProof="0" dirty="0">
                        <a:solidFill>
                          <a:schemeClr val="bg1"/>
                        </a:solidFill>
                        <a:effectLst/>
                        <a:highlight>
                          <a:srgbClr val="00A1DF"/>
                        </a:highlight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339261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Audžuģimenēs ievietoto bērnu skaits: 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 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 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 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4015006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valstī </a:t>
                      </a:r>
                      <a:endParaRPr lang="lv-LV" sz="2400" kern="1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312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400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417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6696035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Rīgā </a:t>
                      </a:r>
                      <a:endParaRPr lang="lv-LV" sz="2400" kern="1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85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100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112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02595874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Aprūpes iestādēs ievietoto bērnu skaits: 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 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 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 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739534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valstī </a:t>
                      </a:r>
                      <a:endParaRPr lang="lv-LV" sz="2400" kern="1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122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175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176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1790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Rīgā </a:t>
                      </a:r>
                      <a:endParaRPr lang="lv-LV" sz="2400" kern="1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32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47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noProof="0" dirty="0">
                          <a:effectLst/>
                          <a:latin typeface="+mn-lt"/>
                        </a:rPr>
                        <a:t>59</a:t>
                      </a:r>
                      <a:endParaRPr lang="lv-LV" sz="24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50566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5F2FEB-261E-FAC4-AF01-7DF2A1A89874}"/>
              </a:ext>
            </a:extLst>
          </p:cNvPr>
          <p:cNvSpPr txBox="1"/>
          <p:nvPr/>
        </p:nvSpPr>
        <p:spPr>
          <a:xfrm>
            <a:off x="677874" y="4217215"/>
            <a:ext cx="111150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Secinājumi:</a:t>
            </a:r>
            <a:endParaRPr lang="lv-LV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v-LV" sz="24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gan valstī, gan Rīgā pieaug audžuģimenēs ievietoto bērnu skaits (tajā pašā laikā audžuģimeņu skaitam ir tendence samazināties), notiek audžuģimeņu pārslodze, kas ietekmē aprūpes kvalitāti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v-LV" sz="24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gan valstī, gan Rīgā pieaug bērnu aprūpes iestādēs ievietoto bērnu skaits </a:t>
            </a:r>
            <a:endParaRPr lang="en-GB" sz="24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48340-B1D6-3311-1DC8-00FCAB6E92A4}"/>
              </a:ext>
            </a:extLst>
          </p:cNvPr>
          <p:cNvSpPr/>
          <p:nvPr/>
        </p:nvSpPr>
        <p:spPr>
          <a:xfrm>
            <a:off x="611886" y="399314"/>
            <a:ext cx="10968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latin typeface="Aktiv Grotesk Medium" panose="020B0504020202020204" pitchFamily="34" charset="0"/>
              </a:rPr>
              <a:t>Bez vecāku gādības palikušie bērni</a:t>
            </a:r>
          </a:p>
        </p:txBody>
      </p:sp>
    </p:spTree>
    <p:extLst>
      <p:ext uri="{BB962C8B-B14F-4D97-AF65-F5344CB8AC3E}">
        <p14:creationId xmlns:p14="http://schemas.microsoft.com/office/powerpoint/2010/main" val="330005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7F7612-2509-36D6-95B7-699F8F7B7CBA}"/>
              </a:ext>
            </a:extLst>
          </p:cNvPr>
          <p:cNvSpPr txBox="1"/>
          <p:nvPr/>
        </p:nvSpPr>
        <p:spPr>
          <a:xfrm>
            <a:off x="521616" y="1068373"/>
            <a:ext cx="6096000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v-LV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Audžuģimeņu kopējais skaits</a:t>
            </a: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14A7C2-158D-CD0A-EF77-B6CA8DD5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15856"/>
              </p:ext>
            </p:extLst>
          </p:nvPr>
        </p:nvGraphicFramePr>
        <p:xfrm>
          <a:off x="712074" y="1572891"/>
          <a:ext cx="5339934" cy="1187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350">
                  <a:extLst>
                    <a:ext uri="{9D8B030D-6E8A-4147-A177-3AD203B41FA5}">
                      <a16:colId xmlns:a16="http://schemas.microsoft.com/office/drawing/2014/main" val="3064730270"/>
                    </a:ext>
                  </a:extLst>
                </a:gridCol>
                <a:gridCol w="1277469">
                  <a:extLst>
                    <a:ext uri="{9D8B030D-6E8A-4147-A177-3AD203B41FA5}">
                      <a16:colId xmlns:a16="http://schemas.microsoft.com/office/drawing/2014/main" val="1116291067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3848438285"/>
                    </a:ext>
                  </a:extLst>
                </a:gridCol>
                <a:gridCol w="1168923">
                  <a:extLst>
                    <a:ext uri="{9D8B030D-6E8A-4147-A177-3AD203B41FA5}">
                      <a16:colId xmlns:a16="http://schemas.microsoft.com/office/drawing/2014/main" val="3159460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 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2021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2022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2023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843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valstī kopā: 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795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752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709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089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>
                          <a:effectLst/>
                          <a:latin typeface="+mn-lt"/>
                        </a:rPr>
                        <a:t>Rīgā: </a:t>
                      </a:r>
                      <a:endParaRPr lang="en-GB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95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93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+mn-lt"/>
                        </a:rPr>
                        <a:t>96</a:t>
                      </a: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4469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27730D-6434-0E80-C3C3-3BA2693F6E04}"/>
              </a:ext>
            </a:extLst>
          </p:cNvPr>
          <p:cNvSpPr txBox="1"/>
          <p:nvPr/>
        </p:nvSpPr>
        <p:spPr>
          <a:xfrm>
            <a:off x="6416844" y="512579"/>
            <a:ext cx="496164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lv-LV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Secinājumi:</a:t>
            </a:r>
            <a:endParaRPr lang="en-GB" sz="22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lv-LV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alstī</a:t>
            </a:r>
            <a:r>
              <a:rPr lang="lv-LV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strauji samazinās audžuģimeņu skaits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v-LV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būtisks samazinājums 2023.gadā</a:t>
            </a:r>
            <a:endParaRPr lang="en-GB" sz="2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2023.gadā pieaudzis audžuģimenēs ievietoto bērnu skaits (norāda uz a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/ģ pā</a:t>
            </a:r>
            <a:r>
              <a:rPr lang="lv-LV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rslodzi</a:t>
            </a:r>
            <a:r>
              <a:rPr lang="lv-LV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B7C72-266F-3B50-0F85-25BA5B54E5A2}"/>
              </a:ext>
            </a:extLst>
          </p:cNvPr>
          <p:cNvSpPr txBox="1"/>
          <p:nvPr/>
        </p:nvSpPr>
        <p:spPr>
          <a:xfrm>
            <a:off x="574119" y="3233293"/>
            <a:ext cx="823051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v-LV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Audžuģimeņu skaits, kurām piešķirts vai izbeigts statuss (valstī)</a:t>
            </a: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CCF226-94F5-00E0-A56F-DC9654290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29463"/>
              </p:ext>
            </p:extLst>
          </p:nvPr>
        </p:nvGraphicFramePr>
        <p:xfrm>
          <a:off x="712074" y="3778192"/>
          <a:ext cx="10666410" cy="1196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9862">
                  <a:extLst>
                    <a:ext uri="{9D8B030D-6E8A-4147-A177-3AD203B41FA5}">
                      <a16:colId xmlns:a16="http://schemas.microsoft.com/office/drawing/2014/main" val="2880048576"/>
                    </a:ext>
                  </a:extLst>
                </a:gridCol>
                <a:gridCol w="1841265">
                  <a:extLst>
                    <a:ext uri="{9D8B030D-6E8A-4147-A177-3AD203B41FA5}">
                      <a16:colId xmlns:a16="http://schemas.microsoft.com/office/drawing/2014/main" val="588692835"/>
                    </a:ext>
                  </a:extLst>
                </a:gridCol>
                <a:gridCol w="1683820">
                  <a:extLst>
                    <a:ext uri="{9D8B030D-6E8A-4147-A177-3AD203B41FA5}">
                      <a16:colId xmlns:a16="http://schemas.microsoft.com/office/drawing/2014/main" val="1245255629"/>
                    </a:ext>
                  </a:extLst>
                </a:gridCol>
                <a:gridCol w="1511463">
                  <a:extLst>
                    <a:ext uri="{9D8B030D-6E8A-4147-A177-3AD203B41FA5}">
                      <a16:colId xmlns:a16="http://schemas.microsoft.com/office/drawing/2014/main" val="1478027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 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2021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2022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2023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11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>
                          <a:effectLst/>
                        </a:rPr>
                        <a:t>Audžuģimeņu sk., kurām </a:t>
                      </a:r>
                      <a:r>
                        <a:rPr lang="lv-LV" sz="2400" u="sng" kern="100">
                          <a:effectLst/>
                        </a:rPr>
                        <a:t>piešķirts</a:t>
                      </a:r>
                      <a:r>
                        <a:rPr lang="lv-LV" sz="2400" kern="100">
                          <a:effectLst/>
                        </a:rPr>
                        <a:t> statuss 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>
                          <a:effectLst/>
                        </a:rPr>
                        <a:t>89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>
                          <a:effectLst/>
                        </a:rPr>
                        <a:t>83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51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43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Audžuģimeņu sk., kurām </a:t>
                      </a:r>
                      <a:r>
                        <a:rPr lang="lv-LV" sz="2400" u="sng" kern="100" dirty="0">
                          <a:effectLst/>
                        </a:rPr>
                        <a:t>izbeigts</a:t>
                      </a:r>
                      <a:r>
                        <a:rPr lang="lv-LV" sz="2400" kern="100" dirty="0">
                          <a:effectLst/>
                        </a:rPr>
                        <a:t> statuss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>
                          <a:effectLst/>
                        </a:rPr>
                        <a:t>45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>
                          <a:effectLst/>
                        </a:rPr>
                        <a:t>48</a:t>
                      </a:r>
                      <a:endParaRPr lang="en-GB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57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1421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B0D9BF-40F2-F30E-F199-F50977B51E65}"/>
              </a:ext>
            </a:extLst>
          </p:cNvPr>
          <p:cNvSpPr txBox="1"/>
          <p:nvPr/>
        </p:nvSpPr>
        <p:spPr>
          <a:xfrm>
            <a:off x="1173656" y="4991946"/>
            <a:ext cx="106664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Secinājumi: </a:t>
            </a:r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lv-LV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• samazinās “jauno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r>
              <a:rPr lang="lv-LV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audžuģimeņu skaits  </a:t>
            </a:r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lv-LV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• 2023.gadā pirmo reizi audžuģimeņu darbību pārtraukušo ģimeņu skaits pārsniedz jauno audžuģimeņu skaitu </a:t>
            </a:r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1C656-067E-A033-69B5-F8A54D496AD0}"/>
              </a:ext>
            </a:extLst>
          </p:cNvPr>
          <p:cNvSpPr/>
          <p:nvPr/>
        </p:nvSpPr>
        <p:spPr>
          <a:xfrm>
            <a:off x="611886" y="399314"/>
            <a:ext cx="6005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latin typeface="Aktiv Grotesk Medium" panose="020B0504020202020204" pitchFamily="34" charset="0"/>
              </a:rPr>
              <a:t>Bez vecāku gādības palikušie bērni</a:t>
            </a:r>
          </a:p>
        </p:txBody>
      </p:sp>
    </p:spTree>
    <p:extLst>
      <p:ext uri="{BB962C8B-B14F-4D97-AF65-F5344CB8AC3E}">
        <p14:creationId xmlns:p14="http://schemas.microsoft.com/office/powerpoint/2010/main" val="290088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917" y="953142"/>
            <a:ext cx="11891083" cy="58321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lv-LV" sz="2000" b="1" dirty="0">
                <a:latin typeface="+mn-lt"/>
              </a:rPr>
              <a:t>IZAICINĀJUMI: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>
                <a:solidFill>
                  <a:srgbClr val="182B51"/>
                </a:solidFill>
                <a:latin typeface="+mn-lt"/>
              </a:rPr>
              <a:t>Nepietiekams bērnu vajadzībām piemērotu aprūpes pakalpojumu piedāvājums </a:t>
            </a:r>
            <a:r>
              <a:rPr lang="lv-LV" sz="2000" dirty="0">
                <a:solidFill>
                  <a:srgbClr val="182B51"/>
                </a:solidFill>
                <a:latin typeface="+mn-lt"/>
              </a:rPr>
              <a:t>(trūkst pakalpojumu specializāciju esošo pakalpojumu ietvaros, nepietiekams audžuģimeņu skaits, esošo audžuģimeņu “pārslodze”, pieaug aprūpes iestādēs ievietoto bērnu skaits, kā arī trūkst brīvas vietas aprūpes iestādēs)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>
                <a:solidFill>
                  <a:srgbClr val="182B51"/>
                </a:solidFill>
                <a:latin typeface="+mn-lt"/>
              </a:rPr>
              <a:t>Pieaug bērnu skaits, kuriem nepieciešami individualizēti pakalpojumi </a:t>
            </a:r>
            <a:r>
              <a:rPr lang="lv-LV" sz="2000" dirty="0">
                <a:solidFill>
                  <a:srgbClr val="182B51"/>
                </a:solidFill>
                <a:latin typeface="+mn-lt"/>
              </a:rPr>
              <a:t>(piemēram, kurus nevar iekļaut grupā, bērni ar uzvedības grūtībām, </a:t>
            </a:r>
            <a:r>
              <a:rPr lang="lv-LV" sz="2000" dirty="0" err="1">
                <a:solidFill>
                  <a:srgbClr val="182B51"/>
                </a:solidFill>
                <a:latin typeface="+mn-lt"/>
              </a:rPr>
              <a:t>seksualizētu</a:t>
            </a:r>
            <a:r>
              <a:rPr lang="lv-LV" sz="2000" dirty="0">
                <a:solidFill>
                  <a:srgbClr val="182B51"/>
                </a:solidFill>
                <a:latin typeface="+mn-lt"/>
              </a:rPr>
              <a:t> uzvedību u.c.)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u="sng" dirty="0">
                <a:solidFill>
                  <a:srgbClr val="182B51"/>
                </a:solidFill>
                <a:latin typeface="+mn-lt"/>
              </a:rPr>
              <a:t>Pieaug bērnu skaits, kuri ilgstoši nav apmeklējuši skolu</a:t>
            </a:r>
            <a:r>
              <a:rPr lang="lv-LV" sz="2000" dirty="0">
                <a:solidFill>
                  <a:srgbClr val="182B51"/>
                </a:solidFill>
                <a:latin typeface="+mn-lt"/>
              </a:rPr>
              <a:t>, būtiski “robi” izglītības programmas apguvē</a:t>
            </a:r>
          </a:p>
          <a:p>
            <a:pPr marL="0" indent="0">
              <a:spcBef>
                <a:spcPts val="0"/>
              </a:spcBef>
              <a:buNone/>
            </a:pPr>
            <a:endParaRPr lang="lv-LV" sz="20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v-LV" sz="2000" b="1" dirty="0">
                <a:latin typeface="+mn-lt"/>
              </a:rPr>
              <a:t>RISINĀJUMI: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2000" b="1" dirty="0">
                <a:latin typeface="+mn-lt"/>
              </a:rPr>
              <a:t>Pakalpojumu dažādība atbilstoši bērna vajadzībām: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dirty="0">
                <a:latin typeface="+mn-lt"/>
              </a:rPr>
              <a:t>Uzsākta veiksmīga sadarbība ar Rīgu – individuālās rehabilitācijas pakalpojums jauniešiem ar nopietnām uzvedības problēmām </a:t>
            </a:r>
            <a:r>
              <a:rPr lang="lv-LV" sz="2000" b="1" dirty="0">
                <a:latin typeface="+mn-lt"/>
              </a:rPr>
              <a:t>(“Meža pakalpojums”</a:t>
            </a:r>
            <a:r>
              <a:rPr lang="lv-LV" sz="2000" dirty="0">
                <a:latin typeface="+mn-lt"/>
              </a:rPr>
              <a:t>), nepieciešams palielināt pakalpojuma vietu skaitu, </a:t>
            </a:r>
            <a:r>
              <a:rPr lang="lv-LV" sz="2000" b="1" dirty="0">
                <a:latin typeface="+mn-lt"/>
              </a:rPr>
              <a:t>risināt pakalpojuma </a:t>
            </a:r>
            <a:r>
              <a:rPr lang="lv-LV" sz="2000" b="1" dirty="0" err="1">
                <a:latin typeface="+mn-lt"/>
              </a:rPr>
              <a:t>pēctecīb</a:t>
            </a:r>
            <a:r>
              <a:rPr lang="en-GB" sz="2000" b="1" dirty="0">
                <a:latin typeface="+mn-lt"/>
              </a:rPr>
              <a:t>u</a:t>
            </a:r>
            <a:r>
              <a:rPr lang="lv-LV" sz="2000" dirty="0">
                <a:latin typeface="+mn-lt"/>
              </a:rPr>
              <a:t> (mazas specializētas jauniešu mājas/ dzīvokļi)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>
                <a:latin typeface="+mn-lt"/>
              </a:rPr>
              <a:t>Veidot jaunu pakalpojumu audžuģimenēm</a:t>
            </a:r>
            <a:r>
              <a:rPr lang="lv-LV" sz="2000" dirty="0">
                <a:latin typeface="+mn-lt"/>
              </a:rPr>
              <a:t>, kuras nodrošina individualizētu aprūpi bērniem ar uzvedības problēmām (papildus atbalsts valsts noteiktajam)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>
                <a:latin typeface="+mn-lt"/>
              </a:rPr>
              <a:t>Jaunu audžuģimeņu piesaiste, audžuģimeņu pakalpojuma kvalitātes stiprināšana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b="1" dirty="0">
                <a:latin typeface="+mn-lt"/>
              </a:rPr>
              <a:t>S</a:t>
            </a:r>
            <a:r>
              <a:rPr lang="lv-LV" sz="2000" b="1" dirty="0" err="1">
                <a:latin typeface="+mn-lt"/>
              </a:rPr>
              <a:t>avlaicīgi</a:t>
            </a:r>
            <a:r>
              <a:rPr lang="lv-LV" sz="2000" b="1" dirty="0">
                <a:latin typeface="+mn-lt"/>
              </a:rPr>
              <a:t> identificēt un veidot reālu atbalsta sistēmu bērnu “noturēšanai”, atgriešanai un iekļaušanai skolā</a:t>
            </a:r>
            <a:endParaRPr lang="en-GB" sz="2000" b="1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+mn-lt"/>
              </a:rPr>
              <a:t>             </a:t>
            </a:r>
            <a:r>
              <a:rPr lang="lv-LV" sz="2000" dirty="0">
                <a:latin typeface="+mn-lt"/>
              </a:rPr>
              <a:t> (piemēram, individualizētas izglītības programmas atbilstoši bērna izglītības līmenim)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lv-LV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455" y="429922"/>
            <a:ext cx="950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8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Bez vecāku gādības palikušie bērni</a:t>
            </a:r>
          </a:p>
        </p:txBody>
      </p:sp>
    </p:spTree>
    <p:extLst>
      <p:ext uri="{BB962C8B-B14F-4D97-AF65-F5344CB8AC3E}">
        <p14:creationId xmlns:p14="http://schemas.microsoft.com/office/powerpoint/2010/main" val="421032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S Palette">
      <a:dk1>
        <a:srgbClr val="1C325D"/>
      </a:dk1>
      <a:lt1>
        <a:srgbClr val="FFFFFF"/>
      </a:lt1>
      <a:dk2>
        <a:srgbClr val="1C325D"/>
      </a:dk2>
      <a:lt2>
        <a:srgbClr val="FEFFFE"/>
      </a:lt2>
      <a:accent1>
        <a:srgbClr val="00ABEC"/>
      </a:accent1>
      <a:accent2>
        <a:srgbClr val="CDE8F8"/>
      </a:accent2>
      <a:accent3>
        <a:srgbClr val="DEF0FB"/>
      </a:accent3>
      <a:accent4>
        <a:srgbClr val="DE596C"/>
      </a:accent4>
      <a:accent5>
        <a:srgbClr val="F5D0CD"/>
      </a:accent5>
      <a:accent6>
        <a:srgbClr val="83CCF1"/>
      </a:accent6>
      <a:hlink>
        <a:srgbClr val="00ABEC"/>
      </a:hlink>
      <a:folHlink>
        <a:srgbClr val="DE596C"/>
      </a:folHlink>
    </a:clrScheme>
    <a:fontScheme name="SOS Aktiv">
      <a:majorFont>
        <a:latin typeface="Aktiv Grotesk"/>
        <a:ea typeface=""/>
        <a:cs typeface=""/>
      </a:majorFont>
      <a:minorFont>
        <a:latin typeface="Aktiv Grotes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ktiv Grotesk" panose="020B0504020202020204" pitchFamily="34" charset="0"/>
            <a:ea typeface="Aktiv Grotesk" panose="020B0504020202020204" pitchFamily="34" charset="0"/>
            <a:cs typeface="Aktiv Grotesk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SOS Childrens Villages Official Powerpoint Template" id="{AB467F71-CBEF-4638-BBF9-11F92CD2D43B}" vid="{DE43109F-988C-4217-9149-0FB27D564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B6BFB61A22C4A83B84ECD10448EC8" ma:contentTypeVersion="27" ma:contentTypeDescription="Create a new document." ma:contentTypeScope="" ma:versionID="92d1f0a82237b8fd3fb3448e13975398">
  <xsd:schema xmlns:xsd="http://www.w3.org/2001/XMLSchema" xmlns:xs="http://www.w3.org/2001/XMLSchema" xmlns:p="http://schemas.microsoft.com/office/2006/metadata/properties" xmlns:ns2="f21b73fb-bd76-4930-aaef-ea350cbe5cf7" xmlns:ns3="f2682dad-0c35-4e53-b523-d64e58790900" targetNamespace="http://schemas.microsoft.com/office/2006/metadata/properties" ma:root="true" ma:fieldsID="2eced81b8a0ecfd61d31350f82c02cf1" ns2:_="" ns3:_="">
    <xsd:import namespace="f21b73fb-bd76-4930-aaef-ea350cbe5cf7"/>
    <xsd:import namespace="f2682dad-0c35-4e53-b523-d64e58790900"/>
    <xsd:element name="properties">
      <xsd:complexType>
        <xsd:sequence>
          <xsd:element name="documentManagement">
            <xsd:complexType>
              <xsd:all>
                <xsd:element ref="ns2:SOS_Owner" minOccurs="0"/>
                <xsd:element ref="ns2:SOS_VersionNumber" minOccurs="0"/>
                <xsd:element ref="ns2:SOS_InitialReleaseDate" minOccurs="0"/>
                <xsd:element ref="ns2:SOS_VersionDate" minOccurs="0"/>
                <xsd:element ref="ns2:SOS_NextReviewDate" minOccurs="0"/>
                <xsd:element ref="ns2:SOS_OrderNumber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Statu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b73fb-bd76-4930-aaef-ea350cbe5cf7" elementFormDefault="qualified">
    <xsd:import namespace="http://schemas.microsoft.com/office/2006/documentManagement/types"/>
    <xsd:import namespace="http://schemas.microsoft.com/office/infopath/2007/PartnerControls"/>
    <xsd:element name="SOS_Owner" ma:index="8" nillable="true" ma:displayName="Owner" ma:internalName="SOS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S_VersionNumber" ma:index="9" nillable="true" ma:displayName="Version number" ma:internalName="SOS_VersionNumber">
      <xsd:simpleType>
        <xsd:restriction base="dms:Text"/>
      </xsd:simpleType>
    </xsd:element>
    <xsd:element name="SOS_InitialReleaseDate" ma:index="10" nillable="true" ma:displayName="Initial release date" ma:format="DateOnly" ma:internalName="SOS_InitialReleaseDate">
      <xsd:simpleType>
        <xsd:restriction base="dms:DateTime"/>
      </xsd:simpleType>
    </xsd:element>
    <xsd:element name="SOS_VersionDate" ma:index="11" nillable="true" ma:displayName="Version date" ma:format="DateOnly" ma:internalName="SOS_VersionDate">
      <xsd:simpleType>
        <xsd:restriction base="dms:DateTime"/>
      </xsd:simpleType>
    </xsd:element>
    <xsd:element name="SOS_NextReviewDate" ma:index="12" nillable="true" ma:displayName="Next review date" ma:format="DateOnly" ma:internalName="SOS_NextReviewDate">
      <xsd:simpleType>
        <xsd:restriction base="dms:DateTime"/>
      </xsd:simpleType>
    </xsd:element>
    <xsd:element name="SOS_OrderNumber" ma:index="13" nillable="true" ma:displayName="Order number" ma:internalName="SOS_OrderNumber">
      <xsd:simpleType>
        <xsd:restriction base="dms:Number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be15f5b5-d11b-44de-a243-1c491e282df2}" ma:internalName="TaxCatchAll" ma:showField="CatchAllData" ma:web="f21b73fb-bd76-4930-aaef-ea350cbe5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82dad-0c35-4e53-b523-d64e58790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df4511f-57b0-42db-a0aa-6c63a5fbba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s" ma:index="33" nillable="true" ma:displayName="Statuss" ma:description="Dokumenta statuss" ma:format="Dropdown" ma:internalName="Statuss">
      <xsd:simpleType>
        <xsd:restriction base="dms:Choice">
          <xsd:enumeration value="Oriģināls"/>
          <xsd:enumeration value="Tulkots"/>
          <xsd:enumeration value="Izskatī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S_InitialReleaseDate xmlns="f21b73fb-bd76-4930-aaef-ea350cbe5cf7" xsi:nil="true"/>
    <SOS_Owner xmlns="f21b73fb-bd76-4930-aaef-ea350cbe5cf7">
      <UserInfo>
        <DisplayName/>
        <AccountId xsi:nil="true"/>
        <AccountType/>
      </UserInfo>
    </SOS_Owner>
    <SOS_VersionDate xmlns="f21b73fb-bd76-4930-aaef-ea350cbe5cf7" xsi:nil="true"/>
    <SOS_NextReviewDate xmlns="f21b73fb-bd76-4930-aaef-ea350cbe5cf7" xsi:nil="true"/>
    <SOS_OrderNumber xmlns="f21b73fb-bd76-4930-aaef-ea350cbe5cf7" xsi:nil="true"/>
    <TaxCatchAll xmlns="f21b73fb-bd76-4930-aaef-ea350cbe5cf7" xsi:nil="true"/>
    <SOS_VersionNumber xmlns="f21b73fb-bd76-4930-aaef-ea350cbe5cf7" xsi:nil="true"/>
    <lcf76f155ced4ddcb4097134ff3c332f xmlns="f2682dad-0c35-4e53-b523-d64e58790900">
      <Terms xmlns="http://schemas.microsoft.com/office/infopath/2007/PartnerControls"/>
    </lcf76f155ced4ddcb4097134ff3c332f>
    <Statuss xmlns="f2682dad-0c35-4e53-b523-d64e58790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988DB8-D375-4D66-95CB-C5B373C3F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b73fb-bd76-4930-aaef-ea350cbe5cf7"/>
    <ds:schemaRef ds:uri="f2682dad-0c35-4e53-b523-d64e58790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F35C9B-666F-4324-A884-ED67AD364C64}">
  <ds:schemaRefs>
    <ds:schemaRef ds:uri="http://schemas.microsoft.com/sharepoint/v3"/>
    <ds:schemaRef ds:uri="d171c8fa-0a2d-44b4-bac4-f436de1bcfdd"/>
    <ds:schemaRef ds:uri="a546083f-cee0-453f-8362-ab3bf1a434a6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f21b73fb-bd76-4930-aaef-ea350cbe5cf7"/>
    <ds:schemaRef ds:uri="f2682dad-0c35-4e53-b523-d64e58790900"/>
  </ds:schemaRefs>
</ds:datastoreItem>
</file>

<file path=customXml/itemProps3.xml><?xml version="1.0" encoding="utf-8"?>
<ds:datastoreItem xmlns:ds="http://schemas.openxmlformats.org/officeDocument/2006/customXml" ds:itemID="{E125FA6D-A729-4480-BA5B-0A0DECE7A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1.SOS Childrens Villages Official Powerpoint Template</Template>
  <TotalTime>7655</TotalTime>
  <Words>1167</Words>
  <Application>Microsoft Office PowerPoint</Application>
  <PresentationFormat>Platekrāna</PresentationFormat>
  <Paragraphs>213</Paragraphs>
  <Slides>12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21" baseType="lpstr">
      <vt:lpstr>Aktiv Grotesk</vt:lpstr>
      <vt:lpstr>Aktiv Grotesk Medium</vt:lpstr>
      <vt:lpstr>Aptos</vt:lpstr>
      <vt:lpstr>Arial</vt:lpstr>
      <vt:lpstr>Calibri</vt:lpstr>
      <vt:lpstr>System Font Regular</vt:lpstr>
      <vt:lpstr>Times New Roman</vt:lpstr>
      <vt:lpstr>Wingdings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PREVENCE ģimenēm ar bērniem 2024</vt:lpstr>
      <vt:lpstr>Ieteikums – veidot preventīvu atbalsta sistēmu  ģimenēm ar bērniem līdz 2 gadu vecumam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Gedrovica Irena</dc:creator>
  <cp:lastModifiedBy>Lita Brice</cp:lastModifiedBy>
  <cp:revision>36</cp:revision>
  <dcterms:created xsi:type="dcterms:W3CDTF">2022-07-29T09:38:46Z</dcterms:created>
  <dcterms:modified xsi:type="dcterms:W3CDTF">2024-08-26T06:24:28Z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0x0101007D5B6BFB61A22C4A83B84ECD10448EC8</vt:lpwstr>
  </property>
  <property fmtid="{D5CDD505-2E9C-101B-9397-08002B2CF9AE}" pid="3" name="MediaServiceImageTags">
    <vt:lpwstr/>
  </property>
</Properties>
</file>