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3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21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04406-9FC5-ACFE-893D-D4EADEB1A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388" y="745440"/>
            <a:ext cx="8132227" cy="3559859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0AF19C-C14B-F137-2DE9-199245904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308" y="4669316"/>
            <a:ext cx="8132227" cy="135048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6A999-B8D4-1774-9F1B-9F9FE1B3B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3B7B-C7B5-42CF-90CF-67B3D21B2314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65D5D-2AE2-6F91-D1EB-6DD8FC3CE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29E4-3A4E-970A-17A8-1E17D37D1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2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CDEBC-9F49-FA9D-D13C-DB380A628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757451"/>
            <a:ext cx="10875953" cy="121465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0CB13-23E6-D711-450C-A85A0CB99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5467" y="1972101"/>
            <a:ext cx="10848873" cy="40476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9BB7B-5C14-76DB-FEA8-3DBC09A96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9902-F134-45BD-ABD2-80C28059B090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C13CC-29B3-9FDC-C746-D5D65CC2A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52A12-895F-E9BE-5289-4E0411BD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8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A17614-2270-537D-8B09-6CB65016A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9496" y="755981"/>
            <a:ext cx="2277552" cy="533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C98B5-885C-CBB1-A858-76F65F7D2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755981"/>
            <a:ext cx="8230086" cy="533836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5DAFE-6A83-FB7D-72DF-232EFE204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4DB0-379A-41B7-9B29-7F42F0D571D5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41CCF-A3CD-506E-3AAE-CAEFA8C1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0DD9D-25C2-0EDF-A6F4-71946D57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1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D22A-1F6D-0DE5-E04A-DC466353D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ADD6F-7C93-3CD3-AC8D-28A78787C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06E74-14FC-84D9-4B41-7D9FB0D5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5A7DC-6292-6181-949E-F8BC3FA11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0F5C6-EADC-E072-B19B-49BB11DF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9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B2054-1AE7-534F-0CFE-1F0628A09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138" y="2243708"/>
            <a:ext cx="9156288" cy="3776091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88EC2A-45C7-131C-0F4A-56E62EB02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137" y="838201"/>
            <a:ext cx="9156289" cy="140550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5A323-2679-E978-8856-2FEBE8F5A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AEB6-FCE1-4CD5-923B-84E54F1460D5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71DC2-625E-0477-BF8C-F3CDDCE4B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1A644-D449-E464-C2DF-F045A518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01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12719-44A3-3EE8-D757-F0E0F9632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97" y="750627"/>
            <a:ext cx="10846556" cy="130415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40DC2-69F2-A056-508C-F5138E71F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6961" y="2075250"/>
            <a:ext cx="4571288" cy="410149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2243E-0673-54F2-5B38-DF5D2C736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9560" y="2075250"/>
            <a:ext cx="4770191" cy="410149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46B7D-7BAF-8DE9-FB5A-282908B03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4C2F-71A1-43C9-B2F6-A4FAC8157F1A}" type="datetime1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99017-BDD7-56C7-43AE-4B86AC781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E7D63-14BF-E333-B350-75DA58E28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5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C7F72-3970-859F-C268-E9940EF2D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649" y="743803"/>
            <a:ext cx="10764271" cy="1025362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37CC6-89B8-3CF3-6973-1B5B71782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6961" y="1769166"/>
            <a:ext cx="4571287" cy="815008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50EB0-E35B-DA3D-B6A1-2422B01C6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6961" y="2678597"/>
            <a:ext cx="4571287" cy="3506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7A15D0-F178-1506-0E61-C8FFDF9BD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98633" y="1769166"/>
            <a:ext cx="4571287" cy="815008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CB421-A65A-A7DC-40A7-D8B76F9C3A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98633" y="2678596"/>
            <a:ext cx="4571287" cy="3506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AF5675-5329-D2DB-FAFF-700D076C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1DCC-9916-4BB7-A2E9-25EC84C740A7}" type="datetime1">
              <a:rPr lang="en-US" smtClean="0"/>
              <a:t>8/26/2024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392A97-07D9-5E5C-2A31-3B7D764CE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626143-8FEE-0ABD-25C7-C34AF656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52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26EFE-D86C-B076-D4D1-FAD1883E0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757766"/>
            <a:ext cx="7240293" cy="3547534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3F3B23-C631-4B62-3211-30222ABE1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146A-335D-4B7F-86AE-5D483B1F631C}" type="datetime1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9A1FB-EA0D-F6A3-A4EB-001AA082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671B7-A902-587D-89D0-ECFB738F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9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A27D49-E5B4-0E67-FCFC-62A04E705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D8EC-8E17-4CE6-99C2-C22488572868}" type="datetime1">
              <a:rPr lang="en-US" smtClean="0"/>
              <a:t>8/26/2024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0E4B02-DD32-C63F-6FEE-BC36E2EF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5FA8B-18F7-7DDC-74E0-B1C7139E7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8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2D42A-8FC3-F6BE-4CF7-1490DE4FD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395" y="766636"/>
            <a:ext cx="3951745" cy="151062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A2BAA-1CCB-696D-D506-5E174708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400" y="702452"/>
            <a:ext cx="6249988" cy="53173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B3C3E7-B970-EF6C-A6D3-6CB81C948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3953" y="2277264"/>
            <a:ext cx="3752747" cy="374253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32464-D130-7DA0-050D-B444566B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ABA-DFFA-4B13-BB77-624D9164A38B}" type="datetime1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2B3B4-209E-187A-6F86-2F2EAD9F7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A2A86-6CB1-F027-66AC-8EBFA9D0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2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68F49-A418-C21F-25DC-E4C2E171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2" y="765850"/>
            <a:ext cx="3995693" cy="177477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78CDE2-0C1B-D3BE-F399-98D983EF45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05400" y="838200"/>
            <a:ext cx="624998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786322-CA2D-A634-C10E-4F22BCE48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0137" y="2552699"/>
            <a:ext cx="3736563" cy="3467099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D0DD6-F55F-4437-DEC5-FA602850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0137" y="63202"/>
            <a:ext cx="2743200" cy="318221"/>
          </a:xfrm>
        </p:spPr>
        <p:txBody>
          <a:bodyPr/>
          <a:lstStyle/>
          <a:p>
            <a:fld id="{3220A08F-2B1D-4498-A043-7C299B1C2561}" type="datetime1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B46D7-EE7C-E399-6A6B-18237228F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1B808-3207-D755-3B0B-E1D8814B2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0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FF45E2-9197-4E34-029A-725ADAC0C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620202"/>
            <a:ext cx="9956747" cy="14387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CC19E-63FE-1D76-2550-01FD9A6D9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467" y="2306781"/>
            <a:ext cx="9956747" cy="3870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FA067-55BA-33CD-E6F2-B24B2D5DE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0137" y="63202"/>
            <a:ext cx="2743200" cy="3182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567E9B64-DC09-41C8-9DE3-DA74AF8D2F97}" type="datetime1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5EAE2-7EF5-FFAA-CD74-AA63C6711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4016" y="6424761"/>
            <a:ext cx="4059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cap="all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9DC1A-2539-3AE9-11EA-B87D22E62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3951" y="6425816"/>
            <a:ext cx="4297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6E91CC32-6A6B-4E2E-BBA1-6864F305D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8008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+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4B04182-BBFB-AB05-0885-6E210C002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243266-7B9F-D3A3-67F9-2A6F1665C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389" y="745440"/>
            <a:ext cx="4797011" cy="3559859"/>
          </a:xfrm>
        </p:spPr>
        <p:txBody>
          <a:bodyPr anchor="t">
            <a:normAutofit/>
          </a:bodyPr>
          <a:lstStyle/>
          <a:p>
            <a:r>
              <a:rPr lang="lv-LV" sz="4800" dirty="0"/>
              <a:t>SOCIĀLIE PAKALPOJUMI PERSONĀM AR GRT</a:t>
            </a:r>
            <a:endParaRPr lang="en-GB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0F00B4-AB6B-CDB5-9AE9-6808E79F1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8388" y="4513197"/>
            <a:ext cx="4008779" cy="1506603"/>
          </a:xfrm>
        </p:spPr>
        <p:txBody>
          <a:bodyPr anchor="b">
            <a:normAutofit/>
          </a:bodyPr>
          <a:lstStyle/>
          <a:p>
            <a:r>
              <a:rPr lang="lv-LV" dirty="0"/>
              <a:t>BIEDRĪBA «RĪGAS PILSĒTAS «RŪPJU BĒRNS»</a:t>
            </a:r>
          </a:p>
          <a:p>
            <a:r>
              <a:rPr lang="lv-LV" dirty="0"/>
              <a:t>MĀRIS GRĀVIS</a:t>
            </a:r>
            <a:endParaRPr lang="en-GB" dirty="0"/>
          </a:p>
        </p:txBody>
      </p:sp>
      <p:pic>
        <p:nvPicPr>
          <p:cNvPr id="4" name="Picture 3" descr="Neon laser lights aligned to form a triangle">
            <a:extLst>
              <a:ext uri="{FF2B5EF4-FFF2-40B4-BE49-F238E27FC236}">
                <a16:creationId xmlns:a16="http://schemas.microsoft.com/office/drawing/2014/main" id="{AB486025-F126-4254-BE52-EB725C8B19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71" r="22520"/>
          <a:stretch/>
        </p:blipFill>
        <p:spPr>
          <a:xfrm>
            <a:off x="6101169" y="10"/>
            <a:ext cx="6090831" cy="6857990"/>
          </a:xfrm>
          <a:custGeom>
            <a:avLst/>
            <a:gdLst/>
            <a:ahLst/>
            <a:cxnLst/>
            <a:rect l="l" t="t" r="r" b="b"/>
            <a:pathLst>
              <a:path w="6090831" h="6858000">
                <a:moveTo>
                  <a:pt x="677913" y="0"/>
                </a:moveTo>
                <a:lnTo>
                  <a:pt x="6090831" y="0"/>
                </a:lnTo>
                <a:lnTo>
                  <a:pt x="6090831" y="6858000"/>
                </a:lnTo>
                <a:lnTo>
                  <a:pt x="677913" y="6858000"/>
                </a:lnTo>
                <a:cubicBezTo>
                  <a:pt x="303512" y="6858000"/>
                  <a:pt x="0" y="6554488"/>
                  <a:pt x="0" y="6180087"/>
                </a:cubicBezTo>
                <a:lnTo>
                  <a:pt x="0" y="677913"/>
                </a:lnTo>
                <a:cubicBezTo>
                  <a:pt x="0" y="303512"/>
                  <a:pt x="303512" y="0"/>
                  <a:pt x="6779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81119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FB32F-D658-1F0A-CF84-99D481027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NOSLĒGUMS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8E227-A75C-968F-114D-8E5C95394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2024. gada 25. oktobrī BIEDRĪBA atzīmēs savas darbības 30. gada dienu! </a:t>
            </a:r>
          </a:p>
          <a:p>
            <a:r>
              <a:rPr lang="lv-LV" dirty="0"/>
              <a:t>No vienas puses tas ir īss laika sprīdis, bet no otras ir mainījusies nauda, ir bijušas vairākas ekonomiskās krīzes, ir bijušas epidēmijas un mainījusies ir pasaule. </a:t>
            </a:r>
          </a:p>
          <a:p>
            <a:r>
              <a:rPr lang="lv-LV" dirty="0"/>
              <a:t>Šo 30 gadu laikā sadarbībā ar Rīgas Domi ir izveidota pakalpojumu sistēma. </a:t>
            </a:r>
          </a:p>
          <a:p>
            <a:r>
              <a:rPr lang="lv-LV" dirty="0"/>
              <a:t>Ir mainījusies attieksme un paaudze.</a:t>
            </a:r>
          </a:p>
          <a:p>
            <a:r>
              <a:rPr lang="lv-LV" dirty="0"/>
              <a:t>Biedrībā ir vēl daži kolēģi, kuri uzsāka darbu 30 gadus atpakaļ.</a:t>
            </a:r>
          </a:p>
          <a:p>
            <a:r>
              <a:rPr lang="lv-LV" dirty="0"/>
              <a:t> Tas ir bijis filmas cienīgs ceļojums. </a:t>
            </a:r>
          </a:p>
          <a:p>
            <a:r>
              <a:rPr lang="lv-LV" dirty="0"/>
              <a:t>Tas ir tikai sākums. 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CDE1E-3E7A-E95E-4BD2-7CB237F45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F45A2-F402-7719-BB02-8AB545CB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767BB-2747-E11A-105A-875B681E8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4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A38CE-89F1-52A7-1982-D1AD85C03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SOCIĀLO PAKALPOJUMU ATTĪSTĪBA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8285-A0C2-8333-9DA8-CF318A47B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ŽELSIRDĪBAS MĀJAS PIE BAZNĪCĀM</a:t>
            </a:r>
          </a:p>
          <a:p>
            <a:r>
              <a:rPr lang="lv-LV" dirty="0"/>
              <a:t>AKTUALITĀTE PĒC 1. PASAULES KARA</a:t>
            </a:r>
          </a:p>
          <a:p>
            <a:r>
              <a:rPr lang="lv-LV" dirty="0"/>
              <a:t>DIVU ĀTRUMU ATTĪSTĪBA PĒC 2. PASAULES KARA</a:t>
            </a:r>
          </a:p>
          <a:p>
            <a:r>
              <a:rPr lang="lv-LV" dirty="0"/>
              <a:t>ĢIMENISKAI VIDEI PIETUVINĀTI PAKALPOJUMI</a:t>
            </a:r>
          </a:p>
          <a:p>
            <a:r>
              <a:rPr lang="lv-LV" dirty="0"/>
              <a:t>INDIVIDUĀLI RISINĀJUMI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50C63-7A9C-1523-2D30-283714A83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38A70-6BC1-6AD3-5385-B86F950A0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2F843-4CCE-A6BD-22E5-BBD1C9867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35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9621B-6CCB-D1F0-A5DC-02FCF82D3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SOCIĀLIE PAKALPOJUMI PERSONĀM AR GRT RĪGĀ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EC840-B5F2-55D4-EA33-561E2B225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Līdz 1994. gadam VSAC kā vienīgais risinājums</a:t>
            </a:r>
          </a:p>
          <a:p>
            <a:r>
              <a:rPr lang="lv-LV" dirty="0"/>
              <a:t>1994. gadā pirmais DAC </a:t>
            </a:r>
          </a:p>
          <a:p>
            <a:r>
              <a:rPr lang="lv-LV" dirty="0"/>
              <a:t>1995. – 2003. gadu cīņa pret sistēmu</a:t>
            </a:r>
          </a:p>
          <a:p>
            <a:r>
              <a:rPr lang="lv-LV" dirty="0"/>
              <a:t>2003. – 2010. – pirmie ES projekti </a:t>
            </a:r>
          </a:p>
          <a:p>
            <a:r>
              <a:rPr lang="lv-LV" dirty="0"/>
              <a:t>2010. – 2020. – pakalpojuma skaita pilnveidošanās</a:t>
            </a:r>
          </a:p>
          <a:p>
            <a:r>
              <a:rPr lang="lv-LV" dirty="0"/>
              <a:t>2020. - ….. – ģimeniskai videi pietuvinātu pakalpojumu attīstība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6FDCA-34B4-9772-F19E-CF89ACEE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11455-DE0E-621F-6A88-5C6BDE313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5350F-83CD-6365-7717-5395419D8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13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AD4D5-3791-FE59-E355-35F1A1F60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PAKALPOJUMU VEIDI	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2EE00-31AD-561C-A31B-10CF4C0EB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ALTERNATĪVĀS NODARBINĀTĪBAS PAKALPOJUMI</a:t>
            </a:r>
          </a:p>
          <a:p>
            <a:r>
              <a:rPr lang="lv-LV" dirty="0"/>
              <a:t>SOCIĀLĀS REHABILITĀCIJAS PAKALPOJUMI</a:t>
            </a:r>
          </a:p>
          <a:p>
            <a:r>
              <a:rPr lang="lv-LV" dirty="0"/>
              <a:t>DZĪVESVIETAS PAKALPOJUMI</a:t>
            </a:r>
          </a:p>
          <a:p>
            <a:r>
              <a:rPr lang="lv-LV" dirty="0"/>
              <a:t>MOBILITĀTES PAKALPOJUMI</a:t>
            </a:r>
          </a:p>
          <a:p>
            <a:r>
              <a:rPr lang="lv-LV" dirty="0"/>
              <a:t>ATBALSTS DZĪVESVIETĀ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37EC7-B20D-912D-FB7F-80E2E6C88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20DB1-5DDB-8E3D-5831-B5CF0F364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02961-6D52-7025-B77C-546AB9347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32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F6164-DB60-5A76-F8C0-0555D4890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ESOŠĀ SITUĀCIJA RĪGĀ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E742F-CFCC-E124-EFAB-9634432B9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dirty="0"/>
              <a:t>PAKALPOJUMU PIEEJAMĪBA UN DAUDZVEIDĪBA DAUDZ LABĀKA KĀ PĀRĒJĀ LATVIJĀ</a:t>
            </a:r>
          </a:p>
          <a:p>
            <a:r>
              <a:rPr lang="lv-LV" dirty="0"/>
              <a:t>INOVATĪVĀKI, INDIVIDUĀLĀKI RISINĀJUMI. </a:t>
            </a:r>
          </a:p>
          <a:p>
            <a:r>
              <a:rPr lang="lv-LV" dirty="0"/>
              <a:t>DAUDZ PAKALPOJUMU SNIEDZĒJU. </a:t>
            </a:r>
          </a:p>
          <a:p>
            <a:r>
              <a:rPr lang="lv-LV" dirty="0"/>
              <a:t>ATSEVIŠĶU PAKALPOJUMU PIETIEKAMĪBA</a:t>
            </a:r>
          </a:p>
          <a:p>
            <a:r>
              <a:rPr lang="lv-LV" dirty="0"/>
              <a:t>ATSEVIŠĶU PAKALOJUMU TRŪKUMS / RINDAS . ĻOTI VAJADZĪGI GRUPU DZĪVOKĻI PERSONĀM AR SMAGĀKIEM FT, PAKALPOJUMI CILVĒKIEM AR SMAGU AUTISMU,DIENAS PAKALPOJUMI PERSONĀM AR SMAGIEM FT UN UZVEDĪBAS GRŪTĪBĀM,  ATELPAS BRĪŽA PAKALPOJUMA ATTĪSTĪBA.</a:t>
            </a:r>
          </a:p>
          <a:p>
            <a:r>
              <a:rPr lang="lv-LV" dirty="0"/>
              <a:t>KLIENTU SKAITA PALIELINĀJUMS.</a:t>
            </a:r>
          </a:p>
          <a:p>
            <a:r>
              <a:rPr lang="lv-LV" dirty="0"/>
              <a:t>KLIENTU TRAUCĒJUMU SMAGUMA PIEAUGUMS.</a:t>
            </a:r>
          </a:p>
          <a:p>
            <a:endParaRPr lang="lv-LV" dirty="0"/>
          </a:p>
          <a:p>
            <a:endParaRPr lang="lv-LV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10286-6750-7306-51AE-44361D854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AD4E8-8DA4-7541-5531-E20D1194E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8B138-47C3-6AE5-5A96-34CAFAE89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13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E1D64-553F-374E-771B-90D29B1D1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ESOŠIE IZAICINĀJUMI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417DE-34C9-070B-03F9-717148FFE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137" y="2058982"/>
            <a:ext cx="9956747" cy="4253328"/>
          </a:xfrm>
        </p:spPr>
        <p:txBody>
          <a:bodyPr/>
          <a:lstStyle/>
          <a:p>
            <a:r>
              <a:rPr lang="lv-LV" dirty="0"/>
              <a:t>INFRASTRUKTŪRAS NEATBILSTĪBA un UZTURĒŠANAS PROBLĒMAS</a:t>
            </a:r>
          </a:p>
          <a:p>
            <a:r>
              <a:rPr lang="lv-LV" dirty="0"/>
              <a:t>TELPU PIEEJAMĪBA</a:t>
            </a:r>
          </a:p>
          <a:p>
            <a:r>
              <a:rPr lang="lv-LV" dirty="0"/>
              <a:t>ĀRĒJĀ FINANSĒJUMA PIESAISTE PAKALPOJUMU IZVEIDEI</a:t>
            </a:r>
          </a:p>
          <a:p>
            <a:r>
              <a:rPr lang="lv-LV" dirty="0"/>
              <a:t>DARBA SPĒKA NEPIETIEKAMĪBA</a:t>
            </a:r>
          </a:p>
          <a:p>
            <a:r>
              <a:rPr lang="lv-LV" dirty="0"/>
              <a:t>JAUNU PAKALPOJUMA SNIEDZĒJU DEFICĪTS UN UZSĀKŠANS GRŪTĪBAS</a:t>
            </a:r>
          </a:p>
          <a:p>
            <a:r>
              <a:rPr lang="lv-LV" dirty="0"/>
              <a:t>SOCIĀLO PAKALPOJUMU KĀ NOZARES NEATPAZĪSTAMĪBA</a:t>
            </a:r>
          </a:p>
          <a:p>
            <a:r>
              <a:rPr lang="lv-LV" dirty="0"/>
              <a:t>NEPAREDZAMS IZMAKSU PIEAUGUMS</a:t>
            </a:r>
          </a:p>
          <a:p>
            <a:r>
              <a:rPr lang="lv-LV" dirty="0"/>
              <a:t>VSAC PAKALPOJUMA AIZSTĀŠANA</a:t>
            </a:r>
          </a:p>
          <a:p>
            <a:r>
              <a:rPr lang="lv-LV" dirty="0"/>
              <a:t>PRASĪBU PIEAUGUMS PRET IEROBEŽOTĀM IESPĒJĀM</a:t>
            </a:r>
          </a:p>
          <a:p>
            <a:endParaRPr lang="lv-LV" dirty="0"/>
          </a:p>
          <a:p>
            <a:endParaRPr lang="lv-LV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A7CEB-385E-F7F5-0E47-617335DFB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3EBB2-8EAC-1D56-0779-EC47D000B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8A418-908F-D26A-825F-957FFB1F0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1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70AC2-6542-9DC4-2320-D1FE0EAC2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ESOŠĀS PRIEKŠROCĪBAS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9A217-2F0C-DD08-1D81-2F52AAE42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SADARBĪBA STARP PAKALPOJUMA SNIEDZĒJIEM UN RD DAŽĀDĀM STRUKTŪRĀM</a:t>
            </a:r>
          </a:p>
          <a:p>
            <a:r>
              <a:rPr lang="lv-LV" dirty="0"/>
              <a:t>VAJADZĪBU APZINĀŠANĀS UN NESLĒPŠANA</a:t>
            </a:r>
          </a:p>
          <a:p>
            <a:r>
              <a:rPr lang="lv-LV" dirty="0"/>
              <a:t>PAKALPOJUMU SNIEDZĒJU PIEREDZE</a:t>
            </a:r>
          </a:p>
          <a:p>
            <a:r>
              <a:rPr lang="lv-LV" dirty="0"/>
              <a:t>PROFESIONĀĻU IESAISTE</a:t>
            </a:r>
          </a:p>
          <a:p>
            <a:r>
              <a:rPr lang="lv-LV" dirty="0"/>
              <a:t>IZPRATNE PAR SOCIĀLO PAKALPOJUMU ATTĪSTĪBU</a:t>
            </a:r>
          </a:p>
          <a:p>
            <a:endParaRPr lang="lv-LV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43AE7-B20A-9DCE-919D-EA49F642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6A515-87F6-6689-3EC1-45C58508D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D2F61-7883-54E0-C21E-29D0D95CB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93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C85F-4E7F-2D1D-6F68-08F4BDEE7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BIEDRĪBAS «RĪGAS PILSĒTAS «RŪPJU BĒRNS» AKTUALITĀTES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B826D-2A29-233E-09EB-A5B035CFB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PAKALPOJUMI RĪGĀ UN CĒSĪS</a:t>
            </a:r>
          </a:p>
          <a:p>
            <a:r>
              <a:rPr lang="lv-LV" dirty="0"/>
              <a:t>6 DAC, 3 SPECIALIZĒTĀS DARBNĪCAS, 3 GRUPU DZĪVOKĻI, «ATELPAS BRĪDIS», ĢIMENES ASISTENTU PAKALPOJUMS, SOCĀLĀ REHABILITĀCIJA</a:t>
            </a:r>
          </a:p>
          <a:p>
            <a:r>
              <a:rPr lang="lv-LV" dirty="0"/>
              <a:t>INDIVIDUĀLO PROGRAMMU ATTĪSTĪBA, TAI SKAITĀ 2023. gadā atklātais pakalpojums - «CERĪBU KRASTS». </a:t>
            </a:r>
          </a:p>
          <a:p>
            <a:r>
              <a:rPr lang="lv-LV" dirty="0"/>
              <a:t>INTEGRATĪVU PASĀKUMU ĪSTENOŠANA</a:t>
            </a:r>
          </a:p>
          <a:p>
            <a:r>
              <a:rPr lang="lv-LV" dirty="0"/>
              <a:t>INFRASTRUKTŪRAS NOLIETOJUMS </a:t>
            </a:r>
          </a:p>
          <a:p>
            <a:r>
              <a:rPr lang="lv-LV" dirty="0"/>
              <a:t>ĒKU PLATĀ IELĀ 9 un LUBĀNAS IELĀ 39B NEATBILSTĪBA KVALITATĪVA PAKALPOJUMA NODROŠINĀŠANAI </a:t>
            </a:r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25596-239C-C48A-B27B-09B545B9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E1BAF-4953-C50D-57A8-86680203C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B24CE-DD74-DCBE-9361-6EE0AD368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75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1732E-2AA8-8FEB-8EEA-6D86B4B65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AKTUĀLI RISINĀJUMI BEZ LIELIEM RD IEGULDĪJUMIEM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32E6C-A3AA-45C9-5071-2EE0B2669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SOCIĀLO PAKALPOJUMU INFRASTRUKTŪRAS APSAIMNIEKOŠANAS SISTĒMAS IZSTRĀDE</a:t>
            </a:r>
          </a:p>
          <a:p>
            <a:r>
              <a:rPr lang="lv-LV" dirty="0"/>
              <a:t>DEFINĒTS PAKALPOJUMU ATTĪSTĪBAS PLĀNS NĀKAMJIEM 5-7 GADIEM</a:t>
            </a:r>
          </a:p>
          <a:p>
            <a:r>
              <a:rPr lang="lv-LV" dirty="0"/>
              <a:t>ES STRUKTŪRFONDU PIESAISTE PAKALPOJUMU IZVEIDEI</a:t>
            </a:r>
          </a:p>
          <a:p>
            <a:pPr marL="0" indent="0">
              <a:buNone/>
            </a:pPr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5396D-0034-539A-9BC4-E3D24B28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25825-000B-8342-907F-78663DCCE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CDA61-0424-8C10-E4FA-4970124BD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89795"/>
      </p:ext>
    </p:extLst>
  </p:cSld>
  <p:clrMapOvr>
    <a:masterClrMapping/>
  </p:clrMapOvr>
</p:sld>
</file>

<file path=ppt/theme/theme1.xml><?xml version="1.0" encoding="utf-8"?>
<a:theme xmlns:a="http://schemas.openxmlformats.org/drawingml/2006/main" name="DylanVTI">
  <a:themeElements>
    <a:clrScheme name="Custom 8">
      <a:dk1>
        <a:sysClr val="windowText" lastClr="000000"/>
      </a:dk1>
      <a:lt1>
        <a:sysClr val="window" lastClr="FFFFFF"/>
      </a:lt1>
      <a:dk2>
        <a:srgbClr val="1A1A33"/>
      </a:dk2>
      <a:lt2>
        <a:srgbClr val="EEFFE3"/>
      </a:lt2>
      <a:accent1>
        <a:srgbClr val="5C40EF"/>
      </a:accent1>
      <a:accent2>
        <a:srgbClr val="B8A0F8"/>
      </a:accent2>
      <a:accent3>
        <a:srgbClr val="00C777"/>
      </a:accent3>
      <a:accent4>
        <a:srgbClr val="005A66"/>
      </a:accent4>
      <a:accent5>
        <a:srgbClr val="9956EA"/>
      </a:accent5>
      <a:accent6>
        <a:srgbClr val="9BBB25"/>
      </a:accent6>
      <a:hlink>
        <a:srgbClr val="674CF0"/>
      </a:hlink>
      <a:folHlink>
        <a:srgbClr val="B53699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lanVTI" id="{602636BD-A055-489B-83EC-AD971B7E5F9C}" vid="{CD33A9BC-C4B5-4F36-8A14-490DC4E38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473</Words>
  <Application>Microsoft Office PowerPoint</Application>
  <PresentationFormat>Platekrāna</PresentationFormat>
  <Paragraphs>98</Paragraphs>
  <Slides>10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10</vt:i4>
      </vt:variant>
    </vt:vector>
  </HeadingPairs>
  <TitlesOfParts>
    <vt:vector size="13" baseType="lpstr">
      <vt:lpstr>Arial</vt:lpstr>
      <vt:lpstr>Neue Haas Grotesk Text Pro</vt:lpstr>
      <vt:lpstr>DylanVTI</vt:lpstr>
      <vt:lpstr>SOCIĀLIE PAKALPOJUMI PERSONĀM AR GRT</vt:lpstr>
      <vt:lpstr>SOCIĀLO PAKALPOJUMU ATTĪSTĪBA</vt:lpstr>
      <vt:lpstr>SOCIĀLIE PAKALPOJUMI PERSONĀM AR GRT RĪGĀ</vt:lpstr>
      <vt:lpstr>PAKALPOJUMU VEIDI </vt:lpstr>
      <vt:lpstr>ESOŠĀ SITUĀCIJA RĪGĀ</vt:lpstr>
      <vt:lpstr>ESOŠIE IZAICINĀJUMI</vt:lpstr>
      <vt:lpstr>ESOŠĀS PRIEKŠROCĪBAS</vt:lpstr>
      <vt:lpstr>BIEDRĪBAS «RĪGAS PILSĒTAS «RŪPJU BĒRNS» AKTUALITĀTES</vt:lpstr>
      <vt:lpstr>AKTUĀLI RISINĀJUMI BEZ LIELIEM RD IEGULDĪJUMIEM</vt:lpstr>
      <vt:lpstr>NOSLĒGUMS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SOCIĀLIE PAKALPOJUMI PERSONĀM AR GRT</dc:title>
  <dc:creator>Māris Grāvis</dc:creator>
  <cp:lastModifiedBy>Lita Brice</cp:lastModifiedBy>
  <cp:revision>1</cp:revision>
  <dcterms:created xsi:type="dcterms:W3CDTF">2024-08-20T14:21:45Z</dcterms:created>
  <dcterms:modified xsi:type="dcterms:W3CDTF">2024-08-26T06:24:15Z</dcterms:modified>
</cp:coreProperties>
</file>