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51" r:id="rId2"/>
    <p:sldId id="352" r:id="rId3"/>
    <p:sldId id="256" r:id="rId4"/>
    <p:sldId id="353" r:id="rId5"/>
    <p:sldId id="354" r:id="rId6"/>
    <p:sldId id="359" r:id="rId7"/>
    <p:sldId id="358" r:id="rId8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9C9B81-1DB2-4B1E-9BD7-19182CEE6AD3}" v="6" dt="2024-08-16T13:49:37.8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6" autoAdjust="0"/>
    <p:restoredTop sz="94660"/>
  </p:normalViewPr>
  <p:slideViewPr>
    <p:cSldViewPr snapToGrid="0">
      <p:cViewPr varScale="1">
        <p:scale>
          <a:sx n="72" d="100"/>
          <a:sy n="72" d="100"/>
        </p:scale>
        <p:origin x="183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1B580B-DC30-432C-9F5F-955260BB4EE4}" type="datetimeFigureOut">
              <a:rPr lang="lv-LV" smtClean="0"/>
              <a:t>26.08.2024</a:t>
            </a:fld>
            <a:endParaRPr lang="lv-LV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E48281-8A6E-4498-A81A-0E8D96323C3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34828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DC312F-13A6-48E2-86BE-01315DFC44CD}" type="slidenum">
              <a:rPr lang="lv-LV" smtClean="0"/>
              <a:pPr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98462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F0D2910-F8C9-19A8-7348-8C577C3474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29D42019-B7D8-EABC-5CF0-F49589FBA7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F4810862-F93F-3D88-578E-9AD73637E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73F30-A045-4773-96FE-AA18DE6CEAF2}" type="datetimeFigureOut">
              <a:rPr lang="lv-LV" smtClean="0"/>
              <a:t>26.08.2024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F5485A18-7D9E-BDE4-0046-7F985A9DB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768882F9-55B6-6E08-4A79-4FF8BB6CC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1A0F5-BEA3-4F10-9427-F990AE7FE41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1994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2568EE93-DCBB-F0E4-5165-3719220E7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764388B6-F031-5F28-B51E-0257345F25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2DCFB822-2450-7824-60DE-A93541918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73F30-A045-4773-96FE-AA18DE6CEAF2}" type="datetimeFigureOut">
              <a:rPr lang="lv-LV" smtClean="0"/>
              <a:t>26.08.2024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D5B09A3C-DB1B-B447-A7AE-51B3D5618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56C4C877-3B9D-C981-93CA-ABFCE76EF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1A0F5-BEA3-4F10-9427-F990AE7FE41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9803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>
            <a:extLst>
              <a:ext uri="{FF2B5EF4-FFF2-40B4-BE49-F238E27FC236}">
                <a16:creationId xmlns:a16="http://schemas.microsoft.com/office/drawing/2014/main" id="{DA7F9F12-45C0-6C8D-C26C-4B1D1F0072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EC3089AB-6FC5-67F8-4EAB-ADB0199624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9E5CC1CC-D036-538B-439E-51F50F54C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73F30-A045-4773-96FE-AA18DE6CEAF2}" type="datetimeFigureOut">
              <a:rPr lang="lv-LV" smtClean="0"/>
              <a:t>26.08.2024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051CEEAA-B831-15B9-68DC-6A5B262ED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3EAC1FFA-A5D3-D48A-F0B4-6A81FA36E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1A0F5-BEA3-4F10-9427-F990AE7FE41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07518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53C1FAC-AB19-95C1-32F2-8990E14E6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3523F8BB-9781-5A57-C06F-9CB84174AE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CC2CDAB4-9F1D-0D0D-4342-9BB13D9A5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73F30-A045-4773-96FE-AA18DE6CEAF2}" type="datetimeFigureOut">
              <a:rPr lang="lv-LV" smtClean="0"/>
              <a:t>26.08.2024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ED7259D7-53E7-D9DE-32D3-675B77F9B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FA9C0B48-A892-406D-C4E7-04B76056A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1A0F5-BEA3-4F10-9427-F990AE7FE41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46656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87B61162-9E40-8D8D-A993-F53B54B6A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561A7D2E-F238-F581-AFC4-9B2D188A0D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AA189AF3-7D84-0A26-836B-05E4CB067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73F30-A045-4773-96FE-AA18DE6CEAF2}" type="datetimeFigureOut">
              <a:rPr lang="lv-LV" smtClean="0"/>
              <a:t>26.08.2024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BE5CA91C-1D79-791E-38F9-6C4E27947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A4724048-0BAC-5EAC-0E60-FF4ED8024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1A0F5-BEA3-4F10-9427-F990AE7FE41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23893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05F82EAE-EDA3-991F-D414-2AFA6253F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489BDFA8-10E4-C3DC-EAED-8A881A80D9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C0697B6E-18BA-8BB8-952D-C0FD74A896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629A33FB-C30C-CD4E-C70D-E850FD1B2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73F30-A045-4773-96FE-AA18DE6CEAF2}" type="datetimeFigureOut">
              <a:rPr lang="lv-LV" smtClean="0"/>
              <a:t>26.08.2024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DCAD63EF-B43D-C78F-246A-4E624A82D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0EBCB478-71BC-722D-10C3-AA82CBEE8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1A0F5-BEA3-4F10-9427-F990AE7FE41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94546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6A953FB3-A128-ED8D-AC5B-7DF70F585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73D07F16-4B8F-87E8-5C75-A92A4789CC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921A6CD8-4AFD-F980-3C8B-84AE455E67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E09AF545-3F6C-11DF-A3C2-52E89CB4CB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:a16="http://schemas.microsoft.com/office/drawing/2014/main" id="{B306FCB2-01A8-E83B-D037-5C6A62EB47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>
            <a:extLst>
              <a:ext uri="{FF2B5EF4-FFF2-40B4-BE49-F238E27FC236}">
                <a16:creationId xmlns:a16="http://schemas.microsoft.com/office/drawing/2014/main" id="{B211DA8A-B49F-F03A-8003-D101E9722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73F30-A045-4773-96FE-AA18DE6CEAF2}" type="datetimeFigureOut">
              <a:rPr lang="lv-LV" smtClean="0"/>
              <a:t>26.08.2024</a:t>
            </a:fld>
            <a:endParaRPr lang="lv-LV"/>
          </a:p>
        </p:txBody>
      </p:sp>
      <p:sp>
        <p:nvSpPr>
          <p:cNvPr id="8" name="Kājenes vietturis 7">
            <a:extLst>
              <a:ext uri="{FF2B5EF4-FFF2-40B4-BE49-F238E27FC236}">
                <a16:creationId xmlns:a16="http://schemas.microsoft.com/office/drawing/2014/main" id="{5D18B6B8-5BAB-D6D7-7E50-0F314121E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>
            <a:extLst>
              <a:ext uri="{FF2B5EF4-FFF2-40B4-BE49-F238E27FC236}">
                <a16:creationId xmlns:a16="http://schemas.microsoft.com/office/drawing/2014/main" id="{AFF3B8AA-3684-B93C-318B-42E324585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1A0F5-BEA3-4F10-9427-F990AE7FE41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44651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D40D96A-CBDF-C8E4-1C85-2F2B31BE5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D64CF801-31CB-E80C-0C2C-F51AEF93C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73F30-A045-4773-96FE-AA18DE6CEAF2}" type="datetimeFigureOut">
              <a:rPr lang="lv-LV" smtClean="0"/>
              <a:t>26.08.2024</a:t>
            </a:fld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25BDF2B6-E050-2F16-A894-AF7D7DD41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303850D3-8D87-1324-2300-2D4D4743E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1A0F5-BEA3-4F10-9427-F990AE7FE41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98623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>
            <a:extLst>
              <a:ext uri="{FF2B5EF4-FFF2-40B4-BE49-F238E27FC236}">
                <a16:creationId xmlns:a16="http://schemas.microsoft.com/office/drawing/2014/main" id="{74AFE103-EA3B-26C1-ED1D-6C495CA27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73F30-A045-4773-96FE-AA18DE6CEAF2}" type="datetimeFigureOut">
              <a:rPr lang="lv-LV" smtClean="0"/>
              <a:t>26.08.2024</a:t>
            </a:fld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F0493982-AB1F-10B0-5FF3-24F1AA66E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B76C2F2E-7DF3-13AA-C24D-84C1DF804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1A0F5-BEA3-4F10-9427-F990AE7FE41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03557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7328E4B7-E4B4-8BF3-1B41-A2F3FA02C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BA8BF0B8-95E1-DF99-260B-35CFB5EBF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462AC711-8275-0DA6-B2AC-A930DD30F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0AAB35DA-EF89-5A14-8341-D0FDA90B1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73F30-A045-4773-96FE-AA18DE6CEAF2}" type="datetimeFigureOut">
              <a:rPr lang="lv-LV" smtClean="0"/>
              <a:t>26.08.2024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F7A2B8B3-5683-474B-E5E0-ACF4EB2F4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66CB7622-B68C-29A0-2A36-8F46C72AC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1A0F5-BEA3-4F10-9427-F990AE7FE41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85085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07B1E1E9-4801-9AE3-8365-33CADBAB8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>
            <a:extLst>
              <a:ext uri="{FF2B5EF4-FFF2-40B4-BE49-F238E27FC236}">
                <a16:creationId xmlns:a16="http://schemas.microsoft.com/office/drawing/2014/main" id="{F77B7D60-A321-1A5C-7890-BA2BD08722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04DF0E6B-B7C7-E600-281A-12F045DD47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EF6C8B2C-43BA-EEE8-3C97-82075E8AF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73F30-A045-4773-96FE-AA18DE6CEAF2}" type="datetimeFigureOut">
              <a:rPr lang="lv-LV" smtClean="0"/>
              <a:t>26.08.2024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0D98235F-8754-C8F8-D05E-9F20C6B15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2F794C24-D5D1-1865-4C69-B534F242D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1A0F5-BEA3-4F10-9427-F990AE7FE41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9263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:a16="http://schemas.microsoft.com/office/drawing/2014/main" id="{9076E33A-D4C1-3C45-C867-6ECAB418A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45C9451F-91E8-2F2B-93F8-2E81413C0C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F03F255B-F9A7-21DE-6103-EC17645A6A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B73F30-A045-4773-96FE-AA18DE6CEAF2}" type="datetimeFigureOut">
              <a:rPr lang="lv-LV" smtClean="0"/>
              <a:t>26.08.2024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F03CAD5D-DB2A-DBD9-D002-E6DF2D2C74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C6B63617-72DC-2E2B-3060-787667D278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31A0F5-BEA3-4F10-9427-F990AE7FE41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22035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samariesi.lv/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914399" y="2386548"/>
            <a:ext cx="9703127" cy="2608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lv-LV" sz="3600" b="0" i="1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Sociālo pakalpojumu sniedzēju aktualitātes, </a:t>
            </a:r>
          </a:p>
          <a:p>
            <a:pPr algn="ctr" eaLnBrk="1" hangingPunct="1"/>
            <a:endParaRPr lang="lv-LV" altLang="en-US" sz="3600" dirty="0">
              <a:solidFill>
                <a:srgbClr val="242424"/>
              </a:solidFill>
              <a:highlight>
                <a:srgbClr val="FFFFFF"/>
              </a:highlight>
              <a:latin typeface="Calibri" panose="020F0502020204030204" pitchFamily="34" charset="0"/>
            </a:endParaRPr>
          </a:p>
          <a:p>
            <a:pPr algn="ctr" eaLnBrk="1" hangingPunct="1"/>
            <a:r>
              <a:rPr lang="lv-LV" sz="3600" b="1" i="0" dirty="0">
                <a:solidFill>
                  <a:srgbClr val="9A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palīdzot personām ar aprūpes vajadzībām </a:t>
            </a:r>
          </a:p>
        </p:txBody>
      </p:sp>
      <p:sp>
        <p:nvSpPr>
          <p:cNvPr id="3076" name="Rectangle 9"/>
          <p:cNvSpPr>
            <a:spLocks noChangeArrowheads="1"/>
          </p:cNvSpPr>
          <p:nvPr/>
        </p:nvSpPr>
        <p:spPr bwMode="auto">
          <a:xfrm>
            <a:off x="2596407" y="2294335"/>
            <a:ext cx="5454253" cy="1241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endParaRPr lang="lv-LV" altLang="lv-LV" sz="1350"/>
          </a:p>
        </p:txBody>
      </p:sp>
      <p:pic>
        <p:nvPicPr>
          <p:cNvPr id="3077" name="Picture 6" descr="LPGO Stripa bez rekvizitie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38" y="420101"/>
            <a:ext cx="10926704" cy="1874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4583151" y="3963815"/>
            <a:ext cx="6799291" cy="940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lang="en-US" altLang="lv-LV" sz="33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1E55AD-43AC-C03B-245A-A8D67A09EB9E}"/>
              </a:ext>
            </a:extLst>
          </p:cNvPr>
          <p:cNvSpPr txBox="1"/>
          <p:nvPr/>
        </p:nvSpPr>
        <p:spPr>
          <a:xfrm>
            <a:off x="5765962" y="5422445"/>
            <a:ext cx="5801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i="1" dirty="0"/>
              <a:t>Andris Bērziņš Latvijas Samariešu </a:t>
            </a:r>
            <a:r>
              <a:rPr lang="lv-LV" i="1"/>
              <a:t>apvienība </a:t>
            </a:r>
          </a:p>
          <a:p>
            <a:r>
              <a:rPr lang="lv-LV"/>
              <a:t>Sociālo </a:t>
            </a:r>
            <a:r>
              <a:rPr lang="lv-LV" dirty="0"/>
              <a:t>pakalpojumu sniedzēju konsultatīvajā padomē </a:t>
            </a:r>
            <a:r>
              <a:rPr lang="lv-LV" i="1"/>
              <a:t>22.08.2024 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56288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5F7F820-03E9-E65C-AF76-312D5455789F}"/>
              </a:ext>
            </a:extLst>
          </p:cNvPr>
          <p:cNvSpPr txBox="1"/>
          <p:nvPr/>
        </p:nvSpPr>
        <p:spPr>
          <a:xfrm>
            <a:off x="340043" y="478274"/>
            <a:ext cx="60979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3200" b="1" i="0" dirty="0">
                <a:solidFill>
                  <a:srgbClr val="9A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No LD gadagrāmatas 2023  </a:t>
            </a:r>
            <a:endParaRPr lang="lv-LV" sz="3200" b="1" dirty="0">
              <a:solidFill>
                <a:srgbClr val="9A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0B5799-FC65-23B4-C758-90BF5D73D779}"/>
              </a:ext>
            </a:extLst>
          </p:cNvPr>
          <p:cNvSpPr txBox="1"/>
          <p:nvPr/>
        </p:nvSpPr>
        <p:spPr>
          <a:xfrm>
            <a:off x="340043" y="1495668"/>
            <a:ext cx="11364277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lv-LV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Turpināja pieaugt sociālo pakalpojumu saņēmēju skaits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lv-LV" sz="20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Pašvaldībā arvien pieaug personu ar invaliditāti skaits 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lv-LV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Turpina pieaugt pieprasījums pēc aprūpes pakalpojumiem dzīvesvietā</a:t>
            </a:r>
            <a:endParaRPr lang="lv-LV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lv-LV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Saglabājies nemainīgi augsts pieprasījums pēc SAC pakalpojuma</a:t>
            </a:r>
            <a:endParaRPr lang="lv-LV" sz="2000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lv-LV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Klientu aprūpes vajadzības kļūst lielākas</a:t>
            </a:r>
            <a:endParaRPr lang="lv-LV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lv-LV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Vismaz 50% no personām, kurām nepieciešama ilgstoša sociālā aprūpe institūcijā, ir personas ar </a:t>
            </a:r>
            <a:r>
              <a:rPr lang="lv-LV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demenci</a:t>
            </a:r>
            <a:endParaRPr lang="lv-LV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lv-LV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Prognozējot pieteikumu skaita pieaugumu vidēji par 5% gadā,</a:t>
            </a:r>
            <a:r>
              <a:rPr lang="lv-LV" sz="20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</a:t>
            </a:r>
            <a:r>
              <a:rPr lang="lv-LV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epieciešamo SAC vietu skaita palielinājums līdz 2025. gadam vismaz par 21%</a:t>
            </a:r>
            <a:endParaRPr lang="lv-LV" sz="2000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lv-LV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Problēmas personāla jomā – personāla trūkums pašvaldības iestādēs 9-12% (SD/BJC/3 </a:t>
            </a:r>
            <a:r>
              <a:rPr lang="lv-LV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saci</a:t>
            </a:r>
            <a:r>
              <a:rPr lang="lv-LV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.)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lv-LV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Rindas uz sociālajiem pakalpojumiem (t.i. reģistrēto iesniegumu skaits) SAC - 532 personas/  Grupu dzīvokļi - 95 personas, t.sk. 82 personas ar smagiem/ļoti smagiem GRT (par 21 personu jeb 34% vairāk, salīdzinot ar 2022. gadu) /  Aprūpētā dzīvesvieta – 2023. gada sākumā 29 personas/  DAC personām ar GRT - 22 personas / Ģimenes asistents – 10 personas</a:t>
            </a:r>
            <a:endParaRPr lang="lv-LV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210526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EFD11FD-FF71-EE66-D1CF-839B69D10963}"/>
              </a:ext>
            </a:extLst>
          </p:cNvPr>
          <p:cNvSpPr txBox="1"/>
          <p:nvPr/>
        </p:nvSpPr>
        <p:spPr>
          <a:xfrm>
            <a:off x="270986" y="366623"/>
            <a:ext cx="11921014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lv-LV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Turpināja pieaugt sociālo pakalpojumu saņēmēju skaits</a:t>
            </a:r>
          </a:p>
          <a:p>
            <a:pPr marL="742950" lvl="1" indent="-285750">
              <a:lnSpc>
                <a:spcPct val="120000"/>
              </a:lnSpc>
              <a:buFontTx/>
              <a:buChar char="-"/>
            </a:pPr>
            <a:r>
              <a:rPr lang="lv-LV" sz="2000" b="1" dirty="0">
                <a:solidFill>
                  <a:srgbClr val="9A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Labi! Tātad spējam tikt galā! </a:t>
            </a:r>
            <a:endParaRPr lang="lv-LV" sz="2000" dirty="0">
              <a:solidFill>
                <a:srgbClr val="9A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lv-LV" sz="16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Pašvaldībā arvien pieaug personu ar invaliditāti skaits</a:t>
            </a:r>
          </a:p>
          <a:p>
            <a:pPr marL="742950" lvl="1" indent="-285750">
              <a:lnSpc>
                <a:spcPct val="120000"/>
              </a:lnSpc>
              <a:buFontTx/>
              <a:buChar char="-"/>
            </a:pPr>
            <a:r>
              <a:rPr lang="lv-LV" sz="2000" b="1" dirty="0">
                <a:solidFill>
                  <a:srgbClr val="9A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Potenciāli tas var radīt riskus, bet invalīds automātiski jau nav klients – pieņemam zināšanai </a:t>
            </a:r>
            <a:endParaRPr lang="lv-LV" sz="2000" kern="100" dirty="0">
              <a:solidFill>
                <a:srgbClr val="9A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lv-LV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Turpina pieaugt pieprasījums pēc aprūpes pakalpojumiem dzīvesvietā</a:t>
            </a:r>
          </a:p>
          <a:p>
            <a:pPr marL="742950" lvl="1" indent="-285750">
              <a:lnSpc>
                <a:spcPct val="120000"/>
              </a:lnSpc>
              <a:buFontTx/>
              <a:buChar char="-"/>
            </a:pPr>
            <a:r>
              <a:rPr lang="lv-LV" sz="2000" b="1" dirty="0">
                <a:solidFill>
                  <a:srgbClr val="9A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Laba ziņa </a:t>
            </a:r>
            <a:r>
              <a:rPr lang="lv-LV" sz="2000" b="1" dirty="0">
                <a:solidFill>
                  <a:srgbClr val="9A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sistēmai – sistēma strādā, vēlme saņemt ir, iesniegumi nāk. Bet vai iesniegumu uzraksta visi, kam vajag?  Cik daudziem patiešām vajag? Vai vārēsim ja uzrakstīs visi ? (2%)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lv-LV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Saglabājies nemainīgi augsts pieprasījums pēc SAC pakalpojuma</a:t>
            </a:r>
          </a:p>
          <a:p>
            <a:pPr marL="742950" lvl="1" indent="-285750">
              <a:lnSpc>
                <a:spcPct val="120000"/>
              </a:lnSpc>
              <a:buFontTx/>
              <a:buChar char="-"/>
            </a:pPr>
            <a:r>
              <a:rPr lang="lv-LV" sz="2000" b="1" kern="100" dirty="0">
                <a:solidFill>
                  <a:srgbClr val="9A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Sistēma strādā, bet ja ilgstoši – vai nav problēmas ar piedāvājuma / pieprasījuma balansu?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lv-LV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Klientu aprūpes vajadzības kļūst lielākas</a:t>
            </a:r>
            <a:endParaRPr lang="lv-LV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20000"/>
              </a:lnSpc>
              <a:buFontTx/>
              <a:buChar char="-"/>
            </a:pPr>
            <a:r>
              <a:rPr lang="lv-LV" sz="2000" b="1" dirty="0">
                <a:solidFill>
                  <a:srgbClr val="9A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 cik lielākas? Kāda ir dinamika? Ko darīsim? (apjoms/izmaksas/risinājumi) </a:t>
            </a:r>
            <a:endParaRPr lang="lv-LV" sz="2000" dirty="0">
              <a:solidFill>
                <a:srgbClr val="9A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lv-LV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Prognozējot SAC pieteikumu skaita pieaugumu vidēji par 5% gadā</a:t>
            </a:r>
            <a:r>
              <a:rPr lang="lv-LV" sz="16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lv-LV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Nepieciešamo SAC vietu skaita palielinājums līdz 2025. gadam vismaz par 21%.</a:t>
            </a:r>
            <a:r>
              <a:rPr lang="lv-LV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Vismaz 50% no personām, kurām nepieciešama ilgstoša sociālā aprūpe institūcijā, ir personas ar </a:t>
            </a:r>
            <a:r>
              <a:rPr lang="lv-LV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demenci</a:t>
            </a:r>
            <a:endParaRPr lang="lv-LV" sz="1600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20000"/>
              </a:lnSpc>
              <a:buFontTx/>
              <a:buChar char="-"/>
            </a:pPr>
            <a:r>
              <a:rPr lang="lv-LV" sz="2000" b="1" dirty="0">
                <a:solidFill>
                  <a:srgbClr val="9A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Vai veidojam jaunas SAC vietas? Dodiet uzdevumu ! Vai tam būs resursi? </a:t>
            </a:r>
          </a:p>
          <a:p>
            <a:pPr lvl="1">
              <a:lnSpc>
                <a:spcPct val="120000"/>
              </a:lnSpc>
            </a:pPr>
            <a:r>
              <a:rPr lang="lv-LV" sz="2000" b="1" dirty="0">
                <a:solidFill>
                  <a:srgbClr val="9A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Mēs varam, bet lēmums par </a:t>
            </a:r>
            <a:r>
              <a:rPr lang="lv-LV" sz="2000" b="1" dirty="0" err="1">
                <a:solidFill>
                  <a:srgbClr val="9A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Garozes</a:t>
            </a:r>
            <a:r>
              <a:rPr lang="lv-LV" sz="2000" b="1" dirty="0">
                <a:solidFill>
                  <a:srgbClr val="9A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15 (papildus 50 vietām) ir «reāli uzkāries» - PALĪGĀ!    </a:t>
            </a:r>
            <a:endParaRPr lang="lv-LV" sz="2000" kern="100" dirty="0">
              <a:solidFill>
                <a:srgbClr val="9A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lv-LV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Problēmas personāla jomā – personāla trūkums pašvaldības iestādēs 9-12% (SD/BJC/3 </a:t>
            </a:r>
            <a:r>
              <a:rPr lang="lv-LV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saci</a:t>
            </a:r>
            <a:r>
              <a:rPr lang="lv-LV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.)</a:t>
            </a:r>
          </a:p>
          <a:p>
            <a:pPr marL="742950" lvl="1" indent="-285750">
              <a:lnSpc>
                <a:spcPct val="120000"/>
              </a:lnSpc>
              <a:buFontTx/>
              <a:buChar char="-"/>
            </a:pPr>
            <a:r>
              <a:rPr lang="lv-LV" sz="2000" b="1" kern="100" dirty="0">
                <a:solidFill>
                  <a:srgbClr val="9A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Bet ja pieskaita pakalpojumu sniedzējus? Cik vajag nozarei? Vai šo varam risināt kopā sadarbībā, nevis konkurējot?  </a:t>
            </a:r>
            <a:r>
              <a:rPr lang="lv-LV" sz="2000" b="1" kern="100" dirty="0">
                <a:solidFill>
                  <a:srgbClr val="9A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lv-LV" dirty="0">
              <a:solidFill>
                <a:srgbClr val="9A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012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ttēls 10" descr="Attēls, kurā ir teksts, fonts, cipars, kvīts&#10;&#10;Apraksts ģenerēts automātiski">
            <a:extLst>
              <a:ext uri="{FF2B5EF4-FFF2-40B4-BE49-F238E27FC236}">
                <a16:creationId xmlns:a16="http://schemas.microsoft.com/office/drawing/2014/main" id="{A1DF2B19-9FD9-B6FD-95E8-7186784C81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793" y="4129549"/>
            <a:ext cx="7300207" cy="27284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527FD4-724B-285F-907A-3C11F9B07B05}"/>
              </a:ext>
            </a:extLst>
          </p:cNvPr>
          <p:cNvSpPr txBox="1"/>
          <p:nvPr/>
        </p:nvSpPr>
        <p:spPr>
          <a:xfrm>
            <a:off x="312419" y="247255"/>
            <a:ext cx="11567161" cy="4232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lv-LV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Rindas uz sociālajiem pakalpojumiem (t.i. reģistrēto iesniegumu skaits) SAC - 532 personas/  Grupu dzīvokļi - 95 personas, t.sk. 82 personas ar smagiem/ļoti smagiem GRT (par 21 personu jeb 34% vairāk, salīdzinot ar 2022. gadu) /  Aprūpētā dzīvesvieta – 2023. gada sākumā 29 personas/  DAC personām ar GRT - 22 personas / Ģimenes asistents – 10 personas</a:t>
            </a:r>
          </a:p>
          <a:p>
            <a:pPr marL="742950" lvl="1" indent="-285750">
              <a:lnSpc>
                <a:spcPct val="120000"/>
              </a:lnSpc>
              <a:buFontTx/>
              <a:buChar char="-"/>
            </a:pPr>
            <a:r>
              <a:rPr lang="lv-LV" sz="2000" b="1" kern="100" dirty="0" err="1">
                <a:solidFill>
                  <a:srgbClr val="9A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SACos</a:t>
            </a:r>
            <a:r>
              <a:rPr lang="lv-LV" sz="2000" b="1" kern="100" dirty="0">
                <a:solidFill>
                  <a:srgbClr val="9A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uz 15.08.24. brīvas vietas – 416 </a:t>
            </a:r>
          </a:p>
          <a:p>
            <a:pPr marL="742950" lvl="1" indent="-285750">
              <a:lnSpc>
                <a:spcPct val="120000"/>
              </a:lnSpc>
              <a:buFontTx/>
              <a:buChar char="-"/>
            </a:pPr>
            <a:r>
              <a:rPr lang="lv-LV" sz="2000" b="1" kern="100" dirty="0">
                <a:solidFill>
                  <a:srgbClr val="9A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Pēdējais klients ar Rīgas SD nosūtījumu «</a:t>
            </a:r>
            <a:r>
              <a:rPr lang="lv-LV" sz="2000" b="1" kern="100" dirty="0" err="1">
                <a:solidFill>
                  <a:srgbClr val="9A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vaučeri</a:t>
            </a:r>
            <a:r>
              <a:rPr lang="lv-LV" sz="2000" b="1" kern="100" dirty="0">
                <a:solidFill>
                  <a:srgbClr val="9A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»</a:t>
            </a:r>
            <a:r>
              <a:rPr lang="lv-LV" sz="2000" b="1" kern="100" dirty="0">
                <a:solidFill>
                  <a:srgbClr val="9A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lv-LV" sz="2000" b="1" kern="100" dirty="0" err="1">
                <a:solidFill>
                  <a:srgbClr val="9A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SenRīgā</a:t>
            </a:r>
            <a:r>
              <a:rPr lang="lv-LV" sz="2000" b="1" kern="100" dirty="0">
                <a:solidFill>
                  <a:srgbClr val="9A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iestājās 26.02.24.,  2024. gadā. kopā 3 cilvēki (janv. 2, feb. 1) un tad nu jau 6 </a:t>
            </a:r>
            <a:r>
              <a:rPr lang="lv-LV" sz="2000" b="1" kern="100" dirty="0" err="1">
                <a:solidFill>
                  <a:srgbClr val="9A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mēn</a:t>
            </a:r>
            <a:r>
              <a:rPr lang="lv-LV" sz="2000" b="1" kern="100" dirty="0">
                <a:solidFill>
                  <a:srgbClr val="9A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0. Uz 15.08. dzīvo un līdzfinansējumu gaida jau16 klienti     </a:t>
            </a:r>
          </a:p>
          <a:p>
            <a:pPr marL="742950" lvl="1" indent="-285750">
              <a:lnSpc>
                <a:spcPct val="120000"/>
              </a:lnSpc>
              <a:buFontTx/>
              <a:buChar char="-"/>
            </a:pPr>
            <a:r>
              <a:rPr lang="lv-LV" sz="2000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Informācijā par rindu tikai tie, kas uzrakstījuši iesniegumu. Pašvaldībai ir iespēja uzzināt – cik, kur (teritoriāli), kam konkrēti (saraksts) vajag kuru pakalpojumu – visi dati ir digitāli </a:t>
            </a:r>
            <a:r>
              <a:rPr lang="lv-LV" sz="2000" b="1" kern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APSis</a:t>
            </a:r>
            <a:r>
              <a:rPr lang="lv-LV" sz="2000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bet nekad nav bijusi interese</a:t>
            </a:r>
          </a:p>
          <a:p>
            <a:pPr marL="742950" lvl="1" indent="-285750">
              <a:lnSpc>
                <a:spcPct val="120000"/>
              </a:lnSpc>
              <a:buFontTx/>
              <a:buChar char="-"/>
            </a:pPr>
            <a:r>
              <a:rPr lang="lv-LV" sz="2000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Alga aprūpētājiem visur +/- 5 </a:t>
            </a:r>
            <a:r>
              <a:rPr lang="lv-LV" sz="2000" b="1" kern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</a:t>
            </a:r>
            <a:r>
              <a:rPr lang="lv-LV" sz="2000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/h, bet pašvaldībā vēl piemaksas (5) + prēmija (75%) + balva(100%) transports + +     </a:t>
            </a:r>
            <a:r>
              <a:rPr lang="lv-LV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marL="742950" lvl="1" indent="-285750">
              <a:lnSpc>
                <a:spcPct val="120000"/>
              </a:lnSpc>
              <a:buFontTx/>
              <a:buChar char="-"/>
            </a:pPr>
            <a:endParaRPr lang="lv-LV" kern="100" dirty="0">
              <a:effectLst/>
              <a:latin typeface="Century Schoolbook" panose="020406040505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438431-94C7-8B6A-8982-095714EEEF98}"/>
              </a:ext>
            </a:extLst>
          </p:cNvPr>
          <p:cNvSpPr txBox="1"/>
          <p:nvPr/>
        </p:nvSpPr>
        <p:spPr>
          <a:xfrm>
            <a:off x="312419" y="4462723"/>
            <a:ext cx="426695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3200" b="1" dirty="0">
                <a:solidFill>
                  <a:srgbClr val="9A0000"/>
                </a:solidFill>
                <a:highlight>
                  <a:srgbClr val="FFFFFF"/>
                </a:highlight>
                <a:latin typeface="Calibri" panose="020F0502020204030204" pitchFamily="34" charset="0"/>
              </a:rPr>
              <a:t>Vai mēs (SP sniedzēji) esam, lai kopā palīdzētu rīdziniekiem, vai tomēr kādam traucējam ?  </a:t>
            </a:r>
            <a:r>
              <a:rPr lang="lv-LV" sz="3200" b="1" i="0" dirty="0">
                <a:solidFill>
                  <a:srgbClr val="9A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2522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14B38EA7-4C12-9E03-3920-DDDDE582C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3965"/>
            <a:ext cx="9711690" cy="4392695"/>
          </a:xfrm>
        </p:spPr>
        <p:txBody>
          <a:bodyPr>
            <a:normAutofit/>
          </a:bodyPr>
          <a:lstStyle/>
          <a:p>
            <a:r>
              <a:rPr lang="lv-LV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Sajūtu un pārliecību, ka esam vajadzīgi, mūs dzird, redz, uzklausa un novērtē; un šo faktu (ka esam vajadzīgi) uzzina arī mūsu tiešie sadarbības partneri visos līmeņos</a:t>
            </a:r>
          </a:p>
          <a:p>
            <a:r>
              <a:rPr lang="lv-LV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Iespēju uzklausīt un ieteikt risinājumus, kas nāktu par labu kopējam darbam, rīdziniekiem, un visiem klientiem, neatkarīgi, kas ir pakalpojumu sniedzējs   </a:t>
            </a:r>
          </a:p>
          <a:p>
            <a:r>
              <a:rPr lang="lv-LV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Kopā domāt par kopīgiem jautājumiem, šobrīd par  aprūpētāju trūkumu, to darba samaksas iespējām – vienoti lemt, jo «deķītis» ir tik plāns, cik ir, un, to staipot, lielāks nepaliks          </a:t>
            </a:r>
          </a:p>
          <a:p>
            <a:r>
              <a:rPr lang="lv-LV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Būt kopā tur, kur jābūt kopā, bet konkurēt ar attieksmi, vērtībām, pieeju un inovācijām</a:t>
            </a:r>
          </a:p>
          <a:p>
            <a:r>
              <a:rPr lang="lv-LV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 pelnīts, tad saņemt kritiku un risināt problēmas pēc būtības, nevis ļaut «gruzdēt», un risināt, meklējot formālus pamatojumus, līgumu atrunas vai, izmatojot ekonomiskus ieročus </a:t>
            </a:r>
          </a:p>
          <a:p>
            <a:r>
              <a:rPr lang="lv-LV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Izstāstīt par «korķiem» (pretdarbību vai neizdarību) no dienestu puses, kas nāk par sliktu   </a:t>
            </a:r>
          </a:p>
        </p:txBody>
      </p:sp>
      <p:sp>
        <p:nvSpPr>
          <p:cNvPr id="4" name="Virsraksts 3">
            <a:extLst>
              <a:ext uri="{FF2B5EF4-FFF2-40B4-BE49-F238E27FC236}">
                <a16:creationId xmlns:a16="http://schemas.microsoft.com/office/drawing/2014/main" id="{E16B46AF-30AD-762A-6E61-FF9F52100A5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634180"/>
            <a:ext cx="10515600" cy="537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3200" b="1" dirty="0">
                <a:solidFill>
                  <a:srgbClr val="9A0000"/>
                </a:solidFill>
                <a:highlight>
                  <a:srgbClr val="FFFFFF"/>
                </a:highlight>
                <a:latin typeface="Calibri" panose="020F0502020204030204" pitchFamily="34" charset="0"/>
              </a:rPr>
              <a:t>Ko mēs gaidām no Rīgas Sociālo pakalpojumu padomes </a:t>
            </a:r>
            <a:endParaRPr lang="lv-LV" sz="3200" b="1" dirty="0">
              <a:solidFill>
                <a:srgbClr val="9A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844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C0D8D6A9-DDB0-5267-AA36-D8F866D5EECF}"/>
              </a:ext>
            </a:extLst>
          </p:cNvPr>
          <p:cNvSpPr txBox="1">
            <a:spLocks/>
          </p:cNvSpPr>
          <p:nvPr/>
        </p:nvSpPr>
        <p:spPr>
          <a:xfrm>
            <a:off x="491476" y="358662"/>
            <a:ext cx="10720178" cy="67372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3200" b="1" dirty="0">
                <a:solidFill>
                  <a:srgbClr val="92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Ieplāno datumu un pievienojies atklātai sarunai par aprūpi!</a:t>
            </a:r>
            <a:endParaRPr lang="lv-LV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AB7B68-36DB-8A67-FFB6-DD530AB21BC6}"/>
              </a:ext>
            </a:extLst>
          </p:cNvPr>
          <p:cNvSpPr txBox="1"/>
          <p:nvPr/>
        </p:nvSpPr>
        <p:spPr>
          <a:xfrm>
            <a:off x="491476" y="1167083"/>
            <a:ext cx="8298194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Latvijas Samariešu apvienība sadarbībā ar Labklājības ministriju un Rīgas Domi </a:t>
            </a:r>
          </a:p>
          <a:p>
            <a:r>
              <a:rPr lang="lv-LV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aicina uz konferenci</a:t>
            </a:r>
          </a:p>
          <a:p>
            <a:r>
              <a:rPr lang="lv-LV" sz="2000" b="1" dirty="0">
                <a:solidFill>
                  <a:srgbClr val="9A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«APRŪPE ŠODIEN UN MŪSU IZREDZES CIEŅPILNI NOVECOT»</a:t>
            </a:r>
          </a:p>
          <a:p>
            <a:r>
              <a:rPr lang="lv-LV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13. septembrī  no 9:00 līdz 15:30</a:t>
            </a:r>
          </a:p>
          <a:p>
            <a:r>
              <a:rPr lang="lv-LV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Rīgas domes sēžu zālē, Rātslaukums 1, Rīga</a:t>
            </a:r>
          </a:p>
          <a:p>
            <a:r>
              <a:rPr lang="lv-LV" sz="20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vai tiešsaistē</a:t>
            </a:r>
          </a:p>
          <a:p>
            <a:endParaRPr lang="lv-LV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Runāsim par aprūpes nodrošinājumu no klienta, aprūpētāja, pakalpojumu sniedzēja, pašvaldības, ministrijas jeb lēmumpieņēmēju, kā arī Eiropas politikas perspektīvām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Dalīsimies pasaules un Latvijas labajā praksē un iedvesmas stāstos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Runāsim par finansēšanas modeļiem un dosim iespēju prezentēt akadēmiskos pētījumus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Tiksimies ar domubiedriem un veidosim sadarbības</a:t>
            </a:r>
          </a:p>
          <a:p>
            <a:endParaRPr lang="lv-LV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lv-LV" sz="20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Plašāk par konferenci un pieteikšanās:</a:t>
            </a:r>
          </a:p>
          <a:p>
            <a:r>
              <a:rPr lang="lv-LV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dagnija.kaklautina@samariesi.lv</a:t>
            </a:r>
          </a:p>
          <a:p>
            <a:endParaRPr lang="lv-LV" dirty="0"/>
          </a:p>
        </p:txBody>
      </p:sp>
      <p:pic>
        <p:nvPicPr>
          <p:cNvPr id="6" name="Attēls 5">
            <a:extLst>
              <a:ext uri="{FF2B5EF4-FFF2-40B4-BE49-F238E27FC236}">
                <a16:creationId xmlns:a16="http://schemas.microsoft.com/office/drawing/2014/main" id="{4CEFBFA4-E2AD-47A7-A4E1-9DF649F38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0393" y="4109884"/>
            <a:ext cx="3841607" cy="274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638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9" y="1190209"/>
            <a:ext cx="11703319" cy="3735545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9D87420-8F9F-4497-89DF-EDAA88BE8669}"/>
              </a:ext>
            </a:extLst>
          </p:cNvPr>
          <p:cNvSpPr/>
          <p:nvPr/>
        </p:nvSpPr>
        <p:spPr>
          <a:xfrm rot="5400000">
            <a:off x="5706715" y="2318890"/>
            <a:ext cx="781200" cy="7812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dist="63500" dir="2700000" algn="tl" rotWithShape="0">
              <a:prstClr val="black">
                <a:alpha val="5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C47B8B-3060-4A4A-B7CF-BC668D8258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677" y="2381890"/>
            <a:ext cx="662645" cy="6552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71129" y="5169193"/>
            <a:ext cx="9699866" cy="443198"/>
          </a:xfr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lv-LV" sz="3200" b="1" cap="all" dirty="0">
                <a:solidFill>
                  <a:srgbClr val="92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Palīdzot ar prieku </a:t>
            </a:r>
            <a:r>
              <a:rPr lang="en-US" sz="3200" b="1" cap="all" dirty="0">
                <a:solidFill>
                  <a:srgbClr val="92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lv-LV" sz="3200" b="1" cap="all" dirty="0">
                <a:solidFill>
                  <a:srgbClr val="92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KOPŠ 1992</a:t>
            </a:r>
            <a:r>
              <a:rPr lang="en-US" sz="3200" b="1" cap="all" dirty="0">
                <a:solidFill>
                  <a:srgbClr val="92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1928A6FF-3E72-44AB-BD93-026A96956B60}"/>
              </a:ext>
            </a:extLst>
          </p:cNvPr>
          <p:cNvSpPr txBox="1">
            <a:spLocks/>
          </p:cNvSpPr>
          <p:nvPr/>
        </p:nvSpPr>
        <p:spPr>
          <a:xfrm>
            <a:off x="8262045" y="5779902"/>
            <a:ext cx="2933779" cy="43088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lv-LV" sz="1400" cap="all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www.samariesi.lv</a:t>
            </a:r>
            <a:endParaRPr lang="lv-LV" sz="1400" cap="all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lv-LV" sz="1400" cap="all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Andris.berzins@samariesi.lv</a:t>
            </a:r>
          </a:p>
        </p:txBody>
      </p:sp>
    </p:spTree>
    <p:extLst>
      <p:ext uri="{BB962C8B-B14F-4D97-AF65-F5344CB8AC3E}">
        <p14:creationId xmlns:p14="http://schemas.microsoft.com/office/powerpoint/2010/main" val="197933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73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36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83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4" grpId="0"/>
      <p:bldP spid="7" grpId="0"/>
    </p:bldLst>
  </p:timing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947</Words>
  <Application>Microsoft Office PowerPoint</Application>
  <PresentationFormat>Platekrāna</PresentationFormat>
  <Paragraphs>62</Paragraphs>
  <Slides>7</Slides>
  <Notes>1</Notes>
  <HiddenSlides>0</HiddenSlides>
  <MMClips>0</MMClips>
  <ScaleCrop>false</ScaleCrop>
  <HeadingPairs>
    <vt:vector size="6" baseType="variant">
      <vt:variant>
        <vt:lpstr>Lietotie fonti</vt:lpstr>
      </vt:variant>
      <vt:variant>
        <vt:i4>5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7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Century Schoolbook</vt:lpstr>
      <vt:lpstr>Office dizains</vt:lpstr>
      <vt:lpstr>PowerPoint prezentācija</vt:lpstr>
      <vt:lpstr>PowerPoint prezentācija</vt:lpstr>
      <vt:lpstr>PowerPoint prezentācija</vt:lpstr>
      <vt:lpstr>PowerPoint prezentācija</vt:lpstr>
      <vt:lpstr>Ko mēs gaidām no Rīgas Sociālo pakalpojumu padomes </vt:lpstr>
      <vt:lpstr>PowerPoint prezentācija</vt:lpstr>
      <vt:lpstr>Palīdzot ar prieku – KOPŠ 1992!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Andris Berzins</dc:creator>
  <cp:lastModifiedBy>Lita Brice</cp:lastModifiedBy>
  <cp:revision>3</cp:revision>
  <dcterms:created xsi:type="dcterms:W3CDTF">2024-08-15T09:38:52Z</dcterms:created>
  <dcterms:modified xsi:type="dcterms:W3CDTF">2024-08-26T06:23:38Z</dcterms:modified>
</cp:coreProperties>
</file>