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modernComment_14A_41E4FD57.xml" ContentType="application/vnd.ms-powerpoint.comments+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79" r:id="rId5"/>
    <p:sldMasterId id="2147483703" r:id="rId6"/>
  </p:sldMasterIdLst>
  <p:notesMasterIdLst>
    <p:notesMasterId r:id="rId23"/>
  </p:notesMasterIdLst>
  <p:sldIdLst>
    <p:sldId id="500" r:id="rId7"/>
    <p:sldId id="285" r:id="rId8"/>
    <p:sldId id="332" r:id="rId9"/>
    <p:sldId id="265" r:id="rId10"/>
    <p:sldId id="569" r:id="rId11"/>
    <p:sldId id="443" r:id="rId12"/>
    <p:sldId id="581" r:id="rId13"/>
    <p:sldId id="570" r:id="rId14"/>
    <p:sldId id="595" r:id="rId15"/>
    <p:sldId id="329" r:id="rId16"/>
    <p:sldId id="596" r:id="rId17"/>
    <p:sldId id="256" r:id="rId18"/>
    <p:sldId id="597" r:id="rId19"/>
    <p:sldId id="593" r:id="rId20"/>
    <p:sldId id="330" r:id="rId21"/>
    <p:sldId id="276" r:id="rId22"/>
  </p:sldIdLst>
  <p:sldSz cx="24384000" cy="13716000"/>
  <p:notesSz cx="6797675" cy="992505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A543626-0443-C9E1-2DCA-239979D7092E}" name="Evija Krūka-Mieze" initials="EKM" userId="S::Evija.Mieze@riga.lv::e09ece6e-8089-42b2-b3ad-5b4f7b8f94d0" providerId="AD"/>
  <p188:author id="{46276746-837A-413B-55CB-FA89AE509F10}" name="Ruta Klimkāne" initials="RK" userId="S::ruta.klimkane@riga.lv::bf9677fb-a9d3-46ff-b3d7-6ee0a097301a" providerId="AD"/>
  <p188:author id="{1CBA3E4A-F8B6-BA9F-8392-C0EFDD6E6D8D}" name="Velga Rudzīte" initials="VR" userId="S::Velga.Rudzite@riga.lv::32ac39e7-2388-40ff-8956-2f74dbf43f5b" providerId="AD"/>
  <p188:author id="{8CD3CB55-BC08-8F17-C8E2-C23C0240A81E}" name="Līga Birnbauma" initials="LB" userId="S::Liga.Birnbauma@riga.lv::1fc09b61-6886-4405-9bf9-5f010c2e3692" providerId="AD"/>
  <p188:author id="{BCBAA082-288E-1B02-2CFE-822DC8569E2E}" name="Anita Feldmane" initials="AF" userId="S::anita.feldmane@riga.lv::70e87b1d-7029-4bea-8d3f-a3e66be4b28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īga Birnbauma" initials="LB" lastIdx="2" clrIdx="0">
    <p:extLst>
      <p:ext uri="{19B8F6BF-5375-455C-9EA6-DF929625EA0E}">
        <p15:presenceInfo xmlns:p15="http://schemas.microsoft.com/office/powerpoint/2012/main" userId="S::Liga.Birnbauma@riga.lv::1fc09b61-6886-4405-9bf9-5f010c2e3692" providerId="AD"/>
      </p:ext>
    </p:extLst>
  </p:cmAuthor>
  <p:cmAuthor id="2" name="Evija Krūka-Mieze" initials="EK" lastIdx="1" clrIdx="1">
    <p:extLst>
      <p:ext uri="{19B8F6BF-5375-455C-9EA6-DF929625EA0E}">
        <p15:presenceInfo xmlns:p15="http://schemas.microsoft.com/office/powerpoint/2012/main" userId="S::Evija.Mieze@riga.lv::e09ece6e-8089-42b2-b3ad-5b4f7b8f94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277860-6374-4B8E-81BE-370BF65DB584}" v="935" vWet="937" dt="2024-08-21T11:52:40.892"/>
    <p1510:client id="{1D76990D-4AF1-49A1-A03F-DCB191288487}" v="980" dt="2024-08-21T12:40:06.171"/>
    <p1510:client id="{363008C6-9DAF-4C80-BB3A-7FC570161679}" v="430" dt="2024-08-21T12:56:13.988"/>
    <p1510:client id="{37BA3A99-C47E-71E4-478F-F9E72A34531C}" v="35" dt="2024-08-21T06:48:29.209"/>
    <p1510:client id="{3CC0711D-2ED3-4F2C-B058-4850232EFA78}" v="1158" dt="2024-08-21T11:47:27.888"/>
    <p1510:client id="{401B6BB0-D25B-4522-8D72-98629DE56D62}" v="2787" dt="2024-08-21T06:30:12.234"/>
    <p1510:client id="{4A8D9410-D80C-4C35-A8E5-80F80B295480}" v="3" dt="2024-08-21T13:54:30.318"/>
    <p1510:client id="{819B3B8A-A6A3-45D8-9AE4-A82947D49855}" v="1071" dt="2024-08-21T19:45:45.787"/>
    <p1510:client id="{8CEB451B-05AC-45EA-A7BC-F800FB9A5388}" v="269" dt="2024-08-21T11:52:39.094"/>
    <p1510:client id="{ACAA0299-94CC-47A7-A736-7546A9E6E931}" v="1561" dt="2024-08-21T11:56:23.875"/>
    <p1510:client id="{C57E7B3D-F380-421A-BC8D-2D642671B929}" v="1219" vWet="1221" dt="2024-08-21T06:12:57.08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ila, režģa tabu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6" d="100"/>
          <a:sy n="36" d="100"/>
        </p:scale>
        <p:origin x="21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1" Type="http://schemas.openxmlformats.org/officeDocument/2006/relationships/oleObject" Target="https://riga.sharepoint.com/sites/labklajibas-departaments/Struktrvienbu%20mapes/Finan&#353;u%20noda&#316;a/6_Da&#382;&#257;das%20prezent&#257;cijas/11.07.2024.%20Radzevi&#269;am%20pus%20gada%20izpildes%20prezent&#257;cija/Izpildes%202024%206%20m&#275;n%20excel%20formas%20diagrammaaam.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riga.sharepoint.com/sites/labklajibas-departaments/Struktrvienbu%20mapes/Finan&#353;u%20noda&#316;a/6_Da&#382;&#257;das%20prezent&#257;cijas/11.07.2024.%20Radzevi&#269;am%20pus%20gada%20izpildes%20prezent&#257;cija/Izpildes%202024%206%20m&#275;n%20excel%20formas%20diagrammaaam.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687914116131774"/>
          <c:y val="0.19794486999461955"/>
          <c:w val="0.842730138945322"/>
          <c:h val="0.77404287931741222"/>
        </c:manualLayout>
      </c:layout>
      <c:pie3DChart>
        <c:varyColors val="1"/>
        <c:ser>
          <c:idx val="0"/>
          <c:order val="0"/>
          <c:tx>
            <c:strRef>
              <c:f>'3_LD pankūka'!$B$3:$B$17</c:f>
              <c:strCache>
                <c:ptCount val="15"/>
                <c:pt idx="0">
                  <c:v>RVP Labklājības departaments</c:v>
                </c:pt>
                <c:pt idx="1">
                  <c:v>Sociālie pabalsti Rīgas pilsētas iedzīvotājiem</c:v>
                </c:pt>
                <c:pt idx="2">
                  <c:v>Sociālie pakalpojumi dzīvesvietā Rīgas pilsētas iedzīvotājiem</c:v>
                </c:pt>
                <c:pt idx="3">
                  <c:v>Asistenta pakalpojums personām ar invaliditāti</c:v>
                </c:pt>
                <c:pt idx="4">
                  <c:v>Rīgas Bērnu, jauniešu un ģimeņu sociālā atbalsta centrs</c:v>
                </c:pt>
                <c:pt idx="5">
                  <c:v>Atbalsts ģimenēm krīzē un bērnu uzturēšanās līgumorganizācijās</c:v>
                </c:pt>
                <c:pt idx="6">
                  <c:v>Veco ļaužu uzturēšanās iestādes</c:v>
                </c:pt>
                <c:pt idx="7">
                  <c:v>Veco ļaužu uzturēšanās iestādēs - līgumorganizācijas</c:v>
                </c:pt>
                <c:pt idx="8">
                  <c:v>Rīgas patversme</c:v>
                </c:pt>
                <c:pt idx="9">
                  <c:v>Rīgas patversmes - līgumorganizācijas</c:v>
                </c:pt>
                <c:pt idx="10">
                  <c:v>Rīgas Sociālais dienests</c:v>
                </c:pt>
                <c:pt idx="11">
                  <c:v>Veselības aprūpes pieejamības nodrošināšana, veselības un ģimenes veselības veicināšana</c:v>
                </c:pt>
                <c:pt idx="12">
                  <c:v>Invalīdu pacēlēju uzstādīšana, apkope un remonts</c:v>
                </c:pt>
                <c:pt idx="13">
                  <c:v>Grupu mājas / dzīvokļi</c:v>
                </c:pt>
                <c:pt idx="14">
                  <c:v>Īslaicīga hronisko slimnieku kopšana un rehabilitācija</c:v>
                </c:pt>
              </c:strCache>
            </c:strRef>
          </c:tx>
          <c:explosion val="25"/>
          <c:dPt>
            <c:idx val="0"/>
            <c:bubble3D val="0"/>
            <c:spPr>
              <a:solidFill>
                <a:srgbClr val="0070C0"/>
              </a:solidFill>
            </c:spPr>
            <c:extLst>
              <c:ext xmlns:c16="http://schemas.microsoft.com/office/drawing/2014/chart" uri="{C3380CC4-5D6E-409C-BE32-E72D297353CC}">
                <c16:uniqueId val="{00000001-E368-4A8D-B308-33FD0263DD83}"/>
              </c:ext>
            </c:extLst>
          </c:dPt>
          <c:dPt>
            <c:idx val="1"/>
            <c:bubble3D val="0"/>
            <c:spPr>
              <a:solidFill>
                <a:srgbClr val="FFFF66"/>
              </a:solidFill>
            </c:spPr>
            <c:extLst>
              <c:ext xmlns:c16="http://schemas.microsoft.com/office/drawing/2014/chart" uri="{C3380CC4-5D6E-409C-BE32-E72D297353CC}">
                <c16:uniqueId val="{00000003-E368-4A8D-B308-33FD0263DD83}"/>
              </c:ext>
            </c:extLst>
          </c:dPt>
          <c:dPt>
            <c:idx val="2"/>
            <c:bubble3D val="0"/>
            <c:spPr>
              <a:solidFill>
                <a:srgbClr val="92D050"/>
              </a:solidFill>
            </c:spPr>
            <c:extLst>
              <c:ext xmlns:c16="http://schemas.microsoft.com/office/drawing/2014/chart" uri="{C3380CC4-5D6E-409C-BE32-E72D297353CC}">
                <c16:uniqueId val="{00000005-E368-4A8D-B308-33FD0263DD83}"/>
              </c:ext>
            </c:extLst>
          </c:dPt>
          <c:dPt>
            <c:idx val="3"/>
            <c:bubble3D val="0"/>
            <c:spPr>
              <a:solidFill>
                <a:srgbClr val="EF4B99"/>
              </a:solidFill>
            </c:spPr>
            <c:extLst>
              <c:ext xmlns:c16="http://schemas.microsoft.com/office/drawing/2014/chart" uri="{C3380CC4-5D6E-409C-BE32-E72D297353CC}">
                <c16:uniqueId val="{00000007-E368-4A8D-B308-33FD0263DD83}"/>
              </c:ext>
            </c:extLst>
          </c:dPt>
          <c:dPt>
            <c:idx val="4"/>
            <c:bubble3D val="0"/>
            <c:spPr>
              <a:solidFill>
                <a:srgbClr val="A8B6DC"/>
              </a:solidFill>
            </c:spPr>
            <c:extLst>
              <c:ext xmlns:c16="http://schemas.microsoft.com/office/drawing/2014/chart" uri="{C3380CC4-5D6E-409C-BE32-E72D297353CC}">
                <c16:uniqueId val="{00000009-E368-4A8D-B308-33FD0263DD83}"/>
              </c:ext>
            </c:extLst>
          </c:dPt>
          <c:dPt>
            <c:idx val="5"/>
            <c:bubble3D val="0"/>
            <c:spPr>
              <a:solidFill>
                <a:srgbClr val="FFC000"/>
              </a:solidFill>
            </c:spPr>
            <c:extLst>
              <c:ext xmlns:c16="http://schemas.microsoft.com/office/drawing/2014/chart" uri="{C3380CC4-5D6E-409C-BE32-E72D297353CC}">
                <c16:uniqueId val="{0000000B-E368-4A8D-B308-33FD0263DD83}"/>
              </c:ext>
            </c:extLst>
          </c:dPt>
          <c:dPt>
            <c:idx val="6"/>
            <c:bubble3D val="0"/>
            <c:spPr>
              <a:solidFill>
                <a:srgbClr val="00DA63"/>
              </a:solidFill>
            </c:spPr>
            <c:extLst>
              <c:ext xmlns:c16="http://schemas.microsoft.com/office/drawing/2014/chart" uri="{C3380CC4-5D6E-409C-BE32-E72D297353CC}">
                <c16:uniqueId val="{0000000D-E368-4A8D-B308-33FD0263DD83}"/>
              </c:ext>
            </c:extLst>
          </c:dPt>
          <c:dPt>
            <c:idx val="7"/>
            <c:bubble3D val="0"/>
            <c:spPr>
              <a:solidFill>
                <a:srgbClr val="FF5B5B"/>
              </a:solidFill>
            </c:spPr>
            <c:extLst>
              <c:ext xmlns:c16="http://schemas.microsoft.com/office/drawing/2014/chart" uri="{C3380CC4-5D6E-409C-BE32-E72D297353CC}">
                <c16:uniqueId val="{0000000F-E368-4A8D-B308-33FD0263DD83}"/>
              </c:ext>
            </c:extLst>
          </c:dPt>
          <c:dPt>
            <c:idx val="8"/>
            <c:bubble3D val="0"/>
            <c:spPr>
              <a:solidFill>
                <a:srgbClr val="00B0F0"/>
              </a:solidFill>
            </c:spPr>
            <c:extLst>
              <c:ext xmlns:c16="http://schemas.microsoft.com/office/drawing/2014/chart" uri="{C3380CC4-5D6E-409C-BE32-E72D297353CC}">
                <c16:uniqueId val="{00000011-E368-4A8D-B308-33FD0263DD83}"/>
              </c:ext>
            </c:extLst>
          </c:dPt>
          <c:dPt>
            <c:idx val="9"/>
            <c:bubble3D val="0"/>
            <c:spPr>
              <a:solidFill>
                <a:srgbClr val="D88BFF"/>
              </a:solidFill>
            </c:spPr>
            <c:extLst>
              <c:ext xmlns:c16="http://schemas.microsoft.com/office/drawing/2014/chart" uri="{C3380CC4-5D6E-409C-BE32-E72D297353CC}">
                <c16:uniqueId val="{00000013-E368-4A8D-B308-33FD0263DD83}"/>
              </c:ext>
            </c:extLst>
          </c:dPt>
          <c:dPt>
            <c:idx val="10"/>
            <c:bubble3D val="0"/>
            <c:spPr>
              <a:solidFill>
                <a:srgbClr val="DDDDDD"/>
              </a:solidFill>
            </c:spPr>
            <c:extLst>
              <c:ext xmlns:c16="http://schemas.microsoft.com/office/drawing/2014/chart" uri="{C3380CC4-5D6E-409C-BE32-E72D297353CC}">
                <c16:uniqueId val="{00000015-E368-4A8D-B308-33FD0263DD83}"/>
              </c:ext>
            </c:extLst>
          </c:dPt>
          <c:dPt>
            <c:idx val="11"/>
            <c:bubble3D val="0"/>
            <c:spPr>
              <a:solidFill>
                <a:srgbClr val="00FFCC"/>
              </a:solidFill>
            </c:spPr>
            <c:extLst>
              <c:ext xmlns:c16="http://schemas.microsoft.com/office/drawing/2014/chart" uri="{C3380CC4-5D6E-409C-BE32-E72D297353CC}">
                <c16:uniqueId val="{00000017-E368-4A8D-B308-33FD0263DD83}"/>
              </c:ext>
            </c:extLst>
          </c:dPt>
          <c:dPt>
            <c:idx val="12"/>
            <c:bubble3D val="0"/>
            <c:spPr>
              <a:solidFill>
                <a:srgbClr val="6666FF"/>
              </a:solidFill>
            </c:spPr>
            <c:extLst>
              <c:ext xmlns:c16="http://schemas.microsoft.com/office/drawing/2014/chart" uri="{C3380CC4-5D6E-409C-BE32-E72D297353CC}">
                <c16:uniqueId val="{00000019-E368-4A8D-B308-33FD0263DD83}"/>
              </c:ext>
            </c:extLst>
          </c:dPt>
          <c:dPt>
            <c:idx val="13"/>
            <c:bubble3D val="0"/>
            <c:spPr>
              <a:solidFill>
                <a:srgbClr val="336600"/>
              </a:solidFill>
            </c:spPr>
            <c:extLst>
              <c:ext xmlns:c16="http://schemas.microsoft.com/office/drawing/2014/chart" uri="{C3380CC4-5D6E-409C-BE32-E72D297353CC}">
                <c16:uniqueId val="{0000001B-E368-4A8D-B308-33FD0263DD83}"/>
              </c:ext>
            </c:extLst>
          </c:dPt>
          <c:dPt>
            <c:idx val="14"/>
            <c:bubble3D val="0"/>
            <c:spPr>
              <a:solidFill>
                <a:srgbClr val="F8AED1"/>
              </a:solidFill>
            </c:spPr>
            <c:extLst>
              <c:ext xmlns:c16="http://schemas.microsoft.com/office/drawing/2014/chart" uri="{C3380CC4-5D6E-409C-BE32-E72D297353CC}">
                <c16:uniqueId val="{0000001D-E368-4A8D-B308-33FD0263DD83}"/>
              </c:ext>
            </c:extLst>
          </c:dPt>
          <c:dPt>
            <c:idx val="16"/>
            <c:bubble3D val="0"/>
            <c:spPr>
              <a:solidFill>
                <a:schemeClr val="accent6">
                  <a:lumMod val="75000"/>
                </a:schemeClr>
              </a:solidFill>
            </c:spPr>
            <c:extLst>
              <c:ext xmlns:c16="http://schemas.microsoft.com/office/drawing/2014/chart" uri="{C3380CC4-5D6E-409C-BE32-E72D297353CC}">
                <c16:uniqueId val="{0000001F-E368-4A8D-B308-33FD0263DD83}"/>
              </c:ext>
            </c:extLst>
          </c:dPt>
          <c:dLbls>
            <c:dLbl>
              <c:idx val="0"/>
              <c:layout>
                <c:manualLayout>
                  <c:x val="0.22805748828192429"/>
                  <c:y val="4.9772001951950272E-2"/>
                </c:manualLayout>
              </c:layout>
              <c:tx>
                <c:rich>
                  <a:bodyPr/>
                  <a:lstStyle/>
                  <a:p>
                    <a:fld id="{1F6A96B5-6628-43CE-8E91-4DA07E999C11}" type="CATEGORYNAME">
                      <a:rPr lang="en-US"/>
                      <a:pPr/>
                      <a:t>[KATEGORIJAS NOSAUKUMS]</a:t>
                    </a:fld>
                    <a:endParaRPr lang="en-US" baseline="0"/>
                  </a:p>
                  <a:p>
                    <a:fld id="{C8602F77-D21E-4C8C-9F6D-5BF4CD66B0E0}" type="VALUE">
                      <a:rPr lang="en-US" baseline="0"/>
                      <a:pPr/>
                      <a:t>[VĒRTĪBA]</a:t>
                    </a:fld>
                    <a:r>
                      <a:rPr lang="en-US" baseline="0"/>
                      <a:t> EUR</a:t>
                    </a:r>
                  </a:p>
                  <a:p>
                    <a:r>
                      <a:rPr lang="en-US" baseline="0"/>
                      <a:t>1.68%</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368-4A8D-B308-33FD0263DD83}"/>
                </c:ext>
              </c:extLst>
            </c:dLbl>
            <c:dLbl>
              <c:idx val="1"/>
              <c:layout>
                <c:manualLayout>
                  <c:x val="-0.16448323452085362"/>
                  <c:y val="0.10039718408380231"/>
                </c:manualLayout>
              </c:layout>
              <c:tx>
                <c:rich>
                  <a:bodyPr/>
                  <a:lstStyle/>
                  <a:p>
                    <a:fld id="{2FD92888-7061-4F9C-A382-07F24F526F73}" type="CATEGORYNAME">
                      <a:rPr lang="en-US"/>
                      <a:pPr/>
                      <a:t>[KATEGORIJAS NOSAUKUMS]</a:t>
                    </a:fld>
                    <a:endParaRPr lang="en-US" baseline="0"/>
                  </a:p>
                  <a:p>
                    <a:r>
                      <a:rPr lang="en-US" baseline="0"/>
                      <a:t> </a:t>
                    </a:r>
                    <a:fld id="{529C6C34-5F29-4CE7-9F29-9353390B6052}" type="VALUE">
                      <a:rPr lang="en-US" baseline="0"/>
                      <a:pPr/>
                      <a:t>[VĒRTĪBA]</a:t>
                    </a:fld>
                    <a:r>
                      <a:rPr lang="en-US" baseline="0"/>
                      <a:t> EUR</a:t>
                    </a:r>
                  </a:p>
                  <a:p>
                    <a:r>
                      <a:rPr lang="en-US" baseline="0">
                        <a:solidFill>
                          <a:schemeClr val="accent1"/>
                        </a:solidFill>
                      </a:rPr>
                      <a:t>20.71%</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368-4A8D-B308-33FD0263DD83}"/>
                </c:ext>
              </c:extLst>
            </c:dLbl>
            <c:dLbl>
              <c:idx val="2"/>
              <c:layout>
                <c:manualLayout>
                  <c:x val="-0.18014308998685458"/>
                  <c:y val="-0.2645480647918218"/>
                </c:manualLayout>
              </c:layout>
              <c:tx>
                <c:rich>
                  <a:bodyPr/>
                  <a:lstStyle/>
                  <a:p>
                    <a:fld id="{D6607D58-A9F0-4CC4-9518-D224B5126651}" type="CATEGORYNAME">
                      <a:rPr lang="en-US" sz="2800"/>
                      <a:pPr/>
                      <a:t>[KATEGORIJAS NOSAUKUMS]</a:t>
                    </a:fld>
                    <a:endParaRPr lang="en-US" sz="2800" baseline="0"/>
                  </a:p>
                  <a:p>
                    <a:fld id="{564E45C9-3E81-4AA1-B91F-966037347261}" type="VALUE">
                      <a:rPr lang="en-US" sz="2400" b="1" baseline="0"/>
                      <a:pPr/>
                      <a:t>[VĒRTĪBA]</a:t>
                    </a:fld>
                    <a:r>
                      <a:rPr lang="en-US" sz="2400" b="1" baseline="0"/>
                      <a:t> EUR</a:t>
                    </a:r>
                  </a:p>
                  <a:p>
                    <a:r>
                      <a:rPr lang="en-US" sz="2400" b="1" baseline="0"/>
                      <a:t>34.72%</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368-4A8D-B308-33FD0263DD83}"/>
                </c:ext>
              </c:extLst>
            </c:dLbl>
            <c:dLbl>
              <c:idx val="3"/>
              <c:tx>
                <c:rich>
                  <a:bodyPr/>
                  <a:lstStyle/>
                  <a:p>
                    <a:fld id="{7C826156-69B0-4040-BF98-324FE2744549}" type="CATEGORYNAME">
                      <a:rPr lang="en-US"/>
                      <a:pPr/>
                      <a:t>[KATEGORIJAS NOSAUKUMS]</a:t>
                    </a:fld>
                    <a:endParaRPr lang="en-US" baseline="0"/>
                  </a:p>
                  <a:p>
                    <a:r>
                      <a:rPr lang="en-US" baseline="0"/>
                      <a:t> </a:t>
                    </a:r>
                    <a:fld id="{4B8D68CB-C67D-4CAE-BA37-C5F74D3035C9}" type="VALUE">
                      <a:rPr lang="en-US" baseline="0"/>
                      <a:pPr/>
                      <a:t>[VĒRTĪBA]</a:t>
                    </a:fld>
                    <a:r>
                      <a:rPr lang="en-US" baseline="0"/>
                      <a:t> EUR</a:t>
                    </a:r>
                  </a:p>
                  <a:p>
                    <a:r>
                      <a:rPr lang="en-US" baseline="0"/>
                      <a:t>11.19%</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368-4A8D-B308-33FD0263DD83}"/>
                </c:ext>
              </c:extLst>
            </c:dLbl>
            <c:dLbl>
              <c:idx val="4"/>
              <c:layout>
                <c:manualLayout>
                  <c:x val="4.5608377262285719E-3"/>
                  <c:y val="8.2562613079100719E-2"/>
                </c:manualLayout>
              </c:layout>
              <c:tx>
                <c:rich>
                  <a:bodyPr/>
                  <a:lstStyle/>
                  <a:p>
                    <a:fld id="{228B9FF9-60E5-454C-9251-2BAF286E615C}" type="CATEGORYNAME">
                      <a:rPr lang="lv-LV"/>
                      <a:pPr/>
                      <a:t>[KATEGORIJAS NOSAUKUMS]</a:t>
                    </a:fld>
                    <a:endParaRPr lang="lv-LV" baseline="0"/>
                  </a:p>
                  <a:p>
                    <a:fld id="{2F5E9579-9EE1-46F9-BA89-C1E826A2D7D5}" type="VALUE">
                      <a:rPr lang="lv-LV" baseline="0"/>
                      <a:pPr/>
                      <a:t>[VĒRTĪBA]</a:t>
                    </a:fld>
                    <a:r>
                      <a:rPr lang="lv-LV" baseline="0"/>
                      <a:t> EUR</a:t>
                    </a:r>
                  </a:p>
                  <a:p>
                    <a:r>
                      <a:rPr lang="lv-LV" baseline="0"/>
                      <a:t>3.43%</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368-4A8D-B308-33FD0263DD83}"/>
                </c:ext>
              </c:extLst>
            </c:dLbl>
            <c:dLbl>
              <c:idx val="5"/>
              <c:layout>
                <c:manualLayout>
                  <c:x val="-1.7917286319395574E-2"/>
                  <c:y val="-3.4201616680722913E-2"/>
                </c:manualLayout>
              </c:layout>
              <c:tx>
                <c:rich>
                  <a:bodyPr/>
                  <a:lstStyle/>
                  <a:p>
                    <a:fld id="{86802216-0B07-4E22-8BD5-BA51B604A4D9}" type="CATEGORYNAME">
                      <a:rPr lang="lv-LV"/>
                      <a:pPr/>
                      <a:t>[KATEGORIJAS NOSAUKUMS]</a:t>
                    </a:fld>
                    <a:endParaRPr lang="lv-LV" baseline="0"/>
                  </a:p>
                  <a:p>
                    <a:r>
                      <a:rPr lang="lv-LV" baseline="0"/>
                      <a:t> </a:t>
                    </a:r>
                    <a:fld id="{46F905EC-264A-4355-97C7-61243D8C9BAB}" type="VALUE">
                      <a:rPr lang="lv-LV" baseline="0"/>
                      <a:pPr/>
                      <a:t>[VĒRTĪBA]</a:t>
                    </a:fld>
                    <a:r>
                      <a:rPr lang="lv-LV" baseline="0"/>
                      <a:t> EUR</a:t>
                    </a:r>
                  </a:p>
                  <a:p>
                    <a:r>
                      <a:rPr lang="lv-LV" baseline="0"/>
                      <a:t>1.17%</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E368-4A8D-B308-33FD0263DD83}"/>
                </c:ext>
              </c:extLst>
            </c:dLbl>
            <c:dLbl>
              <c:idx val="6"/>
              <c:layout>
                <c:manualLayout>
                  <c:x val="0"/>
                  <c:y val="3.0672821947083061E-2"/>
                </c:manualLayout>
              </c:layout>
              <c:tx>
                <c:rich>
                  <a:bodyPr/>
                  <a:lstStyle/>
                  <a:p>
                    <a:fld id="{2B19D1BA-4F12-4E91-8811-064963D5EE52}" type="CATEGORYNAME">
                      <a:rPr lang="lv-LV"/>
                      <a:pPr/>
                      <a:t>[KATEGORIJAS NOSAUKUMS]</a:t>
                    </a:fld>
                    <a:endParaRPr lang="lv-LV" baseline="0"/>
                  </a:p>
                  <a:p>
                    <a:fld id="{3799CFC2-8FA6-4FF2-85A0-71F8E0248181}" type="VALUE">
                      <a:rPr lang="lv-LV" baseline="0"/>
                      <a:pPr/>
                      <a:t>[VĒRTĪBA]</a:t>
                    </a:fld>
                    <a:r>
                      <a:rPr lang="lv-LV" baseline="0"/>
                      <a:t> EUR</a:t>
                    </a:r>
                  </a:p>
                  <a:p>
                    <a:r>
                      <a:rPr lang="lv-LV" baseline="0"/>
                      <a:t>6.71%</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E368-4A8D-B308-33FD0263DD83}"/>
                </c:ext>
              </c:extLst>
            </c:dLbl>
            <c:dLbl>
              <c:idx val="7"/>
              <c:layout>
                <c:manualLayout>
                  <c:x val="-5.550616775769808E-2"/>
                  <c:y val="4.9387552169531591E-2"/>
                </c:manualLayout>
              </c:layout>
              <c:tx>
                <c:rich>
                  <a:bodyPr/>
                  <a:lstStyle/>
                  <a:p>
                    <a:fld id="{46194707-58A1-417B-9742-8F3425AF4F62}" type="CATEGORYNAME">
                      <a:rPr lang="lv-LV"/>
                      <a:pPr/>
                      <a:t>[KATEGORIJAS NOSAUKUMS]</a:t>
                    </a:fld>
                    <a:endParaRPr lang="lv-LV" baseline="0"/>
                  </a:p>
                  <a:p>
                    <a:fld id="{DF40A02A-111B-4EBB-984D-2F732F4B6747}" type="VALUE">
                      <a:rPr lang="lv-LV" baseline="0"/>
                      <a:pPr/>
                      <a:t>[VĒRTĪBA]</a:t>
                    </a:fld>
                    <a:r>
                      <a:rPr lang="lv-LV" baseline="0"/>
                      <a:t> EUR</a:t>
                    </a:r>
                  </a:p>
                  <a:p>
                    <a:r>
                      <a:rPr lang="lv-LV" baseline="0"/>
                      <a:t>6.63%</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E368-4A8D-B308-33FD0263DD83}"/>
                </c:ext>
              </c:extLst>
            </c:dLbl>
            <c:dLbl>
              <c:idx val="8"/>
              <c:layout>
                <c:manualLayout>
                  <c:x val="-0.10042374287952623"/>
                  <c:y val="-8.0721309316190148E-3"/>
                </c:manualLayout>
              </c:layout>
              <c:tx>
                <c:rich>
                  <a:bodyPr/>
                  <a:lstStyle/>
                  <a:p>
                    <a:fld id="{4DC1D680-B013-4A50-ADE8-E3B9AE2DDFBA}" type="CATEGORYNAME">
                      <a:rPr lang="fr-FR"/>
                      <a:pPr/>
                      <a:t>[KATEGORIJAS NOSAUKUMS]</a:t>
                    </a:fld>
                    <a:endParaRPr lang="fr-FR" baseline="0"/>
                  </a:p>
                  <a:p>
                    <a:fld id="{4F793095-D465-4C04-9401-3F30E639642B}" type="VALUE">
                      <a:rPr lang="fr-FR" baseline="0"/>
                      <a:pPr/>
                      <a:t>[VĒRTĪBA]</a:t>
                    </a:fld>
                    <a:r>
                      <a:rPr lang="fr-FR" baseline="0"/>
                      <a:t> EUR</a:t>
                    </a:r>
                  </a:p>
                  <a:p>
                    <a:r>
                      <a:rPr lang="fr-FR" baseline="0"/>
                      <a:t>1.29%</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E368-4A8D-B308-33FD0263DD83}"/>
                </c:ext>
              </c:extLst>
            </c:dLbl>
            <c:dLbl>
              <c:idx val="9"/>
              <c:layout>
                <c:manualLayout>
                  <c:x val="-0.2342770312437758"/>
                  <c:y val="-4.6399994541648282E-2"/>
                </c:manualLayout>
              </c:layout>
              <c:tx>
                <c:rich>
                  <a:bodyPr/>
                  <a:lstStyle/>
                  <a:p>
                    <a:fld id="{818B7EA7-2373-4142-9977-DC2D5802AE44}" type="CATEGORYNAME">
                      <a:rPr lang="en-US"/>
                      <a:pPr/>
                      <a:t>[KATEGORIJAS NOSAUKUMS]</a:t>
                    </a:fld>
                    <a:endParaRPr lang="en-US" baseline="0"/>
                  </a:p>
                  <a:p>
                    <a:r>
                      <a:rPr lang="en-US" baseline="0"/>
                      <a:t> </a:t>
                    </a:r>
                    <a:fld id="{47FE244A-9568-4A2C-9A08-CC78BCA501C4}" type="VALUE">
                      <a:rPr lang="en-US" baseline="0"/>
                      <a:pPr/>
                      <a:t>[VĒRTĪBA]</a:t>
                    </a:fld>
                    <a:r>
                      <a:rPr lang="en-US" baseline="0"/>
                      <a:t> EUR</a:t>
                    </a:r>
                  </a:p>
                  <a:p>
                    <a:r>
                      <a:rPr lang="en-US" baseline="0"/>
                      <a:t>3.09%</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E368-4A8D-B308-33FD0263DD83}"/>
                </c:ext>
              </c:extLst>
            </c:dLbl>
            <c:dLbl>
              <c:idx val="10"/>
              <c:layout>
                <c:manualLayout>
                  <c:x val="-2.8453927713083121E-2"/>
                  <c:y val="1.9093700023820943E-2"/>
                </c:manualLayout>
              </c:layout>
              <c:tx>
                <c:rich>
                  <a:bodyPr/>
                  <a:lstStyle/>
                  <a:p>
                    <a:fld id="{5F3D5C4E-067E-4131-B9B3-68F01CFFFD1C}" type="CATEGORYNAME">
                      <a:rPr lang="fr-FR"/>
                      <a:pPr/>
                      <a:t>[KATEGORIJAS NOSAUKUMS]</a:t>
                    </a:fld>
                    <a:endParaRPr lang="fr-FR" baseline="0"/>
                  </a:p>
                  <a:p>
                    <a:fld id="{19ECC4E9-EF4F-41D2-9443-620C74CD85CD}" type="VALUE">
                      <a:rPr lang="fr-FR" baseline="0"/>
                      <a:pPr/>
                      <a:t>[VĒRTĪBA]</a:t>
                    </a:fld>
                    <a:r>
                      <a:rPr lang="fr-FR" baseline="0"/>
                      <a:t> EUR</a:t>
                    </a:r>
                  </a:p>
                  <a:p>
                    <a:r>
                      <a:rPr lang="fr-FR" baseline="0"/>
                      <a:t>6.87%</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E368-4A8D-B308-33FD0263DD83}"/>
                </c:ext>
              </c:extLst>
            </c:dLbl>
            <c:dLbl>
              <c:idx val="11"/>
              <c:layout>
                <c:manualLayout>
                  <c:x val="-0.19570754936197898"/>
                  <c:y val="-4.5809216960878744E-2"/>
                </c:manualLayout>
              </c:layout>
              <c:tx>
                <c:rich>
                  <a:bodyPr/>
                  <a:lstStyle/>
                  <a:p>
                    <a:fld id="{0F64E376-0355-4DAB-8215-F7651D4EEA72}" type="CATEGORYNAME">
                      <a:rPr lang="lv-LV">
                        <a:solidFill>
                          <a:schemeClr val="accent1"/>
                        </a:solidFill>
                      </a:rPr>
                      <a:pPr/>
                      <a:t>[KATEGORIJAS NOSAUKUMS]</a:t>
                    </a:fld>
                    <a:endParaRPr lang="lv-LV" baseline="0">
                      <a:solidFill>
                        <a:schemeClr val="accent1"/>
                      </a:solidFill>
                    </a:endParaRPr>
                  </a:p>
                  <a:p>
                    <a:fld id="{E4AC2B50-D61F-4809-A7A5-8258FDE6FA15}" type="VALUE">
                      <a:rPr lang="lv-LV" baseline="0">
                        <a:solidFill>
                          <a:schemeClr val="accent1"/>
                        </a:solidFill>
                      </a:rPr>
                      <a:pPr/>
                      <a:t>[VĒRTĪBA]</a:t>
                    </a:fld>
                    <a:r>
                      <a:rPr lang="lv-LV" baseline="0">
                        <a:solidFill>
                          <a:schemeClr val="accent1"/>
                        </a:solidFill>
                      </a:rPr>
                      <a:t> EUR</a:t>
                    </a:r>
                  </a:p>
                  <a:p>
                    <a:r>
                      <a:rPr lang="lv-LV" baseline="0">
                        <a:solidFill>
                          <a:schemeClr val="accent1"/>
                        </a:solidFill>
                      </a:rPr>
                      <a:t>0.44%</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E368-4A8D-B308-33FD0263DD83}"/>
                </c:ext>
              </c:extLst>
            </c:dLbl>
            <c:dLbl>
              <c:idx val="12"/>
              <c:layout>
                <c:manualLayout>
                  <c:x val="2.2956971757113833E-2"/>
                  <c:y val="-7.5938873580124008E-2"/>
                </c:manualLayout>
              </c:layout>
              <c:tx>
                <c:rich>
                  <a:bodyPr/>
                  <a:lstStyle/>
                  <a:p>
                    <a:fld id="{1E758557-E2C7-48F9-AC8D-E17C26E82723}" type="CATEGORYNAME">
                      <a:rPr lang="en-US"/>
                      <a:pPr/>
                      <a:t>[KATEGORIJAS NOSAUKUMS]</a:t>
                    </a:fld>
                    <a:endParaRPr lang="en-US" baseline="0"/>
                  </a:p>
                  <a:p>
                    <a:r>
                      <a:rPr lang="en-US" baseline="0"/>
                      <a:t> </a:t>
                    </a:r>
                    <a:fld id="{5B75DF63-53DF-45DC-89CA-66B0872E9C8D}" type="VALUE">
                      <a:rPr lang="en-US" baseline="0"/>
                      <a:pPr/>
                      <a:t>[VĒRTĪBA]</a:t>
                    </a:fld>
                    <a:r>
                      <a:rPr lang="en-US" baseline="0"/>
                      <a:t> EUR</a:t>
                    </a:r>
                  </a:p>
                  <a:p>
                    <a:r>
                      <a:rPr lang="en-US" baseline="0"/>
                      <a:t>0.11%</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9-E368-4A8D-B308-33FD0263DD83}"/>
                </c:ext>
              </c:extLst>
            </c:dLbl>
            <c:dLbl>
              <c:idx val="13"/>
              <c:layout>
                <c:manualLayout>
                  <c:x val="0.16734432884970316"/>
                  <c:y val="-0.10415083715580152"/>
                </c:manualLayout>
              </c:layout>
              <c:tx>
                <c:rich>
                  <a:bodyPr/>
                  <a:lstStyle/>
                  <a:p>
                    <a:fld id="{10F2A112-09AE-4C3D-AD81-D4C578B8B3CB}" type="CATEGORYNAME">
                      <a:rPr lang="lv-LV"/>
                      <a:pPr/>
                      <a:t>[KATEGORIJAS NOSAUKUMS]</a:t>
                    </a:fld>
                    <a:endParaRPr lang="lv-LV" baseline="0"/>
                  </a:p>
                  <a:p>
                    <a:r>
                      <a:rPr lang="lv-LV" baseline="0"/>
                      <a:t> </a:t>
                    </a:r>
                    <a:fld id="{D9DE1815-AA41-44D8-81EF-26D11B26936E}" type="VALUE">
                      <a:rPr lang="lv-LV" baseline="0"/>
                      <a:pPr/>
                      <a:t>[VĒRTĪBA]</a:t>
                    </a:fld>
                    <a:r>
                      <a:rPr lang="lv-LV" baseline="0"/>
                      <a:t> EUR</a:t>
                    </a:r>
                  </a:p>
                  <a:p>
                    <a:r>
                      <a:rPr lang="lv-LV" baseline="0"/>
                      <a:t>1.04%</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B-E368-4A8D-B308-33FD0263DD83}"/>
                </c:ext>
              </c:extLst>
            </c:dLbl>
            <c:dLbl>
              <c:idx val="14"/>
              <c:layout>
                <c:manualLayout>
                  <c:x val="0.33836458153523374"/>
                  <c:y val="-7.3134729318587624E-2"/>
                </c:manualLayout>
              </c:layout>
              <c:tx>
                <c:rich>
                  <a:bodyPr/>
                  <a:lstStyle/>
                  <a:p>
                    <a:fld id="{622EE7C2-0FD3-4C47-AB61-69C0DBDE5CE4}" type="CATEGORYNAME">
                      <a:rPr lang="en-US"/>
                      <a:pPr/>
                      <a:t>[KATEGORIJAS NOSAUKUMS]</a:t>
                    </a:fld>
                    <a:endParaRPr lang="en-US" baseline="0"/>
                  </a:p>
                  <a:p>
                    <a:r>
                      <a:rPr lang="en-US" baseline="0"/>
                      <a:t> </a:t>
                    </a:r>
                    <a:fld id="{6CFD7377-0D14-4A8C-A8C7-C733479ADB11}" type="VALUE">
                      <a:rPr lang="en-US" baseline="0"/>
                      <a:pPr/>
                      <a:t>[VĒRTĪBA]</a:t>
                    </a:fld>
                    <a:r>
                      <a:rPr lang="en-US" baseline="0"/>
                      <a:t> EUR</a:t>
                    </a:r>
                  </a:p>
                  <a:p>
                    <a:r>
                      <a:rPr lang="en-US" baseline="0"/>
                      <a:t>1.04%</a:t>
                    </a:r>
                  </a:p>
                </c:rich>
              </c:tx>
              <c:dLblPos val="bestFit"/>
              <c:showLegendKey val="1"/>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D-E368-4A8D-B308-33FD0263DD83}"/>
                </c:ext>
              </c:extLst>
            </c:dLbl>
            <c:spPr>
              <a:noFill/>
              <a:ln>
                <a:noFill/>
              </a:ln>
              <a:effectLst/>
            </c:spPr>
            <c:dLblPos val="bestFit"/>
            <c:showLegendKey val="1"/>
            <c:showVal val="1"/>
            <c:showCatName val="1"/>
            <c:showSerName val="0"/>
            <c:showPercent val="0"/>
            <c:showBubbleSize val="0"/>
            <c:showLeaderLines val="1"/>
            <c:extLst>
              <c:ext xmlns:c15="http://schemas.microsoft.com/office/drawing/2012/chart" uri="{CE6537A1-D6FC-4f65-9D91-7224C49458BB}"/>
            </c:extLst>
          </c:dLbls>
          <c:cat>
            <c:strRef>
              <c:f>'3_LD pankūka'!$B$3:$B$17</c:f>
              <c:strCache>
                <c:ptCount val="15"/>
                <c:pt idx="0">
                  <c:v>RVP Labklājības departaments</c:v>
                </c:pt>
                <c:pt idx="1">
                  <c:v>Sociālie pabalsti Rīgas pilsētas iedzīvotājiem</c:v>
                </c:pt>
                <c:pt idx="2">
                  <c:v>Sociālie pakalpojumi dzīvesvietā Rīgas pilsētas iedzīvotājiem</c:v>
                </c:pt>
                <c:pt idx="3">
                  <c:v>Asistenta pakalpojums personām ar invaliditāti</c:v>
                </c:pt>
                <c:pt idx="4">
                  <c:v>Rīgas Bērnu, jauniešu un ģimeņu sociālā atbalsta centrs</c:v>
                </c:pt>
                <c:pt idx="5">
                  <c:v>Atbalsts ģimenēm krīzē un bērnu uzturēšanās līgumorganizācijās</c:v>
                </c:pt>
                <c:pt idx="6">
                  <c:v>Veco ļaužu uzturēšanās iestādes</c:v>
                </c:pt>
                <c:pt idx="7">
                  <c:v>Veco ļaužu uzturēšanās iestādēs - līgumorganizācijas</c:v>
                </c:pt>
                <c:pt idx="8">
                  <c:v>Rīgas patversme</c:v>
                </c:pt>
                <c:pt idx="9">
                  <c:v>Rīgas patversmes - līgumorganizācijas</c:v>
                </c:pt>
                <c:pt idx="10">
                  <c:v>Rīgas Sociālais dienests</c:v>
                </c:pt>
                <c:pt idx="11">
                  <c:v>Veselības aprūpes pieejamības nodrošināšana, veselības un ģimenes veselības veicināšana</c:v>
                </c:pt>
                <c:pt idx="12">
                  <c:v>Invalīdu pacēlēju uzstādīšana, apkope un remonts</c:v>
                </c:pt>
                <c:pt idx="13">
                  <c:v>Grupu mājas / dzīvokļi</c:v>
                </c:pt>
                <c:pt idx="14">
                  <c:v>Īslaicīga hronisko slimnieku kopšana un rehabilitācija</c:v>
                </c:pt>
              </c:strCache>
            </c:strRef>
          </c:cat>
          <c:val>
            <c:numRef>
              <c:f>'3_LD pankūka'!$C$3:$C$17</c:f>
              <c:numCache>
                <c:formatCode>#,##0</c:formatCode>
                <c:ptCount val="15"/>
                <c:pt idx="0">
                  <c:v>2792884</c:v>
                </c:pt>
                <c:pt idx="1">
                  <c:v>34417430</c:v>
                </c:pt>
                <c:pt idx="2">
                  <c:v>57715631</c:v>
                </c:pt>
                <c:pt idx="3">
                  <c:v>18595295</c:v>
                </c:pt>
                <c:pt idx="4">
                  <c:v>5702352</c:v>
                </c:pt>
                <c:pt idx="5">
                  <c:v>1945155</c:v>
                </c:pt>
                <c:pt idx="6">
                  <c:v>11161128</c:v>
                </c:pt>
                <c:pt idx="7">
                  <c:v>11021388</c:v>
                </c:pt>
                <c:pt idx="8">
                  <c:v>2135962</c:v>
                </c:pt>
                <c:pt idx="9">
                  <c:v>5136666</c:v>
                </c:pt>
                <c:pt idx="10">
                  <c:v>11411858</c:v>
                </c:pt>
                <c:pt idx="11">
                  <c:v>724628</c:v>
                </c:pt>
                <c:pt idx="12">
                  <c:v>177242</c:v>
                </c:pt>
                <c:pt idx="13">
                  <c:v>1534182</c:v>
                </c:pt>
                <c:pt idx="14">
                  <c:v>1733682</c:v>
                </c:pt>
              </c:numCache>
            </c:numRef>
          </c:val>
          <c:extLst>
            <c:ext xmlns:c16="http://schemas.microsoft.com/office/drawing/2014/chart" uri="{C3380CC4-5D6E-409C-BE32-E72D297353CC}">
              <c16:uniqueId val="{00000020-E368-4A8D-B308-33FD0263DD83}"/>
            </c:ext>
          </c:extLst>
        </c:ser>
        <c:dLbls>
          <c:dLblPos val="bestFit"/>
          <c:showLegendKey val="0"/>
          <c:showVal val="1"/>
          <c:showCatName val="0"/>
          <c:showSerName val="0"/>
          <c:showPercent val="0"/>
          <c:showBubbleSize val="0"/>
          <c:showLeaderLines val="1"/>
        </c:dLbls>
      </c:pie3DChart>
    </c:plotArea>
    <c:plotVisOnly val="1"/>
    <c:dispBlanksAs val="gap"/>
    <c:showDLblsOverMax val="0"/>
  </c:chart>
  <c:txPr>
    <a:bodyPr/>
    <a:lstStyle/>
    <a:p>
      <a:pPr>
        <a:defRPr sz="2800">
          <a:latin typeface="Calibri "/>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907105432391211E-2"/>
          <c:y val="2.5804286801594252E-2"/>
          <c:w val="0.91470273580702988"/>
          <c:h val="0.84354583655011683"/>
        </c:manualLayout>
      </c:layout>
      <c:barChart>
        <c:barDir val="col"/>
        <c:grouping val="clustered"/>
        <c:varyColors val="0"/>
        <c:ser>
          <c:idx val="0"/>
          <c:order val="0"/>
          <c:tx>
            <c:strRef>
              <c:f>'47_sociālie pak finans'!$E$10</c:f>
              <c:strCache>
                <c:ptCount val="1"/>
                <c:pt idx="0">
                  <c:v>2013</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finans'!$E$11</c:f>
              <c:numCache>
                <c:formatCode>#,##0.00</c:formatCode>
                <c:ptCount val="1"/>
                <c:pt idx="0">
                  <c:v>28.158633132423834</c:v>
                </c:pt>
              </c:numCache>
            </c:numRef>
          </c:val>
          <c:extLst>
            <c:ext xmlns:c16="http://schemas.microsoft.com/office/drawing/2014/chart" uri="{C3380CC4-5D6E-409C-BE32-E72D297353CC}">
              <c16:uniqueId val="{00000000-8E58-48A2-B015-C8B28C6143F3}"/>
            </c:ext>
          </c:extLst>
        </c:ser>
        <c:ser>
          <c:idx val="1"/>
          <c:order val="1"/>
          <c:tx>
            <c:strRef>
              <c:f>'47_sociālie pak finans'!$F$10</c:f>
              <c:strCache>
                <c:ptCount val="1"/>
                <c:pt idx="0">
                  <c:v>2014</c:v>
                </c:pt>
              </c:strCache>
            </c:strRef>
          </c:tx>
          <c:spPr>
            <a:solidFill>
              <a:srgbClr val="B793FF"/>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finans'!$F$11</c:f>
              <c:numCache>
                <c:formatCode>#,##0.00</c:formatCode>
                <c:ptCount val="1"/>
                <c:pt idx="0">
                  <c:v>33.79</c:v>
                </c:pt>
              </c:numCache>
            </c:numRef>
          </c:val>
          <c:extLst>
            <c:ext xmlns:c16="http://schemas.microsoft.com/office/drawing/2014/chart" uri="{C3380CC4-5D6E-409C-BE32-E72D297353CC}">
              <c16:uniqueId val="{00000001-8E58-48A2-B015-C8B28C6143F3}"/>
            </c:ext>
          </c:extLst>
        </c:ser>
        <c:ser>
          <c:idx val="2"/>
          <c:order val="2"/>
          <c:tx>
            <c:strRef>
              <c:f>'47_sociālie pak finans'!$G$10</c:f>
              <c:strCache>
                <c:ptCount val="1"/>
                <c:pt idx="0">
                  <c:v>2015</c:v>
                </c:pt>
              </c:strCache>
            </c:strRef>
          </c:tx>
          <c:spPr>
            <a:solidFill>
              <a:srgbClr val="DDDDDD"/>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finans'!$G$11</c:f>
              <c:numCache>
                <c:formatCode>#,##0.00</c:formatCode>
                <c:ptCount val="1"/>
                <c:pt idx="0">
                  <c:v>40.46</c:v>
                </c:pt>
              </c:numCache>
            </c:numRef>
          </c:val>
          <c:extLst>
            <c:ext xmlns:c16="http://schemas.microsoft.com/office/drawing/2014/chart" uri="{C3380CC4-5D6E-409C-BE32-E72D297353CC}">
              <c16:uniqueId val="{00000002-8E58-48A2-B015-C8B28C6143F3}"/>
            </c:ext>
          </c:extLst>
        </c:ser>
        <c:ser>
          <c:idx val="3"/>
          <c:order val="3"/>
          <c:tx>
            <c:strRef>
              <c:f>'47_sociālie pak finans'!$H$10</c:f>
              <c:strCache>
                <c:ptCount val="1"/>
                <c:pt idx="0">
                  <c:v>2016</c:v>
                </c:pt>
              </c:strCache>
            </c:strRef>
          </c:tx>
          <c:spPr>
            <a:solidFill>
              <a:srgbClr val="F169AA"/>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finans'!$H$11</c:f>
              <c:numCache>
                <c:formatCode>#,##0.00</c:formatCode>
                <c:ptCount val="1"/>
                <c:pt idx="0">
                  <c:v>41.92</c:v>
                </c:pt>
              </c:numCache>
            </c:numRef>
          </c:val>
          <c:extLst>
            <c:ext xmlns:c16="http://schemas.microsoft.com/office/drawing/2014/chart" uri="{C3380CC4-5D6E-409C-BE32-E72D297353CC}">
              <c16:uniqueId val="{00000003-8E58-48A2-B015-C8B28C6143F3}"/>
            </c:ext>
          </c:extLst>
        </c:ser>
        <c:ser>
          <c:idx val="4"/>
          <c:order val="4"/>
          <c:tx>
            <c:strRef>
              <c:f>'47_sociālie pak finans'!$I$10</c:f>
              <c:strCache>
                <c:ptCount val="1"/>
                <c:pt idx="0">
                  <c:v>2017</c:v>
                </c:pt>
              </c:strCache>
            </c:strRef>
          </c:tx>
          <c:spPr>
            <a:solidFill>
              <a:srgbClr val="00DA6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finans'!$I$11</c:f>
              <c:numCache>
                <c:formatCode>#,##0.00</c:formatCode>
                <c:ptCount val="1"/>
                <c:pt idx="0">
                  <c:v>45.59</c:v>
                </c:pt>
              </c:numCache>
            </c:numRef>
          </c:val>
          <c:extLst>
            <c:ext xmlns:c16="http://schemas.microsoft.com/office/drawing/2014/chart" uri="{C3380CC4-5D6E-409C-BE32-E72D297353CC}">
              <c16:uniqueId val="{00000004-8E58-48A2-B015-C8B28C6143F3}"/>
            </c:ext>
          </c:extLst>
        </c:ser>
        <c:ser>
          <c:idx val="5"/>
          <c:order val="5"/>
          <c:tx>
            <c:strRef>
              <c:f>'47_sociālie pak finans'!$J$10</c:f>
              <c:strCache>
                <c:ptCount val="1"/>
                <c:pt idx="0">
                  <c:v>2018</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finans'!$J$11</c:f>
              <c:numCache>
                <c:formatCode>#,##0.00</c:formatCode>
                <c:ptCount val="1"/>
                <c:pt idx="0">
                  <c:v>53.22</c:v>
                </c:pt>
              </c:numCache>
            </c:numRef>
          </c:val>
          <c:extLst>
            <c:ext xmlns:c16="http://schemas.microsoft.com/office/drawing/2014/chart" uri="{C3380CC4-5D6E-409C-BE32-E72D297353CC}">
              <c16:uniqueId val="{00000005-8E58-48A2-B015-C8B28C6143F3}"/>
            </c:ext>
          </c:extLst>
        </c:ser>
        <c:ser>
          <c:idx val="6"/>
          <c:order val="6"/>
          <c:tx>
            <c:strRef>
              <c:f>'47_sociālie pak finans'!$K$10</c:f>
              <c:strCache>
                <c:ptCount val="1"/>
                <c:pt idx="0">
                  <c:v>2019</c:v>
                </c:pt>
              </c:strCache>
            </c:strRef>
          </c:tx>
          <c:spPr>
            <a:solidFill>
              <a:srgbClr val="FF7C80"/>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finans'!$K$11</c:f>
              <c:numCache>
                <c:formatCode>#,##0.00</c:formatCode>
                <c:ptCount val="1"/>
                <c:pt idx="0">
                  <c:v>56.91</c:v>
                </c:pt>
              </c:numCache>
            </c:numRef>
          </c:val>
          <c:extLst>
            <c:ext xmlns:c16="http://schemas.microsoft.com/office/drawing/2014/chart" uri="{C3380CC4-5D6E-409C-BE32-E72D297353CC}">
              <c16:uniqueId val="{00000006-8E58-48A2-B015-C8B28C6143F3}"/>
            </c:ext>
          </c:extLst>
        </c:ser>
        <c:ser>
          <c:idx val="7"/>
          <c:order val="7"/>
          <c:tx>
            <c:strRef>
              <c:f>'47_sociālie pak finans'!$L$10</c:f>
              <c:strCache>
                <c:ptCount val="1"/>
                <c:pt idx="0">
                  <c:v>2020</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finans'!$L$11</c:f>
              <c:numCache>
                <c:formatCode>#,##0.00</c:formatCode>
                <c:ptCount val="1"/>
                <c:pt idx="0">
                  <c:v>60.35</c:v>
                </c:pt>
              </c:numCache>
            </c:numRef>
          </c:val>
          <c:extLst>
            <c:ext xmlns:c16="http://schemas.microsoft.com/office/drawing/2014/chart" uri="{C3380CC4-5D6E-409C-BE32-E72D297353CC}">
              <c16:uniqueId val="{00000007-8E58-48A2-B015-C8B28C6143F3}"/>
            </c:ext>
          </c:extLst>
        </c:ser>
        <c:ser>
          <c:idx val="8"/>
          <c:order val="8"/>
          <c:tx>
            <c:strRef>
              <c:f>'47_sociālie pak finans'!$M$10</c:f>
              <c:strCache>
                <c:ptCount val="1"/>
                <c:pt idx="0">
                  <c:v>2021</c:v>
                </c:pt>
              </c:strCache>
            </c:strRef>
          </c:tx>
          <c:spPr>
            <a:solidFill>
              <a:srgbClr val="CCFF3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finans'!$M$11</c:f>
              <c:numCache>
                <c:formatCode>#,##0.00</c:formatCode>
                <c:ptCount val="1"/>
                <c:pt idx="0">
                  <c:v>73.97</c:v>
                </c:pt>
              </c:numCache>
            </c:numRef>
          </c:val>
          <c:extLst>
            <c:ext xmlns:c16="http://schemas.microsoft.com/office/drawing/2014/chart" uri="{C3380CC4-5D6E-409C-BE32-E72D297353CC}">
              <c16:uniqueId val="{00000008-8E58-48A2-B015-C8B28C6143F3}"/>
            </c:ext>
          </c:extLst>
        </c:ser>
        <c:ser>
          <c:idx val="9"/>
          <c:order val="9"/>
          <c:tx>
            <c:strRef>
              <c:f>'47_sociālie pak finans'!$N$10</c:f>
              <c:strCache>
                <c:ptCount val="1"/>
                <c:pt idx="0">
                  <c:v>2022</c:v>
                </c:pt>
              </c:strCache>
            </c:strRef>
          </c:tx>
          <c:spPr>
            <a:solidFill>
              <a:srgbClr val="FF99FF"/>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finans'!$N$11</c:f>
              <c:numCache>
                <c:formatCode>#,##0.00</c:formatCode>
                <c:ptCount val="1"/>
                <c:pt idx="0">
                  <c:v>86.2</c:v>
                </c:pt>
              </c:numCache>
            </c:numRef>
          </c:val>
          <c:extLst>
            <c:ext xmlns:c16="http://schemas.microsoft.com/office/drawing/2014/chart" uri="{C3380CC4-5D6E-409C-BE32-E72D297353CC}">
              <c16:uniqueId val="{00000009-8E58-48A2-B015-C8B28C6143F3}"/>
            </c:ext>
          </c:extLst>
        </c:ser>
        <c:ser>
          <c:idx val="10"/>
          <c:order val="10"/>
          <c:tx>
            <c:strRef>
              <c:f>'47_sociālie pak finans'!$O$10</c:f>
              <c:strCache>
                <c:ptCount val="1"/>
                <c:pt idx="0">
                  <c:v>2023</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finans'!$O$11</c:f>
              <c:numCache>
                <c:formatCode>#,##0.00</c:formatCode>
                <c:ptCount val="1"/>
                <c:pt idx="0">
                  <c:v>108.39</c:v>
                </c:pt>
              </c:numCache>
            </c:numRef>
          </c:val>
          <c:extLst>
            <c:ext xmlns:c16="http://schemas.microsoft.com/office/drawing/2014/chart" uri="{C3380CC4-5D6E-409C-BE32-E72D297353CC}">
              <c16:uniqueId val="{0000000A-8E58-48A2-B015-C8B28C6143F3}"/>
            </c:ext>
          </c:extLst>
        </c:ser>
        <c:ser>
          <c:idx val="11"/>
          <c:order val="11"/>
          <c:tx>
            <c:strRef>
              <c:f>'47_sociālie pak finans'!$P$10</c:f>
              <c:strCache>
                <c:ptCount val="1"/>
                <c:pt idx="0">
                  <c:v>2024**</c:v>
                </c:pt>
              </c:strCache>
            </c:strRef>
          </c:tx>
          <c:spPr>
            <a:solidFill>
              <a:srgbClr val="FFFF66"/>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'47_sociālie pak finans'!$A$11</c:f>
              <c:numCache>
                <c:formatCode>General</c:formatCode>
                <c:ptCount val="1"/>
              </c:numCache>
            </c:numRef>
          </c:cat>
          <c:val>
            <c:numRef>
              <c:f>'47_sociālie pak finans'!$P$11</c:f>
              <c:numCache>
                <c:formatCode>General</c:formatCode>
                <c:ptCount val="1"/>
                <c:pt idx="0">
                  <c:v>128.27000000000001</c:v>
                </c:pt>
              </c:numCache>
            </c:numRef>
          </c:val>
          <c:extLst>
            <c:ext xmlns:c16="http://schemas.microsoft.com/office/drawing/2014/chart" uri="{C3380CC4-5D6E-409C-BE32-E72D297353CC}">
              <c16:uniqueId val="{0000000B-8E58-48A2-B015-C8B28C6143F3}"/>
            </c:ext>
          </c:extLst>
        </c:ser>
        <c:dLbls>
          <c:showLegendKey val="0"/>
          <c:showVal val="1"/>
          <c:showCatName val="0"/>
          <c:showSerName val="0"/>
          <c:showPercent val="0"/>
          <c:showBubbleSize val="0"/>
        </c:dLbls>
        <c:gapWidth val="75"/>
        <c:axId val="681098272"/>
        <c:axId val="681099584"/>
      </c:barChart>
      <c:catAx>
        <c:axId val="681098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crossAx val="681099584"/>
        <c:crosses val="autoZero"/>
        <c:auto val="1"/>
        <c:lblAlgn val="ctr"/>
        <c:lblOffset val="100"/>
        <c:noMultiLvlLbl val="0"/>
      </c:catAx>
      <c:valAx>
        <c:axId val="681099584"/>
        <c:scaling>
          <c:orientation val="minMax"/>
        </c:scaling>
        <c:delete val="1"/>
        <c:axPos val="l"/>
        <c:numFmt formatCode="#,##0.00" sourceLinked="1"/>
        <c:majorTickMark val="none"/>
        <c:minorTickMark val="none"/>
        <c:tickLblPos val="nextTo"/>
        <c:crossAx val="681098272"/>
        <c:crosses val="autoZero"/>
        <c:crossBetween val="between"/>
      </c:valAx>
      <c:spPr>
        <a:noFill/>
        <a:ln>
          <a:noFill/>
        </a:ln>
        <a:effectLst/>
      </c:spPr>
    </c:plotArea>
    <c:legend>
      <c:legendPos val="b"/>
      <c:layout>
        <c:manualLayout>
          <c:xMode val="edge"/>
          <c:yMode val="edge"/>
          <c:x val="4.7504321258102312E-2"/>
          <c:y val="0.89932208845859007"/>
          <c:w val="0.89687591240875908"/>
          <c:h val="5.4627823473781895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sz="1600">
          <a:solidFill>
            <a:srgbClr val="002060"/>
          </a:solidFill>
          <a:latin typeface="Times New Roman" panose="02020603050405020304" pitchFamily="18" charset="0"/>
          <a:cs typeface="Times New Roman" panose="02020603050405020304" pitchFamily="18" charset="0"/>
        </a:defRPr>
      </a:pPr>
      <a:endParaRPr lang="lv-LV"/>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237149958544549"/>
          <c:y val="3.2286257811062889E-2"/>
          <c:w val="0.49568100761843853"/>
          <c:h val="0.91961844858767983"/>
        </c:manualLayout>
      </c:layout>
      <c:barChart>
        <c:barDir val="bar"/>
        <c:grouping val="clustered"/>
        <c:varyColors val="0"/>
        <c:ser>
          <c:idx val="0"/>
          <c:order val="0"/>
          <c:tx>
            <c:strRef>
              <c:f>Lapa1!$B$1</c:f>
              <c:strCache>
                <c:ptCount val="1"/>
                <c:pt idx="0">
                  <c:v>2021.gads</c:v>
                </c:pt>
              </c:strCache>
            </c:strRef>
          </c:tx>
          <c:spPr>
            <a:solidFill>
              <a:schemeClr val="accent1"/>
            </a:solidFill>
            <a:ln>
              <a:noFill/>
            </a:ln>
            <a:effectLst>
              <a:innerShdw blurRad="114300">
                <a:schemeClr val="accent1"/>
              </a:innerShdw>
            </a:effectLst>
          </c:spPr>
          <c:invertIfNegative val="0"/>
          <c:dLbls>
            <c:dLbl>
              <c:idx val="2"/>
              <c:layout>
                <c:manualLayout>
                  <c:x val="5.307742214453689E-3"/>
                  <c:y val="-1.5005075141753654E-3"/>
                </c:manualLayout>
              </c:layout>
              <c:tx>
                <c:rich>
                  <a:bodyPr/>
                  <a:lstStyle/>
                  <a:p>
                    <a:r>
                      <a:rPr lang="en-US"/>
                      <a:t>4 985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F0CE-43F9-B155-B873051AF9A7}"/>
                </c:ext>
              </c:extLst>
            </c:dLbl>
            <c:dLbl>
              <c:idx val="3"/>
              <c:layout>
                <c:manualLayout>
                  <c:x val="-6.6346777680672327E-4"/>
                  <c:y val="-4.501522542526096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0D-4140-8C8F-9EBE8F69D8CA}"/>
                </c:ext>
              </c:extLst>
            </c:dLbl>
            <c:spPr>
              <a:noFill/>
              <a:ln>
                <a:noFill/>
              </a:ln>
              <a:effectLst/>
            </c:spPr>
            <c:txPr>
              <a:bodyPr rot="0" spcFirstLastPara="1" vertOverflow="ellipsis" vert="horz" wrap="square" anchor="ctr" anchorCtr="1"/>
              <a:lstStyle/>
              <a:p>
                <a:pPr>
                  <a:defRPr sz="2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Lapa1!$A$2:$A$5</c:f>
              <c:strCache>
                <c:ptCount val="4"/>
                <c:pt idx="0">
                  <c:v>Kopā (t.sk. aprūpe mājās pilngadīgajiem un bērniem (pakalpojums un matetiālais atbalsts), drošības poga, pavadonis asistents, siltās pusdienas,  aprūpētā dzīvesvieta, videovizīte,  ārkārtas aprūpe, Covid aprūpe)</c:v>
                </c:pt>
                <c:pt idx="1">
                  <c:v>t.sk. aprūpe mājās bērniem (materiālais atbalsts, pakalpojums, individualizētā aprūpe)</c:v>
                </c:pt>
                <c:pt idx="2">
                  <c:v>Aprūpes mājās pakalpojums*</c:v>
                </c:pt>
                <c:pt idx="3">
                  <c:v>Materiālais atbalsts aprūpes mājās nodrošināšanai</c:v>
                </c:pt>
              </c:strCache>
            </c:strRef>
          </c:cat>
          <c:val>
            <c:numRef>
              <c:f>Lapa1!$B$2:$B$5</c:f>
              <c:numCache>
                <c:formatCode>#,##0</c:formatCode>
                <c:ptCount val="4"/>
                <c:pt idx="0">
                  <c:v>11298</c:v>
                </c:pt>
                <c:pt idx="1">
                  <c:v>279</c:v>
                </c:pt>
                <c:pt idx="2">
                  <c:v>6632</c:v>
                </c:pt>
                <c:pt idx="3">
                  <c:v>4869</c:v>
                </c:pt>
              </c:numCache>
            </c:numRef>
          </c:val>
          <c:extLst>
            <c:ext xmlns:c16="http://schemas.microsoft.com/office/drawing/2014/chart" uri="{C3380CC4-5D6E-409C-BE32-E72D297353CC}">
              <c16:uniqueId val="{00000000-DE84-4F0A-AF9A-A24B57F71E5C}"/>
            </c:ext>
          </c:extLst>
        </c:ser>
        <c:ser>
          <c:idx val="1"/>
          <c:order val="1"/>
          <c:tx>
            <c:strRef>
              <c:f>Lapa1!$C$1</c:f>
              <c:strCache>
                <c:ptCount val="1"/>
                <c:pt idx="0">
                  <c:v>2022.gads</c:v>
                </c:pt>
              </c:strCache>
            </c:strRef>
          </c:tx>
          <c:spPr>
            <a:solidFill>
              <a:schemeClr val="tx1">
                <a:lumMod val="50000"/>
                <a:lumOff val="50000"/>
              </a:schemeClr>
            </a:solidFill>
            <a:ln>
              <a:noFill/>
            </a:ln>
            <a:effectLst>
              <a:innerShdw blurRad="114300">
                <a:schemeClr val="accent2"/>
              </a:innerShdw>
            </a:effectLst>
          </c:spPr>
          <c:invertIfNegative val="0"/>
          <c:dLbls>
            <c:dLbl>
              <c:idx val="0"/>
              <c:layout>
                <c:manualLayout>
                  <c:x val="1.99040333042017E-5"/>
                  <c:y val="-1.1003594656154905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466-47B3-95AB-DD2AE7F1FB76}"/>
                </c:ext>
              </c:extLst>
            </c:dLbl>
            <c:dLbl>
              <c:idx val="2"/>
              <c:layout>
                <c:manualLayout>
                  <c:x val="3.9808066608402427E-3"/>
                  <c:y val="-4.501522542526150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0D-4140-8C8F-9EBE8F69D8CA}"/>
                </c:ext>
              </c:extLst>
            </c:dLbl>
            <c:dLbl>
              <c:idx val="3"/>
              <c:layout>
                <c:manualLayout>
                  <c:x val="6.6346777680672327E-4"/>
                  <c:y val="-4.501522542526096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0D-4140-8C8F-9EBE8F69D8CA}"/>
                </c:ext>
              </c:extLst>
            </c:dLbl>
            <c:spPr>
              <a:noFill/>
              <a:ln>
                <a:noFill/>
              </a:ln>
              <a:effectLst/>
            </c:spPr>
            <c:txPr>
              <a:bodyPr rot="0" spcFirstLastPara="1" vertOverflow="ellipsis" vert="horz" wrap="square" anchor="ctr" anchorCtr="1"/>
              <a:lstStyle/>
              <a:p>
                <a:pPr>
                  <a:defRPr sz="2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Lapa1!$A$2:$A$5</c:f>
              <c:strCache>
                <c:ptCount val="4"/>
                <c:pt idx="0">
                  <c:v>Kopā (t.sk. aprūpe mājās pilngadīgajiem un bērniem (pakalpojums un matetiālais atbalsts), drošības poga, pavadonis asistents, siltās pusdienas,  aprūpētā dzīvesvieta, videovizīte,  ārkārtas aprūpe, Covid aprūpe)</c:v>
                </c:pt>
                <c:pt idx="1">
                  <c:v>t.sk. aprūpe mājās bērniem (materiālais atbalsts, pakalpojums, individualizētā aprūpe)</c:v>
                </c:pt>
                <c:pt idx="2">
                  <c:v>Aprūpes mājās pakalpojums*</c:v>
                </c:pt>
                <c:pt idx="3">
                  <c:v>Materiālais atbalsts aprūpes mājās nodrošināšanai</c:v>
                </c:pt>
              </c:strCache>
            </c:strRef>
          </c:cat>
          <c:val>
            <c:numRef>
              <c:f>Lapa1!$C$2:$C$5</c:f>
              <c:numCache>
                <c:formatCode>#,##0</c:formatCode>
                <c:ptCount val="4"/>
                <c:pt idx="0">
                  <c:v>11397</c:v>
                </c:pt>
                <c:pt idx="1">
                  <c:v>538</c:v>
                </c:pt>
                <c:pt idx="2">
                  <c:v>7145</c:v>
                </c:pt>
                <c:pt idx="3">
                  <c:v>4622</c:v>
                </c:pt>
              </c:numCache>
            </c:numRef>
          </c:val>
          <c:extLst>
            <c:ext xmlns:c16="http://schemas.microsoft.com/office/drawing/2014/chart" uri="{C3380CC4-5D6E-409C-BE32-E72D297353CC}">
              <c16:uniqueId val="{00000001-DE84-4F0A-AF9A-A24B57F71E5C}"/>
            </c:ext>
          </c:extLst>
        </c:ser>
        <c:ser>
          <c:idx val="2"/>
          <c:order val="2"/>
          <c:tx>
            <c:strRef>
              <c:f>Lapa1!$D$1</c:f>
              <c:strCache>
                <c:ptCount val="1"/>
                <c:pt idx="0">
                  <c:v>2023.gads</c:v>
                </c:pt>
              </c:strCache>
            </c:strRef>
          </c:tx>
          <c:spPr>
            <a:pattFill prst="narVert">
              <a:fgClr>
                <a:schemeClr val="accent3"/>
              </a:fgClr>
              <a:bgClr>
                <a:schemeClr val="accent3">
                  <a:lumMod val="20000"/>
                  <a:lumOff val="80000"/>
                </a:schemeClr>
              </a:bgClr>
            </a:pattFill>
            <a:ln>
              <a:noFill/>
            </a:ln>
            <a:effectLst>
              <a:innerShdw blurRad="114300">
                <a:schemeClr val="accent3"/>
              </a:innerShdw>
            </a:effectLst>
          </c:spPr>
          <c:invertIfNegative val="0"/>
          <c:dLbls>
            <c:dLbl>
              <c:idx val="0"/>
              <c:layout>
                <c:manualLayout>
                  <c:x val="-1.5340294678957531E-3"/>
                  <c:y val="-1.445649936892257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88-4B23-A8EC-20118D866098}"/>
                </c:ext>
              </c:extLst>
            </c:dLbl>
            <c:dLbl>
              <c:idx val="1"/>
              <c:layout>
                <c:manualLayout>
                  <c:x val="1.4379779870962695E-3"/>
                  <c:y val="-5.3006552016504004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88-4B23-A8EC-20118D866098}"/>
                </c:ext>
              </c:extLst>
            </c:dLbl>
            <c:dLbl>
              <c:idx val="2"/>
              <c:layout>
                <c:manualLayout>
                  <c:x val="-1.5192433611544993E-3"/>
                  <c:y val="-2.891299873784515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88-4B23-A8EC-20118D866098}"/>
                </c:ext>
              </c:extLst>
            </c:dLbl>
            <c:dLbl>
              <c:idx val="3"/>
              <c:layout>
                <c:manualLayout>
                  <c:x val="5.971209991260412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0D-4140-8C8F-9EBE8F69D8CA}"/>
                </c:ext>
              </c:extLst>
            </c:dLbl>
            <c:spPr>
              <a:noFill/>
              <a:ln>
                <a:noFill/>
              </a:ln>
              <a:effectLst/>
            </c:spPr>
            <c:txPr>
              <a:bodyPr rot="0" spcFirstLastPara="1" vertOverflow="ellipsis" vert="horz" wrap="square" anchor="ctr" anchorCtr="1"/>
              <a:lstStyle/>
              <a:p>
                <a:pPr>
                  <a:defRPr sz="2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Lapa1!$A$2:$A$5</c:f>
              <c:strCache>
                <c:ptCount val="4"/>
                <c:pt idx="0">
                  <c:v>Kopā (t.sk. aprūpe mājās pilngadīgajiem un bērniem (pakalpojums un matetiālais atbalsts), drošības poga, pavadonis asistents, siltās pusdienas,  aprūpētā dzīvesvieta, videovizīte,  ārkārtas aprūpe, Covid aprūpe)</c:v>
                </c:pt>
                <c:pt idx="1">
                  <c:v>t.sk. aprūpe mājās bērniem (materiālais atbalsts, pakalpojums, individualizētā aprūpe)</c:v>
                </c:pt>
                <c:pt idx="2">
                  <c:v>Aprūpes mājās pakalpojums*</c:v>
                </c:pt>
                <c:pt idx="3">
                  <c:v>Materiālais atbalsts aprūpes mājās nodrošināšanai</c:v>
                </c:pt>
              </c:strCache>
            </c:strRef>
          </c:cat>
          <c:val>
            <c:numRef>
              <c:f>Lapa1!$D$2:$D$5</c:f>
              <c:numCache>
                <c:formatCode>#,##0</c:formatCode>
                <c:ptCount val="4"/>
                <c:pt idx="0">
                  <c:v>11469</c:v>
                </c:pt>
                <c:pt idx="1">
                  <c:v>770</c:v>
                </c:pt>
                <c:pt idx="2">
                  <c:v>7443</c:v>
                </c:pt>
                <c:pt idx="3">
                  <c:v>4255</c:v>
                </c:pt>
              </c:numCache>
            </c:numRef>
          </c:val>
          <c:extLst>
            <c:ext xmlns:c16="http://schemas.microsoft.com/office/drawing/2014/chart" uri="{C3380CC4-5D6E-409C-BE32-E72D297353CC}">
              <c16:uniqueId val="{00000001-0EFB-4EF3-AB1C-99D919BAC555}"/>
            </c:ext>
          </c:extLst>
        </c:ser>
        <c:ser>
          <c:idx val="3"/>
          <c:order val="3"/>
          <c:tx>
            <c:strRef>
              <c:f>Lapa1!$E$1</c:f>
              <c:strCache>
                <c:ptCount val="1"/>
                <c:pt idx="0">
                  <c:v>2024.g.I pusg.</c:v>
                </c:pt>
              </c:strCache>
            </c:strRef>
          </c:tx>
          <c:spPr>
            <a:solidFill>
              <a:schemeClr val="accent2"/>
            </a:solidFill>
            <a:ln>
              <a:noFill/>
            </a:ln>
            <a:effectLst>
              <a:innerShdw blurRad="114300">
                <a:schemeClr val="accent4"/>
              </a:innerShdw>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Lapa1!$A$2:$A$5</c:f>
              <c:strCache>
                <c:ptCount val="4"/>
                <c:pt idx="0">
                  <c:v>Kopā (t.sk. aprūpe mājās pilngadīgajiem un bērniem (pakalpojums un matetiālais atbalsts), drošības poga, pavadonis asistents, siltās pusdienas,  aprūpētā dzīvesvieta, videovizīte,  ārkārtas aprūpe, Covid aprūpe)</c:v>
                </c:pt>
                <c:pt idx="1">
                  <c:v>t.sk. aprūpe mājās bērniem (materiālais atbalsts, pakalpojums, individualizētā aprūpe)</c:v>
                </c:pt>
                <c:pt idx="2">
                  <c:v>Aprūpes mājās pakalpojums*</c:v>
                </c:pt>
                <c:pt idx="3">
                  <c:v>Materiālais atbalsts aprūpes mājās nodrošināšanai</c:v>
                </c:pt>
              </c:strCache>
            </c:strRef>
          </c:cat>
          <c:val>
            <c:numRef>
              <c:f>Lapa1!$E$2:$E$5</c:f>
              <c:numCache>
                <c:formatCode>General</c:formatCode>
                <c:ptCount val="4"/>
                <c:pt idx="0" formatCode="#,##0">
                  <c:v>10794</c:v>
                </c:pt>
                <c:pt idx="1">
                  <c:v>811</c:v>
                </c:pt>
                <c:pt idx="2">
                  <c:v>7009</c:v>
                </c:pt>
                <c:pt idx="3">
                  <c:v>3792</c:v>
                </c:pt>
              </c:numCache>
            </c:numRef>
          </c:val>
          <c:extLst>
            <c:ext xmlns:c16="http://schemas.microsoft.com/office/drawing/2014/chart" uri="{C3380CC4-5D6E-409C-BE32-E72D297353CC}">
              <c16:uniqueId val="{00000000-3466-47B3-95AB-DD2AE7F1FB76}"/>
            </c:ext>
          </c:extLst>
        </c:ser>
        <c:dLbls>
          <c:dLblPos val="inEnd"/>
          <c:showLegendKey val="0"/>
          <c:showVal val="1"/>
          <c:showCatName val="0"/>
          <c:showSerName val="0"/>
          <c:showPercent val="0"/>
          <c:showBubbleSize val="0"/>
        </c:dLbls>
        <c:gapWidth val="227"/>
        <c:overlap val="-48"/>
        <c:axId val="104657664"/>
        <c:axId val="104659200"/>
      </c:barChart>
      <c:catAx>
        <c:axId val="104657664"/>
        <c:scaling>
          <c:orientation val="minMax"/>
        </c:scaling>
        <c:delete val="0"/>
        <c:axPos val="l"/>
        <c:numFmt formatCode="General" sourceLinked="0"/>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2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v-LV"/>
          </a:p>
        </c:txPr>
        <c:crossAx val="104659200"/>
        <c:crosses val="autoZero"/>
        <c:auto val="0"/>
        <c:lblAlgn val="ctr"/>
        <c:lblOffset val="100"/>
        <c:noMultiLvlLbl val="0"/>
      </c:catAx>
      <c:valAx>
        <c:axId val="10465920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v-LV"/>
          </a:p>
        </c:txPr>
        <c:crossAx val="104657664"/>
        <c:crosses val="autoZero"/>
        <c:crossBetween val="between"/>
      </c:valAx>
      <c:spPr>
        <a:noFill/>
        <a:ln>
          <a:noFill/>
        </a:ln>
        <a:effectLst/>
      </c:spPr>
    </c:plotArea>
    <c:legend>
      <c:legendPos val="t"/>
      <c:layout>
        <c:manualLayout>
          <c:xMode val="edge"/>
          <c:yMode val="edge"/>
          <c:x val="0.32224833661575747"/>
          <c:y val="9.0030450850521922E-3"/>
          <c:w val="0.35501481596683787"/>
          <c:h val="4.3548390717506068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sz="2400" baseline="0">
          <a:solidFill>
            <a:schemeClr val="tx2"/>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237149958544549"/>
          <c:y val="3.2286257811062889E-2"/>
          <c:w val="0.58663843568113427"/>
          <c:h val="0.91961844858767983"/>
        </c:manualLayout>
      </c:layout>
      <c:barChart>
        <c:barDir val="bar"/>
        <c:grouping val="clustered"/>
        <c:varyColors val="0"/>
        <c:ser>
          <c:idx val="0"/>
          <c:order val="0"/>
          <c:tx>
            <c:strRef>
              <c:f>Lapa1!$B$1</c:f>
              <c:strCache>
                <c:ptCount val="1"/>
                <c:pt idx="0">
                  <c:v>Klientu skaits</c:v>
                </c:pt>
              </c:strCache>
            </c:strRef>
          </c:tx>
          <c:spPr>
            <a:solidFill>
              <a:schemeClr val="accent1">
                <a:lumMod val="75000"/>
              </a:schemeClr>
            </a:solidFill>
            <a:ln>
              <a:noFill/>
            </a:ln>
            <a:effectLst>
              <a:innerShdw blurRad="114300">
                <a:schemeClr val="accent1"/>
              </a:innerShdw>
            </a:effectLst>
          </c:spPr>
          <c:invertIfNegative val="0"/>
          <c:dLbls>
            <c:dLbl>
              <c:idx val="0"/>
              <c:layout>
                <c:manualLayout>
                  <c:x val="1.5954562612652764E-2"/>
                  <c:y val="1.8069824076745815E-3"/>
                </c:manualLayout>
              </c:layout>
              <c:showLegendKey val="0"/>
              <c:showVal val="1"/>
              <c:showCatName val="0"/>
              <c:showSerName val="0"/>
              <c:showPercent val="0"/>
              <c:showBubbleSize val="0"/>
              <c:extLst>
                <c:ext xmlns:c15="http://schemas.microsoft.com/office/drawing/2012/chart" uri="{CE6537A1-D6FC-4f65-9D91-7224C49458BB}">
                  <c15:layout>
                    <c:manualLayout>
                      <c:w val="4.2587335989839784E-2"/>
                      <c:h val="5.0595507414888281E-2"/>
                    </c:manualLayout>
                  </c15:layout>
                </c:ext>
                <c:ext xmlns:c16="http://schemas.microsoft.com/office/drawing/2014/chart" uri="{C3380CC4-5D6E-409C-BE32-E72D297353CC}">
                  <c16:uniqueId val="{00000000-DA9A-417B-B033-590529ABC5D9}"/>
                </c:ext>
              </c:extLst>
            </c:dLbl>
            <c:dLbl>
              <c:idx val="1"/>
              <c:layout>
                <c:manualLayout>
                  <c:x val="1.4435107521510584E-2"/>
                  <c:y val="-1.80698240767458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FB-4631-AD5C-35B8DF6B3AFE}"/>
                </c:ext>
              </c:extLst>
            </c:dLbl>
            <c:dLbl>
              <c:idx val="2"/>
              <c:layout>
                <c:manualLayout>
                  <c:x val="1.8233820027171263E-2"/>
                  <c:y val="-1.80698240767458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A9A-417B-B033-590529ABC5D9}"/>
                </c:ext>
              </c:extLst>
            </c:dLbl>
            <c:spPr>
              <a:noFill/>
              <a:ln>
                <a:no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stdErr"/>
            <c:noEndCap val="0"/>
            <c:spPr>
              <a:noFill/>
              <a:ln w="9525">
                <a:solidFill>
                  <a:schemeClr val="tx1">
                    <a:lumMod val="50000"/>
                    <a:lumOff val="50000"/>
                  </a:schemeClr>
                </a:solidFill>
                <a:round/>
              </a:ln>
              <a:effectLst/>
            </c:spPr>
          </c:errBars>
          <c:cat>
            <c:strRef>
              <c:f>Lapa1!$A$2:$A$5</c:f>
              <c:strCache>
                <c:ptCount val="4"/>
                <c:pt idx="0">
                  <c:v>2024.g.I.pusg.</c:v>
                </c:pt>
                <c:pt idx="1">
                  <c:v>2023.gads</c:v>
                </c:pt>
                <c:pt idx="2">
                  <c:v>2022.gads</c:v>
                </c:pt>
                <c:pt idx="3">
                  <c:v>2021.gads</c:v>
                </c:pt>
              </c:strCache>
            </c:strRef>
          </c:cat>
          <c:val>
            <c:numRef>
              <c:f>Lapa1!$B$2:$B$5</c:f>
              <c:numCache>
                <c:formatCode>#,##0</c:formatCode>
                <c:ptCount val="4"/>
                <c:pt idx="0" formatCode="General">
                  <c:v>2466</c:v>
                </c:pt>
                <c:pt idx="1">
                  <c:v>2901</c:v>
                </c:pt>
                <c:pt idx="2">
                  <c:v>2787</c:v>
                </c:pt>
                <c:pt idx="3">
                  <c:v>2710</c:v>
                </c:pt>
              </c:numCache>
            </c:numRef>
          </c:val>
          <c:extLst>
            <c:ext xmlns:c16="http://schemas.microsoft.com/office/drawing/2014/chart" uri="{C3380CC4-5D6E-409C-BE32-E72D297353CC}">
              <c16:uniqueId val="{00000000-4A6F-4193-9CDF-C1F3ED0E0FA9}"/>
            </c:ext>
          </c:extLst>
        </c:ser>
        <c:ser>
          <c:idx val="1"/>
          <c:order val="1"/>
          <c:tx>
            <c:strRef>
              <c:f>Lapa1!$C$1</c:f>
              <c:strCache>
                <c:ptCount val="1"/>
                <c:pt idx="0">
                  <c:v>Vietu skaits</c:v>
                </c:pt>
              </c:strCache>
            </c:strRef>
          </c:tx>
          <c:spPr>
            <a:solidFill>
              <a:srgbClr val="C00000"/>
            </a:solidFill>
            <a:ln>
              <a:noFill/>
            </a:ln>
            <a:effectLst>
              <a:innerShdw blurRad="114300">
                <a:schemeClr val="accent2"/>
              </a:innerShdw>
            </a:effectLst>
          </c:spPr>
          <c:invertIfNegative val="0"/>
          <c:dLbls>
            <c:dLbl>
              <c:idx val="0"/>
              <c:layout>
                <c:manualLayout>
                  <c:x val="1.9753305029435536E-2"/>
                  <c:y val="-3.613964815349163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FB-4631-AD5C-35B8DF6B3AFE}"/>
                </c:ext>
              </c:extLst>
            </c:dLbl>
            <c:dLbl>
              <c:idx val="1"/>
              <c:layout>
                <c:manualLayout>
                  <c:x val="1.9753305029435647E-2"/>
                  <c:y val="-1.08418944460475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FB-4631-AD5C-35B8DF6B3AFE}"/>
                </c:ext>
              </c:extLst>
            </c:dLbl>
            <c:dLbl>
              <c:idx val="2"/>
              <c:layout>
                <c:manualLayout>
                  <c:x val="1.3675365020378447E-2"/>
                  <c:y val="-1.80698240767458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FB-4631-AD5C-35B8DF6B3AFE}"/>
                </c:ext>
              </c:extLst>
            </c:dLbl>
            <c:spPr>
              <a:noFill/>
              <a:ln>
                <a:no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stdErr"/>
            <c:noEndCap val="0"/>
            <c:spPr>
              <a:noFill/>
              <a:ln w="9525">
                <a:solidFill>
                  <a:schemeClr val="tx1">
                    <a:lumMod val="50000"/>
                    <a:lumOff val="50000"/>
                  </a:schemeClr>
                </a:solidFill>
                <a:round/>
              </a:ln>
              <a:effectLst/>
            </c:spPr>
          </c:errBars>
          <c:cat>
            <c:strRef>
              <c:f>Lapa1!$A$2:$A$5</c:f>
              <c:strCache>
                <c:ptCount val="4"/>
                <c:pt idx="0">
                  <c:v>2024.g.I.pusg.</c:v>
                </c:pt>
                <c:pt idx="1">
                  <c:v>2023.gads</c:v>
                </c:pt>
                <c:pt idx="2">
                  <c:v>2022.gads</c:v>
                </c:pt>
                <c:pt idx="3">
                  <c:v>2021.gads</c:v>
                </c:pt>
              </c:strCache>
            </c:strRef>
          </c:cat>
          <c:val>
            <c:numRef>
              <c:f>Lapa1!$C$2:$C$5</c:f>
              <c:numCache>
                <c:formatCode>#,##0</c:formatCode>
                <c:ptCount val="4"/>
                <c:pt idx="0" formatCode="General">
                  <c:v>2038</c:v>
                </c:pt>
                <c:pt idx="1">
                  <c:v>2236</c:v>
                </c:pt>
                <c:pt idx="2">
                  <c:v>2196</c:v>
                </c:pt>
                <c:pt idx="3">
                  <c:v>2045</c:v>
                </c:pt>
              </c:numCache>
            </c:numRef>
          </c:val>
          <c:extLst>
            <c:ext xmlns:c16="http://schemas.microsoft.com/office/drawing/2014/chart" uri="{C3380CC4-5D6E-409C-BE32-E72D297353CC}">
              <c16:uniqueId val="{00000001-4A6F-4193-9CDF-C1F3ED0E0FA9}"/>
            </c:ext>
          </c:extLst>
        </c:ser>
        <c:dLbls>
          <c:showLegendKey val="0"/>
          <c:showVal val="0"/>
          <c:showCatName val="0"/>
          <c:showSerName val="0"/>
          <c:showPercent val="0"/>
          <c:showBubbleSize val="0"/>
        </c:dLbls>
        <c:gapWidth val="227"/>
        <c:overlap val="-48"/>
        <c:axId val="105408000"/>
        <c:axId val="105409536"/>
      </c:barChart>
      <c:catAx>
        <c:axId val="105408000"/>
        <c:scaling>
          <c:orientation val="minMax"/>
        </c:scaling>
        <c:delete val="0"/>
        <c:axPos val="l"/>
        <c:numFmt formatCode="General" sourceLinked="0"/>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lv-LV"/>
          </a:p>
        </c:txPr>
        <c:crossAx val="105409536"/>
        <c:crosses val="autoZero"/>
        <c:auto val="0"/>
        <c:lblAlgn val="ctr"/>
        <c:lblOffset val="100"/>
        <c:noMultiLvlLbl val="0"/>
      </c:catAx>
      <c:valAx>
        <c:axId val="1054095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v-LV"/>
          </a:p>
        </c:txPr>
        <c:crossAx val="105408000"/>
        <c:crosses val="autoZero"/>
        <c:crossBetween val="between"/>
      </c:valAx>
      <c:spPr>
        <a:noFill/>
        <a:ln>
          <a:noFill/>
        </a:ln>
        <a:effectLst/>
      </c:spPr>
    </c:plotArea>
    <c:legend>
      <c:legendPos val="t"/>
      <c:layout>
        <c:manualLayout>
          <c:xMode val="edge"/>
          <c:yMode val="edge"/>
          <c:x val="0.33484747421511718"/>
          <c:y val="0"/>
          <c:w val="0.33030499174752143"/>
          <c:h val="9.16047597339439E-2"/>
        </c:manualLayout>
      </c:layout>
      <c:overlay val="0"/>
      <c:spPr>
        <a:noFill/>
        <a:ln>
          <a:noFill/>
        </a:ln>
        <a:effectLst/>
      </c:spPr>
      <c:txPr>
        <a:bodyPr rot="0" spcFirstLastPara="1" vertOverflow="ellipsis" vert="horz" wrap="square" anchor="ctr" anchorCtr="1"/>
        <a:lstStyle/>
        <a:p>
          <a:pPr>
            <a:defRPr sz="28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sz="2000">
          <a:solidFill>
            <a:schemeClr val="tx1">
              <a:lumMod val="75000"/>
              <a:lumOff val="25000"/>
            </a:schemeClr>
          </a:solidFill>
        </a:defRPr>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0" baseline="0">
                <a:solidFill>
                  <a:schemeClr val="tx1">
                    <a:lumMod val="65000"/>
                    <a:lumOff val="35000"/>
                  </a:schemeClr>
                </a:solidFill>
                <a:latin typeface="+mn-lt"/>
                <a:ea typeface="+mn-ea"/>
                <a:cs typeface="+mn-cs"/>
              </a:defRPr>
            </a:pPr>
            <a:r>
              <a:rPr lang="lv-LV" sz="2200" b="1" baseline="0"/>
              <a:t>Programmu klientu skaits</a:t>
            </a:r>
          </a:p>
        </c:rich>
      </c:tx>
      <c:overlay val="0"/>
      <c:spPr>
        <a:noFill/>
        <a:ln>
          <a:noFill/>
        </a:ln>
        <a:effectLst/>
      </c:spPr>
      <c:txPr>
        <a:bodyPr rot="0" spcFirstLastPara="1" vertOverflow="ellipsis" vert="horz" wrap="square" anchor="ctr" anchorCtr="1"/>
        <a:lstStyle/>
        <a:p>
          <a:pPr>
            <a:defRPr sz="2200" b="1"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barChart>
        <c:barDir val="col"/>
        <c:grouping val="clustered"/>
        <c:varyColors val="0"/>
        <c:ser>
          <c:idx val="0"/>
          <c:order val="0"/>
          <c:tx>
            <c:strRef>
              <c:f>Lapa1!$B$1</c:f>
              <c:strCache>
                <c:ptCount val="1"/>
                <c:pt idx="0">
                  <c:v>2024.gads pusgads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Lapa1!$A$2:$A$6</c:f>
              <c:strCache>
                <c:ptCount val="4"/>
                <c:pt idx="0">
                  <c:v>"Ceļš pie sevis"</c:v>
                </c:pt>
                <c:pt idx="1">
                  <c:v>"Dari" un "Palēciens"</c:v>
                </c:pt>
                <c:pt idx="2">
                  <c:v>IP ar izmitināšanu</c:v>
                </c:pt>
                <c:pt idx="3">
                  <c:v>"Pārinieks"</c:v>
                </c:pt>
              </c:strCache>
            </c:strRef>
          </c:cat>
          <c:val>
            <c:numRef>
              <c:f>Lapa1!$B$2:$B$6</c:f>
              <c:numCache>
                <c:formatCode>General</c:formatCode>
                <c:ptCount val="5"/>
                <c:pt idx="0">
                  <c:v>60</c:v>
                </c:pt>
                <c:pt idx="1">
                  <c:v>148</c:v>
                </c:pt>
                <c:pt idx="2">
                  <c:v>4</c:v>
                </c:pt>
                <c:pt idx="3">
                  <c:v>70</c:v>
                </c:pt>
              </c:numCache>
            </c:numRef>
          </c:val>
          <c:extLst>
            <c:ext xmlns:c16="http://schemas.microsoft.com/office/drawing/2014/chart" uri="{C3380CC4-5D6E-409C-BE32-E72D297353CC}">
              <c16:uniqueId val="{00000000-F38D-4C11-B32F-B5369E08B198}"/>
            </c:ext>
          </c:extLst>
        </c:ser>
        <c:ser>
          <c:idx val="1"/>
          <c:order val="1"/>
          <c:tx>
            <c:strRef>
              <c:f>Lapa1!$C$1</c:f>
              <c:strCache>
                <c:ptCount val="1"/>
                <c:pt idx="0">
                  <c:v>2023.gads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Lapa1!$A$2:$A$6</c:f>
              <c:strCache>
                <c:ptCount val="4"/>
                <c:pt idx="0">
                  <c:v>"Ceļš pie sevis"</c:v>
                </c:pt>
                <c:pt idx="1">
                  <c:v>"Dari" un "Palēciens"</c:v>
                </c:pt>
                <c:pt idx="2">
                  <c:v>IP ar izmitināšanu</c:v>
                </c:pt>
                <c:pt idx="3">
                  <c:v>"Pārinieks"</c:v>
                </c:pt>
              </c:strCache>
            </c:strRef>
          </c:cat>
          <c:val>
            <c:numRef>
              <c:f>Lapa1!$C$2:$C$6</c:f>
              <c:numCache>
                <c:formatCode>General</c:formatCode>
                <c:ptCount val="5"/>
                <c:pt idx="0">
                  <c:v>60</c:v>
                </c:pt>
                <c:pt idx="1">
                  <c:v>163</c:v>
                </c:pt>
                <c:pt idx="2">
                  <c:v>2</c:v>
                </c:pt>
                <c:pt idx="3">
                  <c:v>128</c:v>
                </c:pt>
              </c:numCache>
            </c:numRef>
          </c:val>
          <c:extLst>
            <c:ext xmlns:c16="http://schemas.microsoft.com/office/drawing/2014/chart" uri="{C3380CC4-5D6E-409C-BE32-E72D297353CC}">
              <c16:uniqueId val="{00000001-F38D-4C11-B32F-B5369E08B198}"/>
            </c:ext>
          </c:extLst>
        </c:ser>
        <c:ser>
          <c:idx val="2"/>
          <c:order val="2"/>
          <c:tx>
            <c:strRef>
              <c:f>Lapa1!$D$1</c:f>
              <c:strCache>
                <c:ptCount val="1"/>
                <c:pt idx="0">
                  <c:v>2022.gads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Lapa1!$A$2:$A$6</c:f>
              <c:strCache>
                <c:ptCount val="4"/>
                <c:pt idx="0">
                  <c:v>"Ceļš pie sevis"</c:v>
                </c:pt>
                <c:pt idx="1">
                  <c:v>"Dari" un "Palēciens"</c:v>
                </c:pt>
                <c:pt idx="2">
                  <c:v>IP ar izmitināšanu</c:v>
                </c:pt>
                <c:pt idx="3">
                  <c:v>"Pārinieks"</c:v>
                </c:pt>
              </c:strCache>
            </c:strRef>
          </c:cat>
          <c:val>
            <c:numRef>
              <c:f>Lapa1!$D$2:$D$6</c:f>
              <c:numCache>
                <c:formatCode>General</c:formatCode>
                <c:ptCount val="5"/>
                <c:pt idx="0">
                  <c:v>60</c:v>
                </c:pt>
                <c:pt idx="1">
                  <c:v>128</c:v>
                </c:pt>
                <c:pt idx="2">
                  <c:v>0</c:v>
                </c:pt>
                <c:pt idx="3">
                  <c:v>71</c:v>
                </c:pt>
              </c:numCache>
            </c:numRef>
          </c:val>
          <c:extLst>
            <c:ext xmlns:c16="http://schemas.microsoft.com/office/drawing/2014/chart" uri="{C3380CC4-5D6E-409C-BE32-E72D297353CC}">
              <c16:uniqueId val="{00000002-F38D-4C11-B32F-B5369E08B198}"/>
            </c:ext>
          </c:extLst>
        </c:ser>
        <c:ser>
          <c:idx val="3"/>
          <c:order val="3"/>
          <c:tx>
            <c:strRef>
              <c:f>Lapa1!$E$1</c:f>
              <c:strCache>
                <c:ptCount val="1"/>
                <c:pt idx="0">
                  <c:v>2021.gads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Lapa1!$A$2:$A$6</c:f>
              <c:strCache>
                <c:ptCount val="4"/>
                <c:pt idx="0">
                  <c:v>"Ceļš pie sevis"</c:v>
                </c:pt>
                <c:pt idx="1">
                  <c:v>"Dari" un "Palēciens"</c:v>
                </c:pt>
                <c:pt idx="2">
                  <c:v>IP ar izmitināšanu</c:v>
                </c:pt>
                <c:pt idx="3">
                  <c:v>"Pārinieks"</c:v>
                </c:pt>
              </c:strCache>
            </c:strRef>
          </c:cat>
          <c:val>
            <c:numRef>
              <c:f>Lapa1!$E$2:$E$6</c:f>
              <c:numCache>
                <c:formatCode>General</c:formatCode>
                <c:ptCount val="5"/>
                <c:pt idx="0">
                  <c:v>48</c:v>
                </c:pt>
                <c:pt idx="1">
                  <c:v>102</c:v>
                </c:pt>
                <c:pt idx="2">
                  <c:v>0</c:v>
                </c:pt>
                <c:pt idx="3">
                  <c:v>46</c:v>
                </c:pt>
              </c:numCache>
            </c:numRef>
          </c:val>
          <c:extLst>
            <c:ext xmlns:c16="http://schemas.microsoft.com/office/drawing/2014/chart" uri="{C3380CC4-5D6E-409C-BE32-E72D297353CC}">
              <c16:uniqueId val="{00000003-F38D-4C11-B32F-B5369E08B198}"/>
            </c:ext>
          </c:extLst>
        </c:ser>
        <c:ser>
          <c:idx val="4"/>
          <c:order val="4"/>
          <c:tx>
            <c:strRef>
              <c:f>Lapa1!$F$1</c:f>
              <c:strCache>
                <c:ptCount val="1"/>
                <c:pt idx="0">
                  <c:v>Kolonna1</c:v>
                </c:pt>
              </c:strCache>
            </c:strRef>
          </c:tx>
          <c:spPr>
            <a:solidFill>
              <a:schemeClr val="accent5"/>
            </a:solidFill>
            <a:ln>
              <a:noFill/>
            </a:ln>
            <a:effectLst/>
          </c:spPr>
          <c:invertIfNegative val="0"/>
          <c:cat>
            <c:strRef>
              <c:f>Lapa1!$A$2:$A$6</c:f>
              <c:strCache>
                <c:ptCount val="4"/>
                <c:pt idx="0">
                  <c:v>"Ceļš pie sevis"</c:v>
                </c:pt>
                <c:pt idx="1">
                  <c:v>"Dari" un "Palēciens"</c:v>
                </c:pt>
                <c:pt idx="2">
                  <c:v>IP ar izmitināšanu</c:v>
                </c:pt>
                <c:pt idx="3">
                  <c:v>"Pārinieks"</c:v>
                </c:pt>
              </c:strCache>
            </c:strRef>
          </c:cat>
          <c:val>
            <c:numRef>
              <c:f>Lapa1!$F$2:$F$6</c:f>
              <c:numCache>
                <c:formatCode>General</c:formatCode>
                <c:ptCount val="5"/>
              </c:numCache>
            </c:numRef>
          </c:val>
          <c:extLst>
            <c:ext xmlns:c16="http://schemas.microsoft.com/office/drawing/2014/chart" uri="{C3380CC4-5D6E-409C-BE32-E72D297353CC}">
              <c16:uniqueId val="{00000004-F38D-4C11-B32F-B5369E08B198}"/>
            </c:ext>
          </c:extLst>
        </c:ser>
        <c:dLbls>
          <c:showLegendKey val="0"/>
          <c:showVal val="0"/>
          <c:showCatName val="0"/>
          <c:showSerName val="0"/>
          <c:showPercent val="0"/>
          <c:showBubbleSize val="0"/>
        </c:dLbls>
        <c:gapWidth val="182"/>
        <c:axId val="673897184"/>
        <c:axId val="745587896"/>
      </c:barChart>
      <c:catAx>
        <c:axId val="67389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lv-LV"/>
          </a:p>
        </c:txPr>
        <c:crossAx val="745587896"/>
        <c:crosses val="autoZero"/>
        <c:auto val="1"/>
        <c:lblAlgn val="ctr"/>
        <c:lblOffset val="100"/>
        <c:noMultiLvlLbl val="0"/>
      </c:catAx>
      <c:valAx>
        <c:axId val="745587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v-LV"/>
          </a:p>
        </c:txPr>
        <c:crossAx val="673897184"/>
        <c:crosses val="autoZero"/>
        <c:crossBetween val="between"/>
      </c:valAx>
      <c:spPr>
        <a:noFill/>
        <a:ln>
          <a:noFill/>
        </a:ln>
        <a:effectLst/>
      </c:spPr>
    </c:plotArea>
    <c:legend>
      <c:legendPos val="b"/>
      <c:legendEntry>
        <c:idx val="4"/>
        <c:delete val="1"/>
      </c:legendEntry>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aseline="0"/>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4A_41E4FD57.xml><?xml version="1.0" encoding="utf-8"?>
<p188:cmLst xmlns:a="http://schemas.openxmlformats.org/drawingml/2006/main" xmlns:r="http://schemas.openxmlformats.org/officeDocument/2006/relationships" xmlns:p188="http://schemas.microsoft.com/office/powerpoint/2018/8/main">
  <p188:cm id="{0C163649-7B32-4987-A6DB-8CC7FEDE1E7C}" authorId="{46276746-837A-413B-55CB-FA89AE509F10}" created="2024-08-20T19:32:27.370">
    <ac:txMkLst xmlns:ac="http://schemas.microsoft.com/office/drawing/2013/main/command">
      <pc:docMk xmlns:pc="http://schemas.microsoft.com/office/powerpoint/2013/main/command"/>
      <pc:sldMk xmlns:pc="http://schemas.microsoft.com/office/powerpoint/2013/main/command" cId="1105526103" sldId="330"/>
      <ac:spMk id="3" creationId="{A6381830-3383-425B-B8C8-1B0562F39CC5}"/>
      <ac:txMk cp="198" len="339">
        <ac:context len="1009" hash="3959072925"/>
      </ac:txMk>
    </ac:txMkLst>
    <p188:pos x="13240741" y="588432"/>
    <p188:replyLst>
      <p188:reply id="{E96BA63F-DEC3-4E3F-90EF-63F6E7166E1E}" authorId="{8CD3CB55-BC08-8F17-C8E2-C23C0240A81E}" created="2024-08-21T09:26:54.658">
        <p188:txBody>
          <a:bodyPr/>
          <a:lstStyle/>
          <a:p>
            <a:r>
              <a:rPr lang="lv-LV"/>
              <a:t>Evijas slaidā ir par bērnu rindu. Vai Velgai ir par SAC rindu - nezinu. Visu tad pārliekam šeit?</a:t>
            </a:r>
          </a:p>
        </p188:txBody>
      </p188:reply>
    </p188:replyLst>
    <p188:txBody>
      <a:bodyPr/>
      <a:lstStyle/>
      <a:p>
        <a:r>
          <a:rPr lang="lv-LV"/>
          <a:t>Rinda uz pakalpojumiem: Grupu dzīvokļi – cik; DAC GTR – cik? Vai vēl uz kādu?</a:t>
        </a:r>
      </a:p>
    </p188:txBody>
  </p188:cm>
</p188:cmLst>
</file>

<file path=ppt/drawings/drawing1.xml><?xml version="1.0" encoding="utf-8"?>
<c:userShapes xmlns:c="http://schemas.openxmlformats.org/drawingml/2006/chart">
  <cdr:relSizeAnchor xmlns:cdr="http://schemas.openxmlformats.org/drawingml/2006/chartDrawing">
    <cdr:from>
      <cdr:x>0.77584</cdr:x>
      <cdr:y>0.20694</cdr:y>
    </cdr:from>
    <cdr:to>
      <cdr:x>0.77584</cdr:x>
      <cdr:y>0.3442</cdr:y>
    </cdr:to>
    <cdr:cxnSp macro="">
      <cdr:nvCxnSpPr>
        <cdr:cNvPr id="2" name="Taisns bultveida savienotājs 1">
          <a:extLst xmlns:a="http://schemas.openxmlformats.org/drawingml/2006/main">
            <a:ext uri="{FF2B5EF4-FFF2-40B4-BE49-F238E27FC236}">
              <a16:creationId xmlns:a16="http://schemas.microsoft.com/office/drawing/2014/main" id="{90B10503-E183-DEE0-41C8-7B613DE17D02}"/>
            </a:ext>
          </a:extLst>
        </cdr:cNvPr>
        <cdr:cNvCxnSpPr/>
      </cdr:nvCxnSpPr>
      <cdr:spPr>
        <a:xfrm xmlns:a="http://schemas.openxmlformats.org/drawingml/2006/main" flipV="1">
          <a:off x="8857575" y="1137870"/>
          <a:ext cx="0" cy="754700"/>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0.72531</cdr:x>
      <cdr:y>0.12516</cdr:y>
    </cdr:from>
    <cdr:to>
      <cdr:x>0.8037</cdr:x>
      <cdr:y>0.22031</cdr:y>
    </cdr:to>
    <cdr:sp macro="" textlink="">
      <cdr:nvSpPr>
        <cdr:cNvPr id="4" name="TextBox 9">
          <a:extLst xmlns:a="http://schemas.openxmlformats.org/drawingml/2006/main">
            <a:ext uri="{FF2B5EF4-FFF2-40B4-BE49-F238E27FC236}">
              <a16:creationId xmlns:a16="http://schemas.microsoft.com/office/drawing/2014/main" id="{B9EFE5E6-19A0-8423-B319-6045539E36F1}"/>
            </a:ext>
          </a:extLst>
        </cdr:cNvPr>
        <cdr:cNvSpPr txBox="1"/>
      </cdr:nvSpPr>
      <cdr:spPr>
        <a:xfrm xmlns:a="http://schemas.openxmlformats.org/drawingml/2006/main">
          <a:off x="8280777" y="699977"/>
          <a:ext cx="894945" cy="53219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lv-LV" sz="1400" dirty="0"/>
            <a:t>+22.19</a:t>
          </a:r>
        </a:p>
        <a:p xmlns:a="http://schemas.openxmlformats.org/drawingml/2006/main">
          <a:r>
            <a:rPr lang="lv-LV" sz="1400" dirty="0"/>
            <a:t>(25.74%)</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88900" y="742950"/>
            <a:ext cx="6619875" cy="3724275"/>
          </a:xfrm>
          <a:prstGeom prst="rect">
            <a:avLst/>
          </a:prstGeom>
        </p:spPr>
        <p:txBody>
          <a:bodyPr lIns="91815" tIns="45907" rIns="91815" bIns="45907"/>
          <a:lstStyle/>
          <a:p>
            <a:endParaRPr/>
          </a:p>
        </p:txBody>
      </p:sp>
      <p:sp>
        <p:nvSpPr>
          <p:cNvPr id="171" name="Shape 171"/>
          <p:cNvSpPr>
            <a:spLocks noGrp="1"/>
          </p:cNvSpPr>
          <p:nvPr>
            <p:ph type="body" sz="quarter" idx="1"/>
          </p:nvPr>
        </p:nvSpPr>
        <p:spPr>
          <a:xfrm>
            <a:off x="906357" y="4714400"/>
            <a:ext cx="4984962" cy="4466273"/>
          </a:xfrm>
          <a:prstGeom prst="rect">
            <a:avLst/>
          </a:prstGeom>
        </p:spPr>
        <p:txBody>
          <a:bodyPr lIns="91815" tIns="45907" rIns="91815" bIns="45907"/>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Tree>
    <p:extLst>
      <p:ext uri="{BB962C8B-B14F-4D97-AF65-F5344CB8AC3E}">
        <p14:creationId xmlns:p14="http://schemas.microsoft.com/office/powerpoint/2010/main" val="1809529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88900" y="742950"/>
            <a:ext cx="6619875" cy="3724275"/>
          </a:xfrm>
        </p:spPr>
      </p:sp>
      <p:sp>
        <p:nvSpPr>
          <p:cNvPr id="3" name="Piezīmju vietturis 2"/>
          <p:cNvSpPr>
            <a:spLocks noGrp="1"/>
          </p:cNvSpPr>
          <p:nvPr>
            <p:ph type="body" idx="1"/>
          </p:nvPr>
        </p:nvSpPr>
        <p:spPr/>
        <p:txBody>
          <a:bodyPr/>
          <a:lstStyle/>
          <a:p>
            <a:endParaRPr lang="pt"/>
          </a:p>
        </p:txBody>
      </p:sp>
      <p:sp>
        <p:nvSpPr>
          <p:cNvPr id="4" name="Slaida numura vietturis 3"/>
          <p:cNvSpPr>
            <a:spLocks noGrp="1"/>
          </p:cNvSpPr>
          <p:nvPr>
            <p:ph type="sldNum" sz="quarter" idx="5"/>
          </p:nvPr>
        </p:nvSpPr>
        <p:spPr/>
        <p:txBody>
          <a:bodyPr lIns="91815" tIns="45907" rIns="91815" bIns="45907"/>
          <a:lstStyle/>
          <a:p>
            <a:pPr algn="r" defTabSz="918149" hangingPunct="1">
              <a:defRPr/>
            </a:pPr>
            <a:fld id="{D81C6079-61C9-4DAF-A887-CDECD678F976}" type="slidenum">
              <a:rPr lang="lv-LV" sz="1200" kern="1200">
                <a:solidFill>
                  <a:prstClr val="black"/>
                </a:solidFill>
                <a:latin typeface="Calibri" panose="020F0502020204030204"/>
              </a:rPr>
              <a:pPr algn="r" defTabSz="918149" hangingPunct="1">
                <a:defRPr/>
              </a:pPr>
              <a:t>10</a:t>
            </a:fld>
            <a:endParaRPr lang="lv-LV" sz="1200" kern="1200">
              <a:solidFill>
                <a:prstClr val="black"/>
              </a:solidFill>
              <a:latin typeface="Calibri" panose="020F0502020204030204"/>
            </a:endParaRPr>
          </a:p>
        </p:txBody>
      </p:sp>
    </p:spTree>
    <p:extLst>
      <p:ext uri="{BB962C8B-B14F-4D97-AF65-F5344CB8AC3E}">
        <p14:creationId xmlns:p14="http://schemas.microsoft.com/office/powerpoint/2010/main" val="487543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Tree>
    <p:extLst>
      <p:ext uri="{BB962C8B-B14F-4D97-AF65-F5344CB8AC3E}">
        <p14:creationId xmlns:p14="http://schemas.microsoft.com/office/powerpoint/2010/main" val="1705615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Tree>
    <p:extLst>
      <p:ext uri="{BB962C8B-B14F-4D97-AF65-F5344CB8AC3E}">
        <p14:creationId xmlns:p14="http://schemas.microsoft.com/office/powerpoint/2010/main" val="282959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defTabSz="459075">
              <a:defRPr/>
            </a:pPr>
            <a:r>
              <a:rPr lang="lv-LV" sz="2400">
                <a:latin typeface="Time Neu Roman"/>
                <a:ea typeface="Calibri" panose="020F0502020204030204" pitchFamily="34" charset="0"/>
              </a:rPr>
              <a:t>Pabalsta mājokļa pielāgošanai personām, kuras pārvietojas </a:t>
            </a:r>
            <a:r>
              <a:rPr lang="lv-LV" sz="2400" err="1">
                <a:latin typeface="Time Neu Roman"/>
                <a:ea typeface="Calibri" panose="020F0502020204030204" pitchFamily="34" charset="0"/>
              </a:rPr>
              <a:t>riteņkrēslā</a:t>
            </a:r>
            <a:r>
              <a:rPr lang="lv-LV" sz="2400">
                <a:latin typeface="Time Neu Roman"/>
                <a:ea typeface="Calibri" panose="020F0502020204030204" pitchFamily="34" charset="0"/>
              </a:rPr>
              <a:t>, un personām ar redzes invaliditāti saņēmēju skaits un pabalstam izlietotais finansējums – 2024. gada septiņos mēnešos pabalsta nodrošināšanai izlietoti 192 765 </a:t>
            </a:r>
            <a:r>
              <a:rPr lang="lv-LV" sz="2400" err="1">
                <a:latin typeface="Time Neu Roman"/>
                <a:ea typeface="Calibri" panose="020F0502020204030204" pitchFamily="34" charset="0"/>
              </a:rPr>
              <a:t>euro</a:t>
            </a:r>
            <a:r>
              <a:rPr lang="lv-LV" sz="2400">
                <a:latin typeface="Time Neu Roman"/>
                <a:ea typeface="Calibri" panose="020F0502020204030204" pitchFamily="34" charset="0"/>
              </a:rPr>
              <a:t> jeb 107% no gada plāna (180 000 </a:t>
            </a:r>
            <a:r>
              <a:rPr lang="lv-LV" sz="2400" err="1">
                <a:latin typeface="Time Neu Roman"/>
                <a:ea typeface="Calibri" panose="020F0502020204030204" pitchFamily="34" charset="0"/>
              </a:rPr>
              <a:t>euro</a:t>
            </a:r>
            <a:r>
              <a:rPr lang="lv-LV" sz="2400">
                <a:latin typeface="Time Neu Roman"/>
                <a:ea typeface="Calibri" panose="020F0502020204030204" pitchFamily="34" charset="0"/>
              </a:rPr>
              <a:t>). 2024. gada septiņos mēnešos attiecībā pret 2023. gada pirmajiem septiņiem mēnešiem pabalsta saņēmēju skaits pieaudzis par 40 personām un pabalstam izlietotais finansējums pieaudzis par 169 652 </a:t>
            </a:r>
            <a:r>
              <a:rPr lang="lv-LV" sz="2400" err="1">
                <a:latin typeface="Time Neu Roman"/>
                <a:ea typeface="Calibri" panose="020F0502020204030204" pitchFamily="34" charset="0"/>
              </a:rPr>
              <a:t>euro</a:t>
            </a:r>
            <a:r>
              <a:rPr lang="lv-LV" sz="2400">
                <a:latin typeface="Time Neu Roman"/>
                <a:ea typeface="Calibri" panose="020F0502020204030204" pitchFamily="34" charset="0"/>
              </a:rPr>
              <a:t>. Tas skaidrojams ar to, ka pabalstu aktīvi sākušas izmantot neredzīgās personas. Jau šobrīd tiek veidota rinda iesniegumu saņemšanas kārtībā, lai tad, kad tiks piešķirts papildu finansējums, varētu turpināt pabalsta izmaksu.</a:t>
            </a:r>
            <a:endParaRPr lang="lv-LV" sz="1400">
              <a:solidFill>
                <a:srgbClr val="000000"/>
              </a:solidFill>
              <a:latin typeface="Verdana" panose="020B0604030504040204" pitchFamily="34" charset="0"/>
              <a:ea typeface="Calibri" panose="020F0502020204030204" pitchFamily="34" charset="0"/>
              <a:cs typeface="Calibri" panose="020F0502020204030204" pitchFamily="34" charset="0"/>
            </a:endParaRPr>
          </a:p>
          <a:p>
            <a:endParaRPr lang="lv-LV"/>
          </a:p>
        </p:txBody>
      </p:sp>
    </p:spTree>
    <p:extLst>
      <p:ext uri="{BB962C8B-B14F-4D97-AF65-F5344CB8AC3E}">
        <p14:creationId xmlns:p14="http://schemas.microsoft.com/office/powerpoint/2010/main" val="2995035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88900" y="742950"/>
            <a:ext cx="6619875" cy="3724275"/>
          </a:xfrm>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5"/>
          </p:nvPr>
        </p:nvSpPr>
        <p:spPr/>
        <p:txBody>
          <a:bodyPr lIns="91815" tIns="45907" rIns="91815" bIns="45907"/>
          <a:lstStyle/>
          <a:p>
            <a:pPr algn="r" defTabSz="918149" hangingPunct="1">
              <a:defRPr/>
            </a:pPr>
            <a:fld id="{D81C6079-61C9-4DAF-A887-CDECD678F976}" type="slidenum">
              <a:rPr lang="lv-LV" sz="2200" kern="1200">
                <a:solidFill>
                  <a:prstClr val="black"/>
                </a:solidFill>
                <a:latin typeface="Calibri" panose="020F0502020204030204"/>
              </a:rPr>
              <a:pPr algn="r" defTabSz="918149" hangingPunct="1">
                <a:defRPr/>
              </a:pPr>
              <a:t>15</a:t>
            </a:fld>
            <a:endParaRPr lang="lv-LV" sz="2200" kern="1200">
              <a:solidFill>
                <a:prstClr val="black"/>
              </a:solidFill>
              <a:latin typeface="Calibri" panose="020F0502020204030204"/>
            </a:endParaRPr>
          </a:p>
        </p:txBody>
      </p:sp>
    </p:spTree>
    <p:extLst>
      <p:ext uri="{BB962C8B-B14F-4D97-AF65-F5344CB8AC3E}">
        <p14:creationId xmlns:p14="http://schemas.microsoft.com/office/powerpoint/2010/main" val="2708529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Tree>
    <p:extLst>
      <p:ext uri="{BB962C8B-B14F-4D97-AF65-F5344CB8AC3E}">
        <p14:creationId xmlns:p14="http://schemas.microsoft.com/office/powerpoint/2010/main" val="1730555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a:t>12 budžeta programmas, no kurām finansē sociālos pakalpojumus</a:t>
            </a:r>
          </a:p>
        </p:txBody>
      </p:sp>
      <p:sp>
        <p:nvSpPr>
          <p:cNvPr id="4" name="Slaida numura vietturis 3"/>
          <p:cNvSpPr>
            <a:spLocks noGrp="1"/>
          </p:cNvSpPr>
          <p:nvPr>
            <p:ph type="sldNum" sz="quarter" idx="5"/>
          </p:nvPr>
        </p:nvSpPr>
        <p:spPr/>
        <p:txBody>
          <a:bodyPr lIns="91815" tIns="45907" rIns="91815" bIns="45907"/>
          <a:lstStyle/>
          <a:p>
            <a:pPr algn="r" defTabSz="918149" hangingPunct="1">
              <a:defRPr/>
            </a:pPr>
            <a:fld id="{CBF5C8D4-0CE4-4FA0-B7E1-38707FF84F7A}" type="slidenum">
              <a:rPr lang="lv-LV" sz="1200" kern="1200">
                <a:solidFill>
                  <a:prstClr val="black"/>
                </a:solidFill>
                <a:latin typeface="Calibri" panose="020F0502020204030204"/>
              </a:rPr>
              <a:pPr algn="r" defTabSz="918149" hangingPunct="1">
                <a:defRPr/>
              </a:pPr>
              <a:t>2</a:t>
            </a:fld>
            <a:endParaRPr lang="lv-LV" sz="1200" kern="1200">
              <a:solidFill>
                <a:prstClr val="black"/>
              </a:solidFill>
              <a:latin typeface="Calibri" panose="020F0502020204030204"/>
            </a:endParaRPr>
          </a:p>
        </p:txBody>
      </p:sp>
    </p:spTree>
    <p:extLst>
      <p:ext uri="{BB962C8B-B14F-4D97-AF65-F5344CB8AC3E}">
        <p14:creationId xmlns:p14="http://schemas.microsoft.com/office/powerpoint/2010/main" val="618221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a:t>Uz ko pieaudzis:</a:t>
            </a:r>
          </a:p>
        </p:txBody>
      </p:sp>
      <p:sp>
        <p:nvSpPr>
          <p:cNvPr id="4" name="Slaida numura vietturis 3"/>
          <p:cNvSpPr>
            <a:spLocks noGrp="1"/>
          </p:cNvSpPr>
          <p:nvPr>
            <p:ph type="sldNum" sz="quarter" idx="5"/>
          </p:nvPr>
        </p:nvSpPr>
        <p:spPr/>
        <p:txBody>
          <a:bodyPr lIns="91815" tIns="45907" rIns="91815" bIns="45907"/>
          <a:lstStyle/>
          <a:p>
            <a:pPr algn="r" defTabSz="918149" hangingPunct="1">
              <a:defRPr/>
            </a:pPr>
            <a:fld id="{CBF5C8D4-0CE4-4FA0-B7E1-38707FF84F7A}" type="slidenum">
              <a:rPr lang="lv-LV" sz="1200" kern="1200">
                <a:solidFill>
                  <a:prstClr val="black"/>
                </a:solidFill>
                <a:latin typeface="Calibri" panose="020F0502020204030204"/>
              </a:rPr>
              <a:pPr algn="r" defTabSz="918149" hangingPunct="1">
                <a:defRPr/>
              </a:pPr>
              <a:t>3</a:t>
            </a:fld>
            <a:endParaRPr lang="lv-LV" sz="1200" kern="1200">
              <a:solidFill>
                <a:prstClr val="black"/>
              </a:solidFill>
              <a:latin typeface="Calibri" panose="020F0502020204030204"/>
            </a:endParaRPr>
          </a:p>
        </p:txBody>
      </p:sp>
    </p:spTree>
    <p:extLst>
      <p:ext uri="{BB962C8B-B14F-4D97-AF65-F5344CB8AC3E}">
        <p14:creationId xmlns:p14="http://schemas.microsoft.com/office/powerpoint/2010/main" val="1782580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88900" y="742950"/>
            <a:ext cx="6619875" cy="3724275"/>
          </a:xfrm>
        </p:spPr>
      </p:sp>
      <p:sp>
        <p:nvSpPr>
          <p:cNvPr id="3" name="Piezīmju vietturis 2"/>
          <p:cNvSpPr>
            <a:spLocks noGrp="1"/>
          </p:cNvSpPr>
          <p:nvPr>
            <p:ph type="body" idx="1"/>
          </p:nvPr>
        </p:nvSpPr>
        <p:spPr/>
        <p:txBody>
          <a:bodyPr/>
          <a:lstStyle/>
          <a:p>
            <a:pPr defTabSz="459075">
              <a:defRPr/>
            </a:pPr>
            <a:r>
              <a:rPr lang="lv-LV" sz="1800">
                <a:latin typeface="Segoe UI" panose="020B0502040204020203" pitchFamily="34" charset="0"/>
              </a:rPr>
              <a:t>Palielinājums sociālajos pakalpojumos, jo: atlīdzībai, cenu palielinājumam par apt.20%, 2023.gadā uzsākto </a:t>
            </a:r>
            <a:r>
              <a:rPr lang="lv-LV" sz="1800" err="1">
                <a:latin typeface="Segoe UI" panose="020B0502040204020203" pitchFamily="34" charset="0"/>
              </a:rPr>
              <a:t>pak.pēctecībai</a:t>
            </a:r>
            <a:r>
              <a:rPr lang="lv-LV" sz="1800">
                <a:latin typeface="Segoe UI" panose="020B0502040204020203" pitchFamily="34" charset="0"/>
              </a:rPr>
              <a:t>, atsevišķiem pakalpojumiem apjoma palielinājumam</a:t>
            </a:r>
            <a:endParaRPr lang="lv-LV" sz="1800">
              <a:latin typeface="Arial" panose="020B0604020202020204" pitchFamily="34" charset="0"/>
            </a:endParaRPr>
          </a:p>
          <a:p>
            <a:r>
              <a:rPr lang="lv-LV"/>
              <a:t>(piemēram, SAC pacēla cenu, bērnu ilgstošā aprūpe, Krīzes </a:t>
            </a:r>
            <a:r>
              <a:rPr lang="lv-LV" err="1"/>
              <a:t>intervernces</a:t>
            </a:r>
            <a:r>
              <a:rPr lang="lv-LV"/>
              <a:t> pakalpojuma, psiholoģiskajai izpētei, jaunieši 18+)</a:t>
            </a:r>
          </a:p>
          <a:p>
            <a:endParaRPr lang="lv-LV"/>
          </a:p>
          <a:p>
            <a:r>
              <a:rPr lang="lv-LV"/>
              <a:t>2024.gadā 1 jauns </a:t>
            </a:r>
            <a:r>
              <a:rPr lang="lv-LV" err="1"/>
              <a:t>sociālaispakalpojums</a:t>
            </a:r>
            <a:r>
              <a:rPr lang="lv-LV"/>
              <a:t>: </a:t>
            </a:r>
          </a:p>
          <a:p>
            <a:r>
              <a:rPr lang="lv-LV"/>
              <a:t>1)	Sociālās rehabilitācijas pakalpojums bērniem ar FT (Caritas)</a:t>
            </a:r>
          </a:p>
        </p:txBody>
      </p:sp>
      <p:sp>
        <p:nvSpPr>
          <p:cNvPr id="4" name="Slaida numura vietturis 3"/>
          <p:cNvSpPr>
            <a:spLocks noGrp="1"/>
          </p:cNvSpPr>
          <p:nvPr>
            <p:ph type="sldNum" sz="quarter" idx="5"/>
          </p:nvPr>
        </p:nvSpPr>
        <p:spPr/>
        <p:txBody>
          <a:bodyPr lIns="91815" tIns="45907" rIns="91815" bIns="45907"/>
          <a:lstStyle/>
          <a:p>
            <a:pPr algn="r" defTabSz="918149" hangingPunct="1">
              <a:defRPr/>
            </a:pPr>
            <a:fld id="{D81C6079-61C9-4DAF-A887-CDECD678F976}" type="slidenum">
              <a:rPr lang="lv-LV" sz="2200" kern="1200">
                <a:solidFill>
                  <a:prstClr val="black"/>
                </a:solidFill>
                <a:latin typeface="Calibri" panose="020F0502020204030204"/>
              </a:rPr>
              <a:pPr algn="r" defTabSz="918149" hangingPunct="1">
                <a:defRPr/>
              </a:pPr>
              <a:t>4</a:t>
            </a:fld>
            <a:endParaRPr lang="lv-LV" sz="2200" kern="1200">
              <a:solidFill>
                <a:prstClr val="black"/>
              </a:solidFill>
              <a:latin typeface="Calibri" panose="020F0502020204030204"/>
            </a:endParaRPr>
          </a:p>
        </p:txBody>
      </p:sp>
    </p:spTree>
    <p:extLst>
      <p:ext uri="{BB962C8B-B14F-4D97-AF65-F5344CB8AC3E}">
        <p14:creationId xmlns:p14="http://schemas.microsoft.com/office/powerpoint/2010/main" val="1402179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88900" y="742950"/>
            <a:ext cx="6619875" cy="3724275"/>
          </a:xfrm>
        </p:spPr>
      </p:sp>
      <p:sp>
        <p:nvSpPr>
          <p:cNvPr id="3" name="Piezīmju vietturis 2"/>
          <p:cNvSpPr>
            <a:spLocks noGrp="1"/>
          </p:cNvSpPr>
          <p:nvPr>
            <p:ph type="body" idx="1"/>
          </p:nvPr>
        </p:nvSpPr>
        <p:spPr/>
        <p:txBody>
          <a:bodyPr/>
          <a:lstStyle/>
          <a:p>
            <a:r>
              <a:rPr lang="lv-LV"/>
              <a:t>Pansionātiem samazinājies izlietotais finansējums, jo līdz minimumam samazināts izsniedzamo nosūtījumu skaits, palielinājusies rinda (uz 20.08.2024 – 846 personas). Ietekmē izlietotā finansējuma palielinājumu aprūpei mājās</a:t>
            </a:r>
          </a:p>
        </p:txBody>
      </p:sp>
    </p:spTree>
    <p:extLst>
      <p:ext uri="{BB962C8B-B14F-4D97-AF65-F5344CB8AC3E}">
        <p14:creationId xmlns:p14="http://schemas.microsoft.com/office/powerpoint/2010/main" val="3339379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88900" y="742950"/>
            <a:ext cx="6619875" cy="3724275"/>
          </a:xfrm>
        </p:spPr>
      </p:sp>
      <p:sp>
        <p:nvSpPr>
          <p:cNvPr id="3" name="Piezīmju vietturis 2"/>
          <p:cNvSpPr>
            <a:spLocks noGrp="1"/>
          </p:cNvSpPr>
          <p:nvPr>
            <p:ph type="body" idx="1"/>
          </p:nvPr>
        </p:nvSpPr>
        <p:spPr/>
        <p:txBody>
          <a:bodyPr/>
          <a:lstStyle/>
          <a:p>
            <a:r>
              <a:rPr lang="lv-LV"/>
              <a:t>*Kopējā klientu skaita palielinājuma datus 2023.gadā ietekmē 2022.gadā aktuālā pakalpojuma COVID-19 aprūpes mājās pakalpojuma klientu skaits (2022.gadā - 125), kas 2023.gadā (gada sākumā) bija nepieciešams tikai 10 klientiem. Tā kā šis pakalpojums bija specifisks, īslaicīgs pakalpojums, tad šie dati nav iekļauti kopējā klientu skaitā</a:t>
            </a:r>
          </a:p>
        </p:txBody>
      </p:sp>
      <p:sp>
        <p:nvSpPr>
          <p:cNvPr id="4" name="Slaida numura vietturis 3"/>
          <p:cNvSpPr>
            <a:spLocks noGrp="1"/>
          </p:cNvSpPr>
          <p:nvPr>
            <p:ph type="sldNum" sz="quarter" idx="10"/>
          </p:nvPr>
        </p:nvSpPr>
        <p:spPr/>
        <p:txBody>
          <a:bodyPr lIns="91815" tIns="45907" rIns="91815" bIns="45907"/>
          <a:lstStyle/>
          <a:p>
            <a:fld id="{0A0F4E85-F90D-46CE-8592-2F29237DE440}" type="slidenum">
              <a:rPr lang="lv-LV" smtClean="0">
                <a:solidFill>
                  <a:prstClr val="black"/>
                </a:solidFill>
              </a:rPr>
              <a:pPr/>
              <a:t>6</a:t>
            </a:fld>
            <a:endParaRPr lang="lv-LV">
              <a:solidFill>
                <a:prstClr val="black"/>
              </a:solidFill>
            </a:endParaRPr>
          </a:p>
        </p:txBody>
      </p:sp>
    </p:spTree>
    <p:extLst>
      <p:ext uri="{BB962C8B-B14F-4D97-AF65-F5344CB8AC3E}">
        <p14:creationId xmlns:p14="http://schemas.microsoft.com/office/powerpoint/2010/main" val="4160477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88900" y="742950"/>
            <a:ext cx="6619875" cy="3724275"/>
          </a:xfrm>
        </p:spPr>
      </p:sp>
      <p:sp>
        <p:nvSpPr>
          <p:cNvPr id="3" name="Piezīmju vietturis 2"/>
          <p:cNvSpPr>
            <a:spLocks noGrp="1"/>
          </p:cNvSpPr>
          <p:nvPr>
            <p:ph type="body" idx="1"/>
          </p:nvPr>
        </p:nvSpPr>
        <p:spPr/>
        <p:txBody>
          <a:bodyPr/>
          <a:lstStyle/>
          <a:p>
            <a:r>
              <a:rPr lang="lv-LV" sz="1800">
                <a:solidFill>
                  <a:srgbClr val="000000"/>
                </a:solidFill>
                <a:latin typeface="Times New Roman" panose="02020603050405020304" pitchFamily="18" charset="0"/>
                <a:ea typeface="Times New Roman" panose="02020603050405020304" pitchFamily="18" charset="0"/>
              </a:rPr>
              <a:t>Finansējuma palielinājumu ietekmēja ne tikai pieprasījums pēc pakalpojuma, bet arī aprūpes mājās pakalpojuma cenas izmaiņas –  palielinājums par vienu aprūpes stundu no 2022.gada februāra bija no 6.12 uz 6.29 </a:t>
            </a:r>
            <a:r>
              <a:rPr lang="lv-LV" sz="1800" err="1">
                <a:solidFill>
                  <a:srgbClr val="000000"/>
                </a:solidFill>
                <a:latin typeface="Times New Roman" panose="02020603050405020304" pitchFamily="18" charset="0"/>
                <a:ea typeface="Times New Roman" panose="02020603050405020304" pitchFamily="18" charset="0"/>
              </a:rPr>
              <a:t>euro</a:t>
            </a:r>
            <a:r>
              <a:rPr lang="lv-LV" sz="1800">
                <a:solidFill>
                  <a:srgbClr val="000000"/>
                </a:solidFill>
                <a:latin typeface="Times New Roman" panose="02020603050405020304" pitchFamily="18" charset="0"/>
                <a:ea typeface="Times New Roman" panose="02020603050405020304" pitchFamily="18" charset="0"/>
              </a:rPr>
              <a:t> un no 2023. gada februāra – uz 7.86 </a:t>
            </a:r>
            <a:r>
              <a:rPr lang="lv-LV" sz="1800" err="1">
                <a:solidFill>
                  <a:srgbClr val="000000"/>
                </a:solidFill>
                <a:latin typeface="Times New Roman" panose="02020603050405020304" pitchFamily="18" charset="0"/>
                <a:ea typeface="Times New Roman" panose="02020603050405020304" pitchFamily="18" charset="0"/>
              </a:rPr>
              <a:t>euro</a:t>
            </a:r>
            <a:r>
              <a:rPr lang="lv-LV" sz="1800">
                <a:solidFill>
                  <a:srgbClr val="000000"/>
                </a:solidFill>
                <a:latin typeface="Times New Roman" panose="02020603050405020304" pitchFamily="18" charset="0"/>
                <a:ea typeface="Times New Roman" panose="02020603050405020304" pitchFamily="18" charset="0"/>
              </a:rPr>
              <a:t> par vienu aprūpes stundu. No 2024.g. 1.aprīļa cena – 8.20 EUR.</a:t>
            </a:r>
          </a:p>
          <a:p>
            <a:pPr marL="573843" indent="-573843" algn="just" defTabSz="828885">
              <a:buFont typeface="Wingdings" panose="05000000000000000000" pitchFamily="2" charset="2"/>
              <a:buChar char="Ø"/>
              <a:defRPr/>
            </a:pPr>
            <a:endParaRPr lang="lv-LV" sz="2400">
              <a:latin typeface="Times New Roman" panose="02020603050405020304" pitchFamily="18" charset="0"/>
              <a:cs typeface="Times New Roman" panose="02020603050405020304" pitchFamily="18" charset="0"/>
            </a:endParaRPr>
          </a:p>
          <a:p>
            <a:pPr marL="573843" indent="-573843" algn="just" defTabSz="828885">
              <a:buFont typeface="Wingdings" panose="05000000000000000000" pitchFamily="2" charset="2"/>
              <a:buChar char="Ø"/>
              <a:defRPr/>
            </a:pPr>
            <a:r>
              <a:rPr lang="lv-LV" sz="2400">
                <a:latin typeface="Times New Roman" panose="02020603050405020304" pitchFamily="18" charset="0"/>
                <a:cs typeface="Times New Roman" panose="02020603050405020304" pitchFamily="18" charset="0"/>
              </a:rPr>
              <a:t>Pieaugot aprūpes mājās pakalpojuma apjomam, jau vairākus gadus pamatbudžetā gada sākumā plānotā summa ir nepietiekoša, kā rezultātā budžeta grozījumos tiek lūgts finansējuma palielinājums, jo pamatbudžetā netiek iekļauts prognozējamais pakalpojuma apjoma pieaugums tekošajam gadam; </a:t>
            </a:r>
          </a:p>
          <a:p>
            <a:pPr marL="573843" indent="-573843" algn="just" defTabSz="828885">
              <a:buFont typeface="Wingdings" panose="05000000000000000000" pitchFamily="2" charset="2"/>
              <a:buChar char="Ø"/>
              <a:defRPr/>
            </a:pPr>
            <a:endParaRPr lang="lv-LV" sz="2400">
              <a:latin typeface="Times New Roman" panose="02020603050405020304" pitchFamily="18" charset="0"/>
              <a:cs typeface="Times New Roman" panose="02020603050405020304" pitchFamily="18" charset="0"/>
            </a:endParaRPr>
          </a:p>
          <a:p>
            <a:pPr marL="573843" indent="-573843" algn="just" defTabSz="828885">
              <a:buFont typeface="Wingdings" panose="05000000000000000000" pitchFamily="2" charset="2"/>
              <a:buChar char="Ø"/>
              <a:defRPr/>
            </a:pPr>
            <a:r>
              <a:rPr lang="lv-LV" sz="2400">
                <a:latin typeface="Times New Roman" panose="02020603050405020304" pitchFamily="18" charset="0"/>
                <a:cs typeface="Times New Roman" panose="02020603050405020304" pitchFamily="18" charset="0"/>
              </a:rPr>
              <a:t>2023.gada budžeta grozījumos aprūpes dzīvesvietā pakalpojumiem piešķirts par 8 570 355 EUR vairāk nekā sākotnēji bija plānots pamatbudžetā (palielinājums no 24 869 545  līdz 33 439 900 EUR);</a:t>
            </a:r>
          </a:p>
          <a:p>
            <a:endParaRPr lang="lv-LV"/>
          </a:p>
        </p:txBody>
      </p:sp>
    </p:spTree>
    <p:extLst>
      <p:ext uri="{BB962C8B-B14F-4D97-AF65-F5344CB8AC3E}">
        <p14:creationId xmlns:p14="http://schemas.microsoft.com/office/powerpoint/2010/main" val="284744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88900" y="742950"/>
            <a:ext cx="6619875" cy="3724275"/>
          </a:xfrm>
        </p:spPr>
      </p:sp>
      <p:sp>
        <p:nvSpPr>
          <p:cNvPr id="3" name="Piezīmju vietturis 2"/>
          <p:cNvSpPr>
            <a:spLocks noGrp="1"/>
          </p:cNvSpPr>
          <p:nvPr>
            <p:ph type="body" idx="1"/>
          </p:nvPr>
        </p:nvSpPr>
        <p:spPr/>
        <p:txBody>
          <a:bodyPr/>
          <a:lstStyle/>
          <a:p>
            <a:r>
              <a:rPr lang="lv-LV"/>
              <a:t>2024.gadā vietu skaits jau ir mazāks nekā 2021.gadā</a:t>
            </a:r>
          </a:p>
        </p:txBody>
      </p:sp>
      <p:sp>
        <p:nvSpPr>
          <p:cNvPr id="4" name="Slaida numura vietturis 3"/>
          <p:cNvSpPr>
            <a:spLocks noGrp="1"/>
          </p:cNvSpPr>
          <p:nvPr>
            <p:ph type="sldNum" sz="quarter" idx="10"/>
          </p:nvPr>
        </p:nvSpPr>
        <p:spPr/>
        <p:txBody>
          <a:bodyPr lIns="91815" tIns="45907" rIns="91815" bIns="45907"/>
          <a:lstStyle/>
          <a:p>
            <a:pPr algn="r" defTabSz="918149" hangingPunct="1">
              <a:defRPr/>
            </a:pPr>
            <a:fld id="{0A0F4E85-F90D-46CE-8592-2F29237DE440}" type="slidenum">
              <a:rPr lang="lv-LV" sz="1200" kern="1200">
                <a:solidFill>
                  <a:prstClr val="black"/>
                </a:solidFill>
                <a:latin typeface="Calibri"/>
              </a:rPr>
              <a:pPr algn="r" defTabSz="918149" hangingPunct="1">
                <a:defRPr/>
              </a:pPr>
              <a:t>8</a:t>
            </a:fld>
            <a:endParaRPr lang="lv-LV" sz="1200" kern="1200">
              <a:solidFill>
                <a:prstClr val="black"/>
              </a:solidFill>
              <a:latin typeface="Calibri"/>
            </a:endParaRPr>
          </a:p>
        </p:txBody>
      </p:sp>
    </p:spTree>
    <p:extLst>
      <p:ext uri="{BB962C8B-B14F-4D97-AF65-F5344CB8AC3E}">
        <p14:creationId xmlns:p14="http://schemas.microsoft.com/office/powerpoint/2010/main" val="728430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88900" y="742950"/>
            <a:ext cx="6619875" cy="3724275"/>
          </a:xfrm>
        </p:spPr>
      </p:sp>
      <p:sp>
        <p:nvSpPr>
          <p:cNvPr id="3" name="Piezīmju vietturis 2"/>
          <p:cNvSpPr>
            <a:spLocks noGrp="1"/>
          </p:cNvSpPr>
          <p:nvPr>
            <p:ph type="body" idx="1"/>
          </p:nvPr>
        </p:nvSpPr>
        <p:spPr/>
        <p:txBody>
          <a:bodyPr/>
          <a:lstStyle/>
          <a:p>
            <a:r>
              <a:rPr lang="lv-LV"/>
              <a:t>2023.gadā pašvaldībai bija piešķirts valsts budžeta līdzfinansējums 487 083 EUR apmērā SAC institūciju aprūpētāju atalgojuma nodrošināšanai, kas 2024.gadā netika turpināts. Ar šo finansējumu pašvaldība varētu nodrošināt papildus ap 60 vietām </a:t>
            </a:r>
            <a:r>
              <a:rPr lang="lv-LV" err="1"/>
              <a:t>līgumorganizāciju</a:t>
            </a:r>
            <a:r>
              <a:rPr lang="lv-LV"/>
              <a:t> SAC institūcijās. Minētā iemesla dēļ 2024.gadā izsniedzamo nosūtījumu skaita limits ir samazināts, kas ir atstājis ietekmi uz daudz lēnāku SAC rindas virzību;</a:t>
            </a:r>
          </a:p>
          <a:p>
            <a:endParaRPr lang="lv-LV"/>
          </a:p>
        </p:txBody>
      </p:sp>
      <p:sp>
        <p:nvSpPr>
          <p:cNvPr id="4" name="Slaida numura vietturis 3"/>
          <p:cNvSpPr>
            <a:spLocks noGrp="1"/>
          </p:cNvSpPr>
          <p:nvPr>
            <p:ph type="sldNum" sz="quarter" idx="10"/>
          </p:nvPr>
        </p:nvSpPr>
        <p:spPr/>
        <p:txBody>
          <a:bodyPr lIns="91815" tIns="45907" rIns="91815" bIns="45907"/>
          <a:lstStyle/>
          <a:p>
            <a:pPr algn="r" defTabSz="918149" hangingPunct="1">
              <a:defRPr/>
            </a:pPr>
            <a:fld id="{0A0F4E85-F90D-46CE-8592-2F29237DE440}" type="slidenum">
              <a:rPr lang="lv-LV" sz="1200" kern="1200">
                <a:solidFill>
                  <a:prstClr val="black"/>
                </a:solidFill>
                <a:latin typeface="Calibri"/>
              </a:rPr>
              <a:pPr algn="r" defTabSz="918149" hangingPunct="1">
                <a:defRPr/>
              </a:pPr>
              <a:t>9</a:t>
            </a:fld>
            <a:endParaRPr lang="lv-LV" sz="1200" kern="1200">
              <a:solidFill>
                <a:prstClr val="black"/>
              </a:solidFill>
              <a:latin typeface="Calibri"/>
            </a:endParaRPr>
          </a:p>
        </p:txBody>
      </p:sp>
    </p:spTree>
    <p:extLst>
      <p:ext uri="{BB962C8B-B14F-4D97-AF65-F5344CB8AC3E}">
        <p14:creationId xmlns:p14="http://schemas.microsoft.com/office/powerpoint/2010/main" val="10095418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bg>
      <p:bgPr>
        <a:solidFill>
          <a:schemeClr val="bg1"/>
        </a:solidFill>
        <a:effectLst/>
      </p:bgPr>
    </p:bg>
    <p:spTree>
      <p:nvGrpSpPr>
        <p:cNvPr id="1" name=""/>
        <p:cNvGrpSpPr/>
        <p:nvPr/>
      </p:nvGrpSpPr>
      <p:grpSpPr>
        <a:xfrm>
          <a:off x="0" y="0"/>
          <a:ext cx="0" cy="0"/>
          <a:chOff x="0" y="0"/>
          <a:chExt cx="0" cy="0"/>
        </a:xfrm>
      </p:grpSpPr>
      <p:pic>
        <p:nvPicPr>
          <p:cNvPr id="15" name="Image" descr="Image">
            <a:extLst>
              <a:ext uri="{FF2B5EF4-FFF2-40B4-BE49-F238E27FC236}">
                <a16:creationId xmlns:a16="http://schemas.microsoft.com/office/drawing/2014/main" id="{A81001EA-93D2-2A8F-4EB9-AF7F3AE91580}"/>
              </a:ext>
            </a:extLst>
          </p:cNvPr>
          <p:cNvPicPr>
            <a:picLocks noChangeAspect="1"/>
          </p:cNvPicPr>
          <p:nvPr userDrawn="1"/>
        </p:nvPicPr>
        <p:blipFill rotWithShape="1">
          <a:blip r:embed="rId2"/>
          <a:srcRect l="-385" t="30752" r="385" b="5023"/>
          <a:stretch/>
        </p:blipFill>
        <p:spPr>
          <a:xfrm>
            <a:off x="-99312" y="-216000"/>
            <a:ext cx="24483312" cy="14256000"/>
          </a:xfrm>
          <a:prstGeom prst="rect">
            <a:avLst/>
          </a:prstGeom>
          <a:ln w="12700">
            <a:miter lim="400000"/>
          </a:ln>
        </p:spPr>
      </p:pic>
      <p:pic>
        <p:nvPicPr>
          <p:cNvPr id="7" name="Image" descr="Image">
            <a:extLst>
              <a:ext uri="{FF2B5EF4-FFF2-40B4-BE49-F238E27FC236}">
                <a16:creationId xmlns:a16="http://schemas.microsoft.com/office/drawing/2014/main" id="{16925894-EAB0-1058-A053-CE298F379330}"/>
              </a:ext>
            </a:extLst>
          </p:cNvPr>
          <p:cNvPicPr>
            <a:picLocks noChangeAspect="1"/>
          </p:cNvPicPr>
          <p:nvPr userDrawn="1"/>
        </p:nvPicPr>
        <p:blipFill>
          <a:blip r:embed="rId3"/>
          <a:stretch>
            <a:fillRect/>
          </a:stretch>
        </p:blipFill>
        <p:spPr>
          <a:xfrm>
            <a:off x="14630626" y="11070524"/>
            <a:ext cx="1394532" cy="1339654"/>
          </a:xfrm>
          <a:prstGeom prst="rect">
            <a:avLst/>
          </a:prstGeom>
          <a:ln w="12700">
            <a:miter lim="400000"/>
          </a:ln>
        </p:spPr>
      </p:pic>
      <p:sp>
        <p:nvSpPr>
          <p:cNvPr id="11" name="Author and Date"/>
          <p:cNvSpPr txBox="1">
            <a:spLocks noGrp="1"/>
          </p:cNvSpPr>
          <p:nvPr>
            <p:ph type="body" sz="quarter" idx="21" hasCustomPrompt="1"/>
          </p:nvPr>
        </p:nvSpPr>
        <p:spPr>
          <a:xfrm>
            <a:off x="14630626" y="4692315"/>
            <a:ext cx="8362723" cy="1203159"/>
          </a:xfrm>
          <a:prstGeom prst="rect">
            <a:avLst/>
          </a:prstGeom>
          <a:noFill/>
        </p:spPr>
        <p:txBody>
          <a:bodyPr lIns="0" tIns="0" rIns="0" bIns="0">
            <a:normAutofit/>
          </a:bodyPr>
          <a:lstStyle>
            <a:lvl1pPr marL="0" indent="0" defTabSz="825500">
              <a:lnSpc>
                <a:spcPct val="120000"/>
              </a:lnSpc>
              <a:spcBef>
                <a:spcPts val="0"/>
              </a:spcBef>
              <a:buSzTx/>
              <a:buNone/>
              <a:defRPr sz="2200" b="1" spc="120" baseline="0">
                <a:solidFill>
                  <a:schemeClr val="bg2"/>
                </a:solidFill>
              </a:defRPr>
            </a:lvl1pPr>
          </a:lstStyle>
          <a:p>
            <a:r>
              <a:t>Date</a:t>
            </a:r>
          </a:p>
        </p:txBody>
      </p:sp>
      <p:sp>
        <p:nvSpPr>
          <p:cNvPr id="12" name="Presentation Title"/>
          <p:cNvSpPr txBox="1">
            <a:spLocks noGrp="1"/>
          </p:cNvSpPr>
          <p:nvPr>
            <p:ph type="title" hasCustomPrompt="1"/>
          </p:nvPr>
        </p:nvSpPr>
        <p:spPr>
          <a:xfrm>
            <a:off x="14639925" y="2393950"/>
            <a:ext cx="8362723" cy="1511300"/>
          </a:xfrm>
          <a:prstGeom prst="rect">
            <a:avLst/>
          </a:prstGeom>
          <a:noFill/>
        </p:spPr>
        <p:txBody>
          <a:bodyPr lIns="0" tIns="0" rIns="0" bIns="0" anchor="t" anchorCtr="0">
            <a:normAutofit/>
          </a:bodyPr>
          <a:lstStyle>
            <a:lvl1pPr>
              <a:lnSpc>
                <a:spcPct val="90000"/>
              </a:lnSpc>
              <a:defRPr sz="6000" spc="120" baseline="0">
                <a:solidFill>
                  <a:schemeClr val="bg2"/>
                </a:solidFill>
              </a:defRPr>
            </a:lvl1pPr>
          </a:lstStyle>
          <a:p>
            <a:r>
              <a:t>Presentation</a:t>
            </a:r>
            <a:br>
              <a:rPr lang="lv-LV"/>
            </a:br>
            <a:r>
              <a:t>Title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 Table 03">
    <p:bg>
      <p:bgPr>
        <a:solidFill>
          <a:srgbClr val="FFFFFF"/>
        </a:solidFill>
        <a:effectLst/>
      </p:bgPr>
    </p:bg>
    <p:spTree>
      <p:nvGrpSpPr>
        <p:cNvPr id="1" name=""/>
        <p:cNvGrpSpPr/>
        <p:nvPr/>
      </p:nvGrpSpPr>
      <p:grpSpPr>
        <a:xfrm>
          <a:off x="0" y="0"/>
          <a:ext cx="0" cy="0"/>
          <a:chOff x="0" y="0"/>
          <a:chExt cx="0" cy="0"/>
        </a:xfrm>
      </p:grpSpPr>
      <p:sp>
        <p:nvSpPr>
          <p:cNvPr id="63" name="Slide Title"/>
          <p:cNvSpPr txBox="1">
            <a:spLocks noGrp="1"/>
          </p:cNvSpPr>
          <p:nvPr>
            <p:ph type="title" hasCustomPrompt="1"/>
          </p:nvPr>
        </p:nvSpPr>
        <p:spPr>
          <a:xfrm>
            <a:off x="1390650" y="2393951"/>
            <a:ext cx="14978064" cy="2720490"/>
          </a:xfrm>
          <a:prstGeom prst="rect">
            <a:avLst/>
          </a:prstGeom>
        </p:spPr>
        <p:txBody>
          <a:bodyPr/>
          <a:lstStyle>
            <a:lvl1pPr algn="l">
              <a:defRPr>
                <a:solidFill>
                  <a:schemeClr val="tx1"/>
                </a:solidFill>
              </a:defRPr>
            </a:lvl1pPr>
          </a:lstStyle>
          <a:p>
            <a:r>
              <a:t>Title</a:t>
            </a:r>
          </a:p>
        </p:txBody>
      </p:sp>
      <p:sp>
        <p:nvSpPr>
          <p:cNvPr id="4" name="Author and Date">
            <a:extLst>
              <a:ext uri="{FF2B5EF4-FFF2-40B4-BE49-F238E27FC236}">
                <a16:creationId xmlns:a16="http://schemas.microsoft.com/office/drawing/2014/main" id="{870B44A4-C241-72C0-DA06-D8BF18E6576F}"/>
              </a:ext>
            </a:extLst>
          </p:cNvPr>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tx1">
                    <a:alpha val="50000"/>
                  </a:schemeClr>
                </a:solidFill>
              </a:defRPr>
            </a:lvl1pPr>
          </a:lstStyle>
          <a:p>
            <a:r>
              <a:rPr lang="en-GB"/>
              <a:t>PRESENTATION TITLE</a:t>
            </a:r>
          </a:p>
        </p:txBody>
      </p:sp>
      <p:sp>
        <p:nvSpPr>
          <p:cNvPr id="8" name="Chart Placeholder 2">
            <a:extLst>
              <a:ext uri="{FF2B5EF4-FFF2-40B4-BE49-F238E27FC236}">
                <a16:creationId xmlns:a16="http://schemas.microsoft.com/office/drawing/2014/main" id="{E6C49BE4-23C2-3CE7-9E8B-434D873DD3CD}"/>
              </a:ext>
            </a:extLst>
          </p:cNvPr>
          <p:cNvSpPr>
            <a:spLocks noGrp="1"/>
          </p:cNvSpPr>
          <p:nvPr>
            <p:ph type="chart" sz="quarter" idx="24" hasCustomPrompt="1"/>
          </p:nvPr>
        </p:nvSpPr>
        <p:spPr>
          <a:xfrm>
            <a:off x="1390650" y="5696366"/>
            <a:ext cx="21602700" cy="6849648"/>
          </a:xfrm>
        </p:spPr>
        <p:txBody>
          <a:bodyPr/>
          <a:lstStyle/>
          <a:p>
            <a:r>
              <a:rPr lang="en-LV"/>
              <a:t> </a:t>
            </a:r>
          </a:p>
        </p:txBody>
      </p:sp>
    </p:spTree>
    <p:extLst>
      <p:ext uri="{BB962C8B-B14F-4D97-AF65-F5344CB8AC3E}">
        <p14:creationId xmlns:p14="http://schemas.microsoft.com/office/powerpoint/2010/main" val="373063646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rgbClr val="2F4BCC"/>
        </a:solidFill>
        <a:effectLst/>
      </p:bgPr>
    </p:bg>
    <p:spTree>
      <p:nvGrpSpPr>
        <p:cNvPr id="1" name=""/>
        <p:cNvGrpSpPr/>
        <p:nvPr/>
      </p:nvGrpSpPr>
      <p:grpSpPr>
        <a:xfrm>
          <a:off x="0" y="0"/>
          <a:ext cx="0" cy="0"/>
          <a:chOff x="0" y="0"/>
          <a:chExt cx="0" cy="0"/>
        </a:xfrm>
      </p:grpSpPr>
      <p:sp>
        <p:nvSpPr>
          <p:cNvPr id="7" name="Body Level One…">
            <a:extLst>
              <a:ext uri="{FF2B5EF4-FFF2-40B4-BE49-F238E27FC236}">
                <a16:creationId xmlns:a16="http://schemas.microsoft.com/office/drawing/2014/main" id="{1492E622-7BA1-4BCB-62A1-5FA7793A5CA2}"/>
              </a:ext>
            </a:extLst>
          </p:cNvPr>
          <p:cNvSpPr txBox="1">
            <a:spLocks noGrp="1"/>
          </p:cNvSpPr>
          <p:nvPr>
            <p:ph type="body" sz="quarter" idx="24" hasCustomPrompt="1"/>
          </p:nvPr>
        </p:nvSpPr>
        <p:spPr>
          <a:xfrm>
            <a:off x="14657196" y="2393949"/>
            <a:ext cx="8336155" cy="3326245"/>
          </a:xfrm>
          <a:prstGeom prst="rect">
            <a:avLst/>
          </a:prstGeom>
        </p:spPr>
        <p:txBody>
          <a:bodyPr>
            <a:normAutofit/>
          </a:bodyPr>
          <a:lstStyle>
            <a:lvl1pPr marL="0" indent="0" defTabSz="825500">
              <a:lnSpc>
                <a:spcPct val="90000"/>
              </a:lnSpc>
              <a:spcBef>
                <a:spcPts val="0"/>
              </a:spcBef>
              <a:buSzTx/>
              <a:buNone/>
              <a:defRPr sz="60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prezentācijas</a:t>
            </a:r>
            <a:endParaRPr lang="en-GB"/>
          </a:p>
          <a:p>
            <a:r>
              <a:rPr lang="en-GB" err="1"/>
              <a:t>nosaukumam</a:t>
            </a:r>
            <a:endParaRPr lang="en-GB"/>
          </a:p>
          <a:p>
            <a:endParaRPr lang="en-GB"/>
          </a:p>
        </p:txBody>
      </p:sp>
      <p:sp>
        <p:nvSpPr>
          <p:cNvPr id="8" name="Body Level One…">
            <a:extLst>
              <a:ext uri="{FF2B5EF4-FFF2-40B4-BE49-F238E27FC236}">
                <a16:creationId xmlns:a16="http://schemas.microsoft.com/office/drawing/2014/main" id="{66364495-AE4D-6780-6730-E9CBF6C0AAB6}"/>
              </a:ext>
            </a:extLst>
          </p:cNvPr>
          <p:cNvSpPr txBox="1">
            <a:spLocks noGrp="1"/>
          </p:cNvSpPr>
          <p:nvPr>
            <p:ph type="body" sz="quarter" idx="23" hasCustomPrompt="1"/>
          </p:nvPr>
        </p:nvSpPr>
        <p:spPr>
          <a:xfrm>
            <a:off x="14639925" y="8384583"/>
            <a:ext cx="8336155" cy="4161429"/>
          </a:xfrm>
          <a:prstGeom prst="rect">
            <a:avLst/>
          </a:prstGeom>
        </p:spPr>
        <p:txBody>
          <a:bodyPr>
            <a:normAutofit/>
          </a:bodyPr>
          <a:lstStyle>
            <a:lvl1pPr marL="0" indent="0" defTabSz="825500">
              <a:lnSpc>
                <a:spcPct val="120000"/>
              </a:lnSpc>
              <a:spcBef>
                <a:spcPts val="0"/>
              </a:spcBef>
              <a:buSzTx/>
              <a:buNone/>
              <a:defRPr sz="25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Tree>
    <p:extLst>
      <p:ext uri="{BB962C8B-B14F-4D97-AF65-F5344CB8AC3E}">
        <p14:creationId xmlns:p14="http://schemas.microsoft.com/office/powerpoint/2010/main" val="246477316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9606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04818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92803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70934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17408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en-US"/>
              <a:t>Click to edit Master title style</a:t>
            </a:r>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577"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8/26/2024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89962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8/26/2024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62846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464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02">
    <p:bg>
      <p:bgPr>
        <a:solidFill>
          <a:schemeClr val="bg1"/>
        </a:solidFill>
        <a:effectLst/>
      </p:bgPr>
    </p:bg>
    <p:spTree>
      <p:nvGrpSpPr>
        <p:cNvPr id="1" name=""/>
        <p:cNvGrpSpPr/>
        <p:nvPr/>
      </p:nvGrpSpPr>
      <p:grpSpPr>
        <a:xfrm>
          <a:off x="0" y="0"/>
          <a:ext cx="0" cy="0"/>
          <a:chOff x="0" y="0"/>
          <a:chExt cx="0" cy="0"/>
        </a:xfrm>
      </p:grpSpPr>
      <p:sp>
        <p:nvSpPr>
          <p:cNvPr id="23" name="Author and Date"/>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bg2">
                    <a:alpha val="50000"/>
                  </a:schemeClr>
                </a:solidFill>
              </a:defRPr>
            </a:lvl1pPr>
          </a:lstStyle>
          <a:p>
            <a:r>
              <a:rPr lang="en-GB"/>
              <a:t>PRESENTATION TITLE</a:t>
            </a:r>
          </a:p>
        </p:txBody>
      </p:sp>
      <p:sp>
        <p:nvSpPr>
          <p:cNvPr id="24" name="Body Level One…"/>
          <p:cNvSpPr txBox="1">
            <a:spLocks noGrp="1"/>
          </p:cNvSpPr>
          <p:nvPr>
            <p:ph type="body" sz="quarter" idx="1" hasCustomPrompt="1"/>
          </p:nvPr>
        </p:nvSpPr>
        <p:spPr>
          <a:xfrm>
            <a:off x="14636730" y="3265714"/>
            <a:ext cx="8334505" cy="1084218"/>
          </a:xfrm>
          <a:prstGeom prst="rect">
            <a:avLst/>
          </a:prstGeom>
        </p:spPr>
        <p:txBody>
          <a:bodyPr/>
          <a:lstStyle>
            <a:lvl1pPr marL="0" indent="0" defTabSz="825500">
              <a:lnSpc>
                <a:spcPct val="90000"/>
              </a:lnSpc>
              <a:spcBef>
                <a:spcPts val="0"/>
              </a:spcBef>
              <a:buSzTx/>
              <a:buNone/>
              <a:defRPr sz="55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a:p>
        </p:txBody>
      </p:sp>
      <p:sp>
        <p:nvSpPr>
          <p:cNvPr id="7" name="Body Level One…">
            <a:extLst>
              <a:ext uri="{FF2B5EF4-FFF2-40B4-BE49-F238E27FC236}">
                <a16:creationId xmlns:a16="http://schemas.microsoft.com/office/drawing/2014/main" id="{6BA9908B-635B-FB9D-0968-0F2A3547F08A}"/>
              </a:ext>
            </a:extLst>
          </p:cNvPr>
          <p:cNvSpPr txBox="1">
            <a:spLocks noGrp="1"/>
          </p:cNvSpPr>
          <p:nvPr>
            <p:ph type="body" sz="quarter" idx="23" hasCustomPrompt="1"/>
          </p:nvPr>
        </p:nvSpPr>
        <p:spPr>
          <a:xfrm>
            <a:off x="14658844" y="2873509"/>
            <a:ext cx="8334505" cy="353016"/>
          </a:xfrm>
          <a:prstGeom prst="rect">
            <a:avLst/>
          </a:prstGeom>
        </p:spPr>
        <p:txBody>
          <a:bodyPr>
            <a:normAutofit/>
          </a:bodyPr>
          <a:lstStyle>
            <a:lvl1pPr marL="0" indent="0" defTabSz="825500">
              <a:lnSpc>
                <a:spcPct val="120000"/>
              </a:lnSpc>
              <a:spcBef>
                <a:spcPts val="0"/>
              </a:spcBef>
              <a:buSzTx/>
              <a:buNone/>
              <a:defRPr sz="22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a:t>0-0</a:t>
            </a:r>
            <a:endParaRPr/>
          </a:p>
        </p:txBody>
      </p:sp>
      <p:sp>
        <p:nvSpPr>
          <p:cNvPr id="10" name="Body Level One…">
            <a:extLst>
              <a:ext uri="{FF2B5EF4-FFF2-40B4-BE49-F238E27FC236}">
                <a16:creationId xmlns:a16="http://schemas.microsoft.com/office/drawing/2014/main" id="{5E620B50-0C3C-73D7-10ED-880E1A6AC64D}"/>
              </a:ext>
            </a:extLst>
          </p:cNvPr>
          <p:cNvSpPr txBox="1">
            <a:spLocks noGrp="1"/>
          </p:cNvSpPr>
          <p:nvPr>
            <p:ph type="body" sz="quarter" idx="24" hasCustomPrompt="1"/>
          </p:nvPr>
        </p:nvSpPr>
        <p:spPr>
          <a:xfrm>
            <a:off x="14636730" y="5003074"/>
            <a:ext cx="8334505" cy="1084218"/>
          </a:xfrm>
          <a:prstGeom prst="rect">
            <a:avLst/>
          </a:prstGeom>
        </p:spPr>
        <p:txBody>
          <a:bodyPr/>
          <a:lstStyle>
            <a:lvl1pPr marL="0" indent="0" defTabSz="825500">
              <a:lnSpc>
                <a:spcPct val="90000"/>
              </a:lnSpc>
              <a:spcBef>
                <a:spcPts val="0"/>
              </a:spcBef>
              <a:buSzTx/>
              <a:buNone/>
              <a:defRPr sz="55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a:p>
        </p:txBody>
      </p:sp>
      <p:sp>
        <p:nvSpPr>
          <p:cNvPr id="11" name="Body Level One…">
            <a:extLst>
              <a:ext uri="{FF2B5EF4-FFF2-40B4-BE49-F238E27FC236}">
                <a16:creationId xmlns:a16="http://schemas.microsoft.com/office/drawing/2014/main" id="{E775BA1C-9218-55B8-68A3-EC15290077D0}"/>
              </a:ext>
            </a:extLst>
          </p:cNvPr>
          <p:cNvSpPr txBox="1">
            <a:spLocks noGrp="1"/>
          </p:cNvSpPr>
          <p:nvPr>
            <p:ph type="body" sz="quarter" idx="25" hasCustomPrompt="1"/>
          </p:nvPr>
        </p:nvSpPr>
        <p:spPr>
          <a:xfrm>
            <a:off x="14658844" y="4610869"/>
            <a:ext cx="8334505" cy="353016"/>
          </a:xfrm>
          <a:prstGeom prst="rect">
            <a:avLst/>
          </a:prstGeom>
        </p:spPr>
        <p:txBody>
          <a:bodyPr>
            <a:normAutofit/>
          </a:bodyPr>
          <a:lstStyle>
            <a:lvl1pPr marL="0" indent="0" defTabSz="825500">
              <a:lnSpc>
                <a:spcPct val="120000"/>
              </a:lnSpc>
              <a:spcBef>
                <a:spcPts val="0"/>
              </a:spcBef>
              <a:buSzTx/>
              <a:buNone/>
              <a:defRPr sz="22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a:t>0-0</a:t>
            </a:r>
            <a:endParaRPr/>
          </a:p>
        </p:txBody>
      </p:sp>
      <p:sp>
        <p:nvSpPr>
          <p:cNvPr id="12" name="Body Level One…">
            <a:extLst>
              <a:ext uri="{FF2B5EF4-FFF2-40B4-BE49-F238E27FC236}">
                <a16:creationId xmlns:a16="http://schemas.microsoft.com/office/drawing/2014/main" id="{9901ED2E-A9A6-476F-8173-12D2A570AF2B}"/>
              </a:ext>
            </a:extLst>
          </p:cNvPr>
          <p:cNvSpPr txBox="1">
            <a:spLocks noGrp="1"/>
          </p:cNvSpPr>
          <p:nvPr>
            <p:ph type="body" sz="quarter" idx="26" hasCustomPrompt="1"/>
          </p:nvPr>
        </p:nvSpPr>
        <p:spPr>
          <a:xfrm>
            <a:off x="14636730" y="6701245"/>
            <a:ext cx="8334505" cy="1084218"/>
          </a:xfrm>
          <a:prstGeom prst="rect">
            <a:avLst/>
          </a:prstGeom>
        </p:spPr>
        <p:txBody>
          <a:bodyPr/>
          <a:lstStyle>
            <a:lvl1pPr marL="0" indent="0" defTabSz="825500">
              <a:lnSpc>
                <a:spcPct val="90000"/>
              </a:lnSpc>
              <a:spcBef>
                <a:spcPts val="0"/>
              </a:spcBef>
              <a:buSzTx/>
              <a:buNone/>
              <a:defRPr sz="55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a:p>
        </p:txBody>
      </p:sp>
      <p:sp>
        <p:nvSpPr>
          <p:cNvPr id="13" name="Body Level One…">
            <a:extLst>
              <a:ext uri="{FF2B5EF4-FFF2-40B4-BE49-F238E27FC236}">
                <a16:creationId xmlns:a16="http://schemas.microsoft.com/office/drawing/2014/main" id="{25EE2D4C-CA10-8D2D-A7DE-CCDDF93AF2E6}"/>
              </a:ext>
            </a:extLst>
          </p:cNvPr>
          <p:cNvSpPr txBox="1">
            <a:spLocks noGrp="1"/>
          </p:cNvSpPr>
          <p:nvPr>
            <p:ph type="body" sz="quarter" idx="27" hasCustomPrompt="1"/>
          </p:nvPr>
        </p:nvSpPr>
        <p:spPr>
          <a:xfrm>
            <a:off x="14658844" y="6309040"/>
            <a:ext cx="8334505" cy="353016"/>
          </a:xfrm>
          <a:prstGeom prst="rect">
            <a:avLst/>
          </a:prstGeom>
        </p:spPr>
        <p:txBody>
          <a:bodyPr>
            <a:normAutofit/>
          </a:bodyPr>
          <a:lstStyle>
            <a:lvl1pPr marL="0" indent="0" defTabSz="825500">
              <a:lnSpc>
                <a:spcPct val="120000"/>
              </a:lnSpc>
              <a:spcBef>
                <a:spcPts val="0"/>
              </a:spcBef>
              <a:buSzTx/>
              <a:buNone/>
              <a:defRPr sz="22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a:t>0-0</a:t>
            </a:r>
            <a:endParaRPr/>
          </a:p>
        </p:txBody>
      </p:sp>
      <p:sp>
        <p:nvSpPr>
          <p:cNvPr id="14" name="Body Level One…">
            <a:extLst>
              <a:ext uri="{FF2B5EF4-FFF2-40B4-BE49-F238E27FC236}">
                <a16:creationId xmlns:a16="http://schemas.microsoft.com/office/drawing/2014/main" id="{F78E460A-0198-4651-2233-D1465BC2D022}"/>
              </a:ext>
            </a:extLst>
          </p:cNvPr>
          <p:cNvSpPr txBox="1">
            <a:spLocks noGrp="1"/>
          </p:cNvSpPr>
          <p:nvPr>
            <p:ph type="body" sz="quarter" idx="28" hasCustomPrompt="1"/>
          </p:nvPr>
        </p:nvSpPr>
        <p:spPr>
          <a:xfrm>
            <a:off x="14636730" y="8438605"/>
            <a:ext cx="8334505" cy="1084218"/>
          </a:xfrm>
          <a:prstGeom prst="rect">
            <a:avLst/>
          </a:prstGeom>
        </p:spPr>
        <p:txBody>
          <a:bodyPr/>
          <a:lstStyle>
            <a:lvl1pPr marL="0" indent="0" defTabSz="825500">
              <a:lnSpc>
                <a:spcPct val="90000"/>
              </a:lnSpc>
              <a:spcBef>
                <a:spcPts val="0"/>
              </a:spcBef>
              <a:buSzTx/>
              <a:buNone/>
              <a:defRPr sz="55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a:p>
        </p:txBody>
      </p:sp>
      <p:sp>
        <p:nvSpPr>
          <p:cNvPr id="15" name="Body Level One…">
            <a:extLst>
              <a:ext uri="{FF2B5EF4-FFF2-40B4-BE49-F238E27FC236}">
                <a16:creationId xmlns:a16="http://schemas.microsoft.com/office/drawing/2014/main" id="{0C7FE141-0B7F-AB0E-C2CE-9135E64FEDE8}"/>
              </a:ext>
            </a:extLst>
          </p:cNvPr>
          <p:cNvSpPr txBox="1">
            <a:spLocks noGrp="1"/>
          </p:cNvSpPr>
          <p:nvPr>
            <p:ph type="body" sz="quarter" idx="29" hasCustomPrompt="1"/>
          </p:nvPr>
        </p:nvSpPr>
        <p:spPr>
          <a:xfrm>
            <a:off x="14658844" y="8046400"/>
            <a:ext cx="8334505" cy="353016"/>
          </a:xfrm>
          <a:prstGeom prst="rect">
            <a:avLst/>
          </a:prstGeom>
        </p:spPr>
        <p:txBody>
          <a:bodyPr>
            <a:normAutofit/>
          </a:bodyPr>
          <a:lstStyle>
            <a:lvl1pPr marL="0" indent="0" defTabSz="825500">
              <a:lnSpc>
                <a:spcPct val="120000"/>
              </a:lnSpc>
              <a:spcBef>
                <a:spcPts val="0"/>
              </a:spcBef>
              <a:buSzTx/>
              <a:buNone/>
              <a:defRPr sz="2200" b="1">
                <a:solidFill>
                  <a:schemeClr val="bg2"/>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a:t>0-0</a:t>
            </a:r>
            <a:endParaRPr/>
          </a:p>
        </p:txBody>
      </p:sp>
      <p:pic>
        <p:nvPicPr>
          <p:cNvPr id="16" name="Image" descr="Image">
            <a:extLst>
              <a:ext uri="{FF2B5EF4-FFF2-40B4-BE49-F238E27FC236}">
                <a16:creationId xmlns:a16="http://schemas.microsoft.com/office/drawing/2014/main" id="{7391E61C-618C-B989-E302-95B09330BE07}"/>
              </a:ext>
            </a:extLst>
          </p:cNvPr>
          <p:cNvPicPr>
            <a:picLocks noChangeAspect="1"/>
          </p:cNvPicPr>
          <p:nvPr userDrawn="1"/>
        </p:nvPicPr>
        <p:blipFill>
          <a:blip r:embed="rId2"/>
          <a:stretch>
            <a:fillRect/>
          </a:stretch>
        </p:blipFill>
        <p:spPr>
          <a:xfrm>
            <a:off x="1376183" y="11111944"/>
            <a:ext cx="1394532" cy="1339654"/>
          </a:xfrm>
          <a:prstGeom prst="rect">
            <a:avLst/>
          </a:prstGeom>
          <a:ln w="12700">
            <a:miter lim="400000"/>
          </a:ln>
        </p:spPr>
      </p:pic>
    </p:spTree>
    <p:extLst>
      <p:ext uri="{BB962C8B-B14F-4D97-AF65-F5344CB8AC3E}">
        <p14:creationId xmlns:p14="http://schemas.microsoft.com/office/powerpoint/2010/main" val="737075497"/>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01866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Picture Placeholder 2"/>
          <p:cNvSpPr>
            <a:spLocks noGrp="1" noChangeAspect="1"/>
          </p:cNvSpPr>
          <p:nvPr>
            <p:ph type="pic" idx="1"/>
          </p:nvPr>
        </p:nvSpPr>
        <p:spPr>
          <a:xfrm>
            <a:off x="10366376" y="1974851"/>
            <a:ext cx="123444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089916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352926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689296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4" name="Rounded Rectangle 14"/>
          <p:cNvSpPr/>
          <p:nvPr/>
        </p:nvSpPr>
        <p:spPr>
          <a:xfrm>
            <a:off x="609602" y="457203"/>
            <a:ext cx="23190200" cy="1207135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82838" tIns="91420" rIns="182838" bIns="91420" anchor="ctr"/>
          <a:lstStyle/>
          <a:p>
            <a:pPr algn="ctr" defTabSz="1828378">
              <a:defRPr/>
            </a:pPr>
            <a:endParaRPr lang="en-US" sz="3600">
              <a:solidFill>
                <a:prstClr val="white"/>
              </a:solidFill>
            </a:endParaRPr>
          </a:p>
        </p:txBody>
      </p:sp>
      <p:grpSp>
        <p:nvGrpSpPr>
          <p:cNvPr id="5" name="Group 9"/>
          <p:cNvGrpSpPr>
            <a:grpSpLocks noChangeAspect="1"/>
          </p:cNvGrpSpPr>
          <p:nvPr/>
        </p:nvGrpSpPr>
        <p:grpSpPr bwMode="auto">
          <a:xfrm>
            <a:off x="563035" y="10709279"/>
            <a:ext cx="23262166" cy="2660650"/>
            <a:chOff x="-3905250" y="4294188"/>
            <a:chExt cx="13011150" cy="1892300"/>
          </a:xfrm>
        </p:grpSpPr>
        <p:sp>
          <p:nvSpPr>
            <p:cNvPr id="6"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7"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8"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p:nvSpPr>
            <p:cNvPr id="9"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grpSp>
      <p:sp>
        <p:nvSpPr>
          <p:cNvPr id="2" name="Title 1"/>
          <p:cNvSpPr>
            <a:spLocks noGrp="1"/>
          </p:cNvSpPr>
          <p:nvPr>
            <p:ph type="ctrTitle"/>
          </p:nvPr>
        </p:nvSpPr>
        <p:spPr>
          <a:xfrm>
            <a:off x="1828800" y="3200400"/>
            <a:ext cx="20726400" cy="3560216"/>
          </a:xfrm>
        </p:spPr>
        <p:txBody>
          <a:bodyPr anchor="b">
            <a:normAutofit/>
          </a:bodyPr>
          <a:lstStyle>
            <a:lvl1pPr>
              <a:defRPr sz="8800">
                <a:solidFill>
                  <a:srgbClr val="FFFFFF"/>
                </a:solidFill>
              </a:defRPr>
            </a:lvl1pPr>
          </a:lstStyle>
          <a:p>
            <a:r>
              <a:rPr lang="lv-LV"/>
              <a:t>Rediģēt šablona virsraksta stilu</a:t>
            </a:r>
            <a:endParaRPr lang="en-US"/>
          </a:p>
        </p:txBody>
      </p:sp>
      <p:sp>
        <p:nvSpPr>
          <p:cNvPr id="3" name="Subtitle 2"/>
          <p:cNvSpPr>
            <a:spLocks noGrp="1"/>
          </p:cNvSpPr>
          <p:nvPr>
            <p:ph type="subTitle" idx="1"/>
          </p:nvPr>
        </p:nvSpPr>
        <p:spPr>
          <a:xfrm>
            <a:off x="3657600" y="7112002"/>
            <a:ext cx="17068800" cy="2946400"/>
          </a:xfrm>
        </p:spPr>
        <p:txBody>
          <a:bodyPr>
            <a:normAutofit/>
          </a:bodyPr>
          <a:lstStyle>
            <a:lvl1pPr marL="0" indent="0" algn="ctr">
              <a:buNone/>
              <a:defRPr sz="4000">
                <a:solidFill>
                  <a:srgbClr val="FFFFFF"/>
                </a:solidFill>
              </a:defRPr>
            </a:lvl1pPr>
            <a:lvl2pPr marL="914190" indent="0" algn="ctr">
              <a:buNone/>
              <a:defRPr>
                <a:solidFill>
                  <a:schemeClr val="tx1">
                    <a:tint val="75000"/>
                  </a:schemeClr>
                </a:solidFill>
              </a:defRPr>
            </a:lvl2pPr>
            <a:lvl3pPr marL="1828378" indent="0" algn="ctr">
              <a:buNone/>
              <a:defRPr>
                <a:solidFill>
                  <a:schemeClr val="tx1">
                    <a:tint val="75000"/>
                  </a:schemeClr>
                </a:solidFill>
              </a:defRPr>
            </a:lvl3pPr>
            <a:lvl4pPr marL="2742568" indent="0" algn="ctr">
              <a:buNone/>
              <a:defRPr>
                <a:solidFill>
                  <a:schemeClr val="tx1">
                    <a:tint val="75000"/>
                  </a:schemeClr>
                </a:solidFill>
              </a:defRPr>
            </a:lvl4pPr>
            <a:lvl5pPr marL="3656756" indent="0" algn="ctr">
              <a:buNone/>
              <a:defRPr>
                <a:solidFill>
                  <a:schemeClr val="tx1">
                    <a:tint val="75000"/>
                  </a:schemeClr>
                </a:solidFill>
              </a:defRPr>
            </a:lvl5pPr>
            <a:lvl6pPr marL="4570946" indent="0" algn="ctr">
              <a:buNone/>
              <a:defRPr>
                <a:solidFill>
                  <a:schemeClr val="tx1">
                    <a:tint val="75000"/>
                  </a:schemeClr>
                </a:solidFill>
              </a:defRPr>
            </a:lvl6pPr>
            <a:lvl7pPr marL="5485136" indent="0" algn="ctr">
              <a:buNone/>
              <a:defRPr>
                <a:solidFill>
                  <a:schemeClr val="tx1">
                    <a:tint val="75000"/>
                  </a:schemeClr>
                </a:solidFill>
              </a:defRPr>
            </a:lvl7pPr>
            <a:lvl8pPr marL="6399324" indent="0" algn="ctr">
              <a:buNone/>
              <a:defRPr>
                <a:solidFill>
                  <a:schemeClr val="tx1">
                    <a:tint val="75000"/>
                  </a:schemeClr>
                </a:solidFill>
              </a:defRPr>
            </a:lvl8pPr>
            <a:lvl9pPr marL="7313514" indent="0" algn="ctr">
              <a:buNone/>
              <a:defRPr>
                <a:solidFill>
                  <a:schemeClr val="tx1">
                    <a:tint val="75000"/>
                  </a:schemeClr>
                </a:solidFill>
              </a:defRPr>
            </a:lvl9pPr>
          </a:lstStyle>
          <a:p>
            <a:r>
              <a:rPr lang="lv-LV"/>
              <a:t>Rediģēt šablona apakšvirsraksta stilu</a:t>
            </a:r>
            <a:endParaRPr lang="en-US"/>
          </a:p>
        </p:txBody>
      </p:sp>
      <p:sp>
        <p:nvSpPr>
          <p:cNvPr id="11" name="Date Placeholder 3"/>
          <p:cNvSpPr>
            <a:spLocks noGrp="1"/>
          </p:cNvSpPr>
          <p:nvPr>
            <p:ph type="dt" sz="half" idx="10"/>
          </p:nvPr>
        </p:nvSpPr>
        <p:spPr/>
        <p:txBody>
          <a:bodyPr/>
          <a:lstStyle>
            <a:lvl1pPr>
              <a:defRPr/>
            </a:lvl1pPr>
          </a:lstStyle>
          <a:p>
            <a:endParaRPr lang="lv-LV">
              <a:solidFill>
                <a:srgbClr val="4E5B6F"/>
              </a:solidFill>
            </a:endParaRPr>
          </a:p>
        </p:txBody>
      </p:sp>
      <p:sp>
        <p:nvSpPr>
          <p:cNvPr id="12" name="Footer Placeholder 4"/>
          <p:cNvSpPr>
            <a:spLocks noGrp="1"/>
          </p:cNvSpPr>
          <p:nvPr>
            <p:ph type="ftr" sz="quarter" idx="11"/>
          </p:nvPr>
        </p:nvSpPr>
        <p:spPr/>
        <p:txBody>
          <a:bodyPr/>
          <a:lstStyle>
            <a:lvl1pPr>
              <a:defRPr/>
            </a:lvl1pPr>
          </a:lstStyle>
          <a:p>
            <a:endParaRPr lang="lv-LV">
              <a:solidFill>
                <a:srgbClr val="4E5B6F"/>
              </a:solidFill>
            </a:endParaRPr>
          </a:p>
        </p:txBody>
      </p:sp>
      <p:sp>
        <p:nvSpPr>
          <p:cNvPr id="13"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9566284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Virsraksts un satur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7" name="Title 6"/>
          <p:cNvSpPr>
            <a:spLocks noGrp="1"/>
          </p:cNvSpPr>
          <p:nvPr>
            <p:ph type="title"/>
          </p:nvPr>
        </p:nvSpPr>
        <p:spPr/>
        <p:txBody>
          <a:bodyPr/>
          <a:lstStyle/>
          <a:p>
            <a:r>
              <a:rPr lang="lv-LV"/>
              <a:t>Rediģēt šablona virsraksta stilu</a:t>
            </a:r>
            <a:endParaRPr lang="en-US"/>
          </a:p>
        </p:txBody>
      </p:sp>
      <p:sp>
        <p:nvSpPr>
          <p:cNvPr id="4" name="Date Placeholder 3"/>
          <p:cNvSpPr>
            <a:spLocks noGrp="1"/>
          </p:cNvSpPr>
          <p:nvPr>
            <p:ph type="dt" sz="half" idx="10"/>
          </p:nvPr>
        </p:nvSpPr>
        <p:spPr/>
        <p:txBody>
          <a:bodyPr/>
          <a:lstStyle>
            <a:lvl1pPr>
              <a:defRPr/>
            </a:lvl1pPr>
          </a:lstStyle>
          <a:p>
            <a:endParaRPr lang="lv-LV">
              <a:solidFill>
                <a:srgbClr val="4E5B6F"/>
              </a:solidFill>
            </a:endParaRPr>
          </a:p>
        </p:txBody>
      </p:sp>
      <p:sp>
        <p:nvSpPr>
          <p:cNvPr id="5" name="Footer Placeholder 4"/>
          <p:cNvSpPr>
            <a:spLocks noGrp="1"/>
          </p:cNvSpPr>
          <p:nvPr>
            <p:ph type="ftr" sz="quarter" idx="11"/>
          </p:nvPr>
        </p:nvSpPr>
        <p:spPr/>
        <p:txBody>
          <a:bodyPr/>
          <a:lstStyle>
            <a:lvl1pPr>
              <a:defRPr/>
            </a:lvl1pPr>
          </a:lstStyle>
          <a:p>
            <a:endParaRPr lang="lv-LV">
              <a:solidFill>
                <a:srgbClr val="4E5B6F"/>
              </a:solidFill>
            </a:endParaRPr>
          </a:p>
        </p:txBody>
      </p:sp>
      <p:sp>
        <p:nvSpPr>
          <p:cNvPr id="6"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2338096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spTree>
      <p:nvGrpSpPr>
        <p:cNvPr id="1" name=""/>
        <p:cNvGrpSpPr/>
        <p:nvPr/>
      </p:nvGrpSpPr>
      <p:grpSpPr>
        <a:xfrm>
          <a:off x="0" y="0"/>
          <a:ext cx="0" cy="0"/>
          <a:chOff x="0" y="0"/>
          <a:chExt cx="0" cy="0"/>
        </a:xfrm>
      </p:grpSpPr>
      <p:sp>
        <p:nvSpPr>
          <p:cNvPr id="4" name="Rounded Rectangle 14"/>
          <p:cNvSpPr/>
          <p:nvPr/>
        </p:nvSpPr>
        <p:spPr>
          <a:xfrm>
            <a:off x="609602" y="457200"/>
            <a:ext cx="23190200" cy="94742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82838" tIns="91420" rIns="182838" bIns="91420" anchor="ctr"/>
          <a:lstStyle/>
          <a:p>
            <a:pPr algn="ctr" defTabSz="1828378">
              <a:defRPr/>
            </a:pPr>
            <a:endParaRPr lang="en-US" sz="3600">
              <a:solidFill>
                <a:prstClr val="white"/>
              </a:solidFill>
            </a:endParaRPr>
          </a:p>
        </p:txBody>
      </p:sp>
      <p:sp>
        <p:nvSpPr>
          <p:cNvPr id="5" name="Freeform 14"/>
          <p:cNvSpPr>
            <a:spLocks/>
          </p:cNvSpPr>
          <p:nvPr/>
        </p:nvSpPr>
        <p:spPr bwMode="hidden">
          <a:xfrm>
            <a:off x="16124768" y="8407403"/>
            <a:ext cx="7670800" cy="142875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182838" tIns="91420" rIns="182838" bIns="91420"/>
          <a:lstStyle/>
          <a:p>
            <a:endParaRPr lang="lv-LV" sz="3600">
              <a:solidFill>
                <a:prstClr val="black"/>
              </a:solidFill>
            </a:endParaRPr>
          </a:p>
        </p:txBody>
      </p:sp>
      <p:sp>
        <p:nvSpPr>
          <p:cNvPr id="6" name="Freeform 18"/>
          <p:cNvSpPr>
            <a:spLocks/>
          </p:cNvSpPr>
          <p:nvPr/>
        </p:nvSpPr>
        <p:spPr bwMode="hidden">
          <a:xfrm>
            <a:off x="6985000" y="8150226"/>
            <a:ext cx="14782800" cy="17018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182838" tIns="91420" rIns="182838" bIns="91420"/>
          <a:lstStyle/>
          <a:p>
            <a:endParaRPr lang="lv-LV" sz="3600">
              <a:solidFill>
                <a:prstClr val="black"/>
              </a:solidFill>
            </a:endParaRPr>
          </a:p>
        </p:txBody>
      </p:sp>
      <p:sp>
        <p:nvSpPr>
          <p:cNvPr id="7" name="Freeform 22"/>
          <p:cNvSpPr>
            <a:spLocks/>
          </p:cNvSpPr>
          <p:nvPr/>
        </p:nvSpPr>
        <p:spPr bwMode="hidden">
          <a:xfrm>
            <a:off x="7543800" y="8175626"/>
            <a:ext cx="14579600" cy="15494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lIns="182838" tIns="91420" rIns="182838" bIns="91420"/>
          <a:lstStyle/>
          <a:p>
            <a:endParaRPr lang="lv-LV" sz="3600">
              <a:solidFill>
                <a:prstClr val="black"/>
              </a:solidFill>
            </a:endParaRPr>
          </a:p>
        </p:txBody>
      </p:sp>
      <p:sp>
        <p:nvSpPr>
          <p:cNvPr id="8" name="Freeform 26"/>
          <p:cNvSpPr>
            <a:spLocks/>
          </p:cNvSpPr>
          <p:nvPr/>
        </p:nvSpPr>
        <p:spPr bwMode="hidden">
          <a:xfrm>
            <a:off x="14960603" y="8147053"/>
            <a:ext cx="8818034" cy="1304926"/>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lIns="182838" tIns="91420" rIns="182838" bIns="91420"/>
          <a:lstStyle/>
          <a:p>
            <a:endParaRPr lang="lv-LV" sz="3600">
              <a:solidFill>
                <a:prstClr val="black"/>
              </a:solidFill>
            </a:endParaRPr>
          </a:p>
        </p:txBody>
      </p:sp>
      <p:sp useBgFill="1">
        <p:nvSpPr>
          <p:cNvPr id="9" name="Freeform 10"/>
          <p:cNvSpPr>
            <a:spLocks/>
          </p:cNvSpPr>
          <p:nvPr/>
        </p:nvSpPr>
        <p:spPr bwMode="hidden">
          <a:xfrm>
            <a:off x="563035" y="8118479"/>
            <a:ext cx="23262166" cy="2657474"/>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lIns="182838" tIns="91420" rIns="182838" bIns="91420"/>
          <a:lstStyle/>
          <a:p>
            <a:endParaRPr lang="lv-LV" sz="3600">
              <a:solidFill>
                <a:prstClr val="black"/>
              </a:solidFill>
            </a:endParaRPr>
          </a:p>
        </p:txBody>
      </p:sp>
      <p:sp>
        <p:nvSpPr>
          <p:cNvPr id="2" name="Title 1"/>
          <p:cNvSpPr>
            <a:spLocks noGrp="1"/>
          </p:cNvSpPr>
          <p:nvPr>
            <p:ph type="title"/>
          </p:nvPr>
        </p:nvSpPr>
        <p:spPr>
          <a:xfrm>
            <a:off x="1840086" y="4927120"/>
            <a:ext cx="20726400" cy="3048000"/>
          </a:xfrm>
        </p:spPr>
        <p:txBody>
          <a:bodyPr anchor="t">
            <a:normAutofit/>
          </a:bodyPr>
          <a:lstStyle>
            <a:lvl1pPr algn="ctr">
              <a:defRPr sz="8800" b="0" cap="none"/>
            </a:lvl1pPr>
          </a:lstStyle>
          <a:p>
            <a:r>
              <a:rPr lang="lv-LV"/>
              <a:t>Rediģēt šablona virsraksta stilu</a:t>
            </a:r>
            <a:endParaRPr lang="en-US"/>
          </a:p>
        </p:txBody>
      </p:sp>
      <p:sp>
        <p:nvSpPr>
          <p:cNvPr id="3" name="Text Placeholder 2"/>
          <p:cNvSpPr>
            <a:spLocks noGrp="1"/>
          </p:cNvSpPr>
          <p:nvPr>
            <p:ph type="body" idx="1"/>
          </p:nvPr>
        </p:nvSpPr>
        <p:spPr>
          <a:xfrm>
            <a:off x="3646307" y="2874899"/>
            <a:ext cx="17113958" cy="1879602"/>
          </a:xfrm>
        </p:spPr>
        <p:txBody>
          <a:bodyPr anchor="b">
            <a:normAutofit/>
          </a:bodyPr>
          <a:lstStyle>
            <a:lvl1pPr marL="0" indent="0" algn="ctr">
              <a:buNone/>
              <a:defRPr sz="4000">
                <a:solidFill>
                  <a:srgbClr val="FFFFFF"/>
                </a:solidFill>
              </a:defRPr>
            </a:lvl1pPr>
            <a:lvl2pPr marL="914190" indent="0">
              <a:buNone/>
              <a:defRPr sz="3600">
                <a:solidFill>
                  <a:schemeClr val="tx1">
                    <a:tint val="75000"/>
                  </a:schemeClr>
                </a:solidFill>
              </a:defRPr>
            </a:lvl2pPr>
            <a:lvl3pPr marL="1828378" indent="0">
              <a:buNone/>
              <a:defRPr sz="3200">
                <a:solidFill>
                  <a:schemeClr val="tx1">
                    <a:tint val="75000"/>
                  </a:schemeClr>
                </a:solidFill>
              </a:defRPr>
            </a:lvl3pPr>
            <a:lvl4pPr marL="2742568" indent="0">
              <a:buNone/>
              <a:defRPr sz="2800">
                <a:solidFill>
                  <a:schemeClr val="tx1">
                    <a:tint val="75000"/>
                  </a:schemeClr>
                </a:solidFill>
              </a:defRPr>
            </a:lvl4pPr>
            <a:lvl5pPr marL="3656756" indent="0">
              <a:buNone/>
              <a:defRPr sz="2800">
                <a:solidFill>
                  <a:schemeClr val="tx1">
                    <a:tint val="75000"/>
                  </a:schemeClr>
                </a:solidFill>
              </a:defRPr>
            </a:lvl5pPr>
            <a:lvl6pPr marL="4570946" indent="0">
              <a:buNone/>
              <a:defRPr sz="2800">
                <a:solidFill>
                  <a:schemeClr val="tx1">
                    <a:tint val="75000"/>
                  </a:schemeClr>
                </a:solidFill>
              </a:defRPr>
            </a:lvl6pPr>
            <a:lvl7pPr marL="5485136" indent="0">
              <a:buNone/>
              <a:defRPr sz="2800">
                <a:solidFill>
                  <a:schemeClr val="tx1">
                    <a:tint val="75000"/>
                  </a:schemeClr>
                </a:solidFill>
              </a:defRPr>
            </a:lvl7pPr>
            <a:lvl8pPr marL="6399324" indent="0">
              <a:buNone/>
              <a:defRPr sz="2800">
                <a:solidFill>
                  <a:schemeClr val="tx1">
                    <a:tint val="75000"/>
                  </a:schemeClr>
                </a:solidFill>
              </a:defRPr>
            </a:lvl8pPr>
            <a:lvl9pPr marL="7313514" indent="0">
              <a:buNone/>
              <a:defRPr sz="2800">
                <a:solidFill>
                  <a:schemeClr val="tx1">
                    <a:tint val="75000"/>
                  </a:schemeClr>
                </a:solidFill>
              </a:defRPr>
            </a:lvl9pPr>
          </a:lstStyle>
          <a:p>
            <a:pPr lvl="0"/>
            <a:r>
              <a:rPr lang="lv-LV"/>
              <a:t>Rediģēt šablona teksta stilus</a:t>
            </a:r>
          </a:p>
        </p:txBody>
      </p:sp>
      <p:sp>
        <p:nvSpPr>
          <p:cNvPr id="10" name="Date Placeholder 3"/>
          <p:cNvSpPr>
            <a:spLocks noGrp="1"/>
          </p:cNvSpPr>
          <p:nvPr>
            <p:ph type="dt" sz="half" idx="10"/>
          </p:nvPr>
        </p:nvSpPr>
        <p:spPr/>
        <p:txBody>
          <a:bodyPr/>
          <a:lstStyle>
            <a:lvl1pPr>
              <a:defRPr/>
            </a:lvl1pPr>
          </a:lstStyle>
          <a:p>
            <a:endParaRPr lang="lv-LV">
              <a:solidFill>
                <a:srgbClr val="4E5B6F"/>
              </a:solidFill>
            </a:endParaRPr>
          </a:p>
        </p:txBody>
      </p:sp>
      <p:sp>
        <p:nvSpPr>
          <p:cNvPr id="11" name="Footer Placeholder 4"/>
          <p:cNvSpPr>
            <a:spLocks noGrp="1"/>
          </p:cNvSpPr>
          <p:nvPr>
            <p:ph type="ftr" sz="quarter" idx="11"/>
          </p:nvPr>
        </p:nvSpPr>
        <p:spPr/>
        <p:txBody>
          <a:bodyPr/>
          <a:lstStyle>
            <a:lvl1pPr>
              <a:defRPr/>
            </a:lvl1pPr>
          </a:lstStyle>
          <a:p>
            <a:endParaRPr lang="lv-LV">
              <a:solidFill>
                <a:srgbClr val="4E5B6F"/>
              </a:solidFill>
            </a:endParaRPr>
          </a:p>
        </p:txBody>
      </p:sp>
      <p:sp>
        <p:nvSpPr>
          <p:cNvPr id="12"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972983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9" name="Content Placeholder 8"/>
          <p:cNvSpPr>
            <a:spLocks noGrp="1"/>
          </p:cNvSpPr>
          <p:nvPr>
            <p:ph sz="quarter" idx="13"/>
          </p:nvPr>
        </p:nvSpPr>
        <p:spPr>
          <a:xfrm>
            <a:off x="1804414" y="5358384"/>
            <a:ext cx="10192512" cy="6894576"/>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11" name="Content Placeholder 10"/>
          <p:cNvSpPr>
            <a:spLocks noGrp="1"/>
          </p:cNvSpPr>
          <p:nvPr>
            <p:ph sz="quarter" idx="14"/>
          </p:nvPr>
        </p:nvSpPr>
        <p:spPr>
          <a:xfrm>
            <a:off x="12387072" y="5358384"/>
            <a:ext cx="10192512" cy="6894576"/>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Date Placeholder 4"/>
          <p:cNvSpPr>
            <a:spLocks noGrp="1"/>
          </p:cNvSpPr>
          <p:nvPr>
            <p:ph type="dt" sz="half" idx="15"/>
          </p:nvPr>
        </p:nvSpPr>
        <p:spPr/>
        <p:txBody>
          <a:bodyPr/>
          <a:lstStyle>
            <a:lvl1pPr>
              <a:defRPr/>
            </a:lvl1pPr>
          </a:lstStyle>
          <a:p>
            <a:endParaRPr lang="lv-LV">
              <a:solidFill>
                <a:srgbClr val="4E5B6F"/>
              </a:solidFill>
            </a:endParaRPr>
          </a:p>
        </p:txBody>
      </p:sp>
      <p:sp>
        <p:nvSpPr>
          <p:cNvPr id="6" name="Footer Placeholder 5"/>
          <p:cNvSpPr>
            <a:spLocks noGrp="1"/>
          </p:cNvSpPr>
          <p:nvPr>
            <p:ph type="ftr" sz="quarter" idx="16"/>
          </p:nvPr>
        </p:nvSpPr>
        <p:spPr/>
        <p:txBody>
          <a:bodyPr/>
          <a:lstStyle>
            <a:lvl1pPr>
              <a:defRPr/>
            </a:lvl1pPr>
          </a:lstStyle>
          <a:p>
            <a:endParaRPr lang="lv-LV">
              <a:solidFill>
                <a:srgbClr val="4E5B6F"/>
              </a:solidFill>
            </a:endParaRPr>
          </a:p>
        </p:txBody>
      </p:sp>
      <p:sp>
        <p:nvSpPr>
          <p:cNvPr id="7" name="Slide Number Placeholder 6"/>
          <p:cNvSpPr>
            <a:spLocks noGrp="1"/>
          </p:cNvSpPr>
          <p:nvPr>
            <p:ph type="sldNum" sz="quarter" idx="17"/>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32858895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a:t>Rediģēt šablona virsraksta stilu</a:t>
            </a:r>
            <a:endParaRPr lang="en-US"/>
          </a:p>
        </p:txBody>
      </p:sp>
      <p:sp>
        <p:nvSpPr>
          <p:cNvPr id="3" name="Text Placeholder 2"/>
          <p:cNvSpPr>
            <a:spLocks noGrp="1"/>
          </p:cNvSpPr>
          <p:nvPr>
            <p:ph type="body" idx="1"/>
          </p:nvPr>
        </p:nvSpPr>
        <p:spPr>
          <a:xfrm>
            <a:off x="1804416" y="5356228"/>
            <a:ext cx="10192512" cy="1279524"/>
          </a:xfrm>
        </p:spPr>
        <p:txBody>
          <a:bodyPr anchor="ctr"/>
          <a:lstStyle>
            <a:lvl1pPr marL="0" indent="0" algn="ctr">
              <a:buNone/>
              <a:defRPr sz="4800" b="0">
                <a:solidFill>
                  <a:schemeClr val="tx2"/>
                </a:solidFill>
                <a:latin typeface="+mj-lt"/>
              </a:defRPr>
            </a:lvl1pPr>
            <a:lvl2pPr marL="914190" indent="0">
              <a:buNone/>
              <a:defRPr sz="4000" b="1"/>
            </a:lvl2pPr>
            <a:lvl3pPr marL="1828378" indent="0">
              <a:buNone/>
              <a:defRPr sz="3600" b="1"/>
            </a:lvl3pPr>
            <a:lvl4pPr marL="2742568" indent="0">
              <a:buNone/>
              <a:defRPr sz="3200" b="1"/>
            </a:lvl4pPr>
            <a:lvl5pPr marL="3656756" indent="0">
              <a:buNone/>
              <a:defRPr sz="3200" b="1"/>
            </a:lvl5pPr>
            <a:lvl6pPr marL="4570946" indent="0">
              <a:buNone/>
              <a:defRPr sz="3200" b="1"/>
            </a:lvl6pPr>
            <a:lvl7pPr marL="5485136" indent="0">
              <a:buNone/>
              <a:defRPr sz="3200" b="1"/>
            </a:lvl7pPr>
            <a:lvl8pPr marL="6399324" indent="0">
              <a:buNone/>
              <a:defRPr sz="3200" b="1"/>
            </a:lvl8pPr>
            <a:lvl9pPr marL="7313514" indent="0">
              <a:buNone/>
              <a:defRPr sz="3200" b="1"/>
            </a:lvl9pPr>
          </a:lstStyle>
          <a:p>
            <a:pPr lvl="0"/>
            <a:r>
              <a:rPr lang="lv-LV"/>
              <a:t>Rediģēt šablona teksta stilus</a:t>
            </a:r>
          </a:p>
        </p:txBody>
      </p:sp>
      <p:sp>
        <p:nvSpPr>
          <p:cNvPr id="4" name="Content Placeholder 3"/>
          <p:cNvSpPr>
            <a:spLocks noGrp="1"/>
          </p:cNvSpPr>
          <p:nvPr>
            <p:ph sz="half" idx="2"/>
          </p:nvPr>
        </p:nvSpPr>
        <p:spPr>
          <a:xfrm>
            <a:off x="1806223" y="6858005"/>
            <a:ext cx="10186814" cy="5394326"/>
          </a:xfrm>
        </p:spPr>
        <p:txBody>
          <a:bodyPr/>
          <a:lstStyle>
            <a:lvl1pPr>
              <a:defRPr sz="4000"/>
            </a:lvl1pPr>
            <a:lvl2pPr>
              <a:defRPr sz="3600"/>
            </a:lvl2pPr>
            <a:lvl3pPr>
              <a:defRPr sz="3200"/>
            </a:lvl3pPr>
            <a:lvl4pPr>
              <a:defRPr sz="2800"/>
            </a:lvl4pPr>
            <a:lvl5pPr>
              <a:defRPr sz="2800"/>
            </a:lvl5pPr>
            <a:lvl6pPr>
              <a:defRPr sz="3200"/>
            </a:lvl6pPr>
            <a:lvl7pPr>
              <a:defRPr sz="3200"/>
            </a:lvl7pPr>
            <a:lvl8pPr>
              <a:defRPr sz="3200"/>
            </a:lvl8pPr>
            <a:lvl9pPr>
              <a:defRPr sz="32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Text Placeholder 4"/>
          <p:cNvSpPr>
            <a:spLocks noGrp="1"/>
          </p:cNvSpPr>
          <p:nvPr>
            <p:ph type="body" sz="quarter" idx="3"/>
          </p:nvPr>
        </p:nvSpPr>
        <p:spPr>
          <a:xfrm>
            <a:off x="12395200" y="5356226"/>
            <a:ext cx="10192512" cy="1279524"/>
          </a:xfrm>
        </p:spPr>
        <p:txBody>
          <a:bodyPr anchor="ctr"/>
          <a:lstStyle>
            <a:lvl1pPr marL="0" indent="0" algn="ctr">
              <a:buNone/>
              <a:defRPr sz="4800" b="0" i="0">
                <a:solidFill>
                  <a:schemeClr val="tx2"/>
                </a:solidFill>
                <a:latin typeface="+mj-lt"/>
              </a:defRPr>
            </a:lvl1pPr>
            <a:lvl2pPr marL="914190" indent="0">
              <a:buNone/>
              <a:defRPr sz="4000" b="1"/>
            </a:lvl2pPr>
            <a:lvl3pPr marL="1828378" indent="0">
              <a:buNone/>
              <a:defRPr sz="3600" b="1"/>
            </a:lvl3pPr>
            <a:lvl4pPr marL="2742568" indent="0">
              <a:buNone/>
              <a:defRPr sz="3200" b="1"/>
            </a:lvl4pPr>
            <a:lvl5pPr marL="3656756" indent="0">
              <a:buNone/>
              <a:defRPr sz="3200" b="1"/>
            </a:lvl5pPr>
            <a:lvl6pPr marL="4570946" indent="0">
              <a:buNone/>
              <a:defRPr sz="3200" b="1"/>
            </a:lvl6pPr>
            <a:lvl7pPr marL="5485136" indent="0">
              <a:buNone/>
              <a:defRPr sz="3200" b="1"/>
            </a:lvl7pPr>
            <a:lvl8pPr marL="6399324" indent="0">
              <a:buNone/>
              <a:defRPr sz="3200" b="1"/>
            </a:lvl8pPr>
            <a:lvl9pPr marL="7313514" indent="0">
              <a:buNone/>
              <a:defRPr sz="3200" b="1"/>
            </a:lvl9pPr>
          </a:lstStyle>
          <a:p>
            <a:pPr lvl="0"/>
            <a:r>
              <a:rPr lang="lv-LV"/>
              <a:t>Rediģēt šablona teksta stilus</a:t>
            </a:r>
          </a:p>
        </p:txBody>
      </p:sp>
      <p:sp>
        <p:nvSpPr>
          <p:cNvPr id="6" name="Content Placeholder 5"/>
          <p:cNvSpPr>
            <a:spLocks noGrp="1"/>
          </p:cNvSpPr>
          <p:nvPr>
            <p:ph sz="quarter" idx="4"/>
          </p:nvPr>
        </p:nvSpPr>
        <p:spPr>
          <a:xfrm>
            <a:off x="12386734" y="6858005"/>
            <a:ext cx="10192512" cy="5394326"/>
          </a:xfrm>
        </p:spPr>
        <p:txBody>
          <a:bodyPr/>
          <a:lstStyle>
            <a:lvl1pPr>
              <a:defRPr sz="4000"/>
            </a:lvl1pPr>
            <a:lvl2pPr>
              <a:defRPr sz="3600"/>
            </a:lvl2pPr>
            <a:lvl3pPr>
              <a:defRPr sz="3200"/>
            </a:lvl3pPr>
            <a:lvl4pPr>
              <a:defRPr sz="2800"/>
            </a:lvl4pPr>
            <a:lvl5pPr>
              <a:defRPr sz="2800"/>
            </a:lvl5pPr>
            <a:lvl6pPr>
              <a:defRPr sz="3200"/>
            </a:lvl6pPr>
            <a:lvl7pPr>
              <a:defRPr sz="3200"/>
            </a:lvl7pPr>
            <a:lvl8pPr>
              <a:defRPr sz="3200"/>
            </a:lvl8pPr>
            <a:lvl9pPr>
              <a:defRPr sz="32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7" name="Date Placeholder 6"/>
          <p:cNvSpPr>
            <a:spLocks noGrp="1"/>
          </p:cNvSpPr>
          <p:nvPr>
            <p:ph type="dt" sz="half" idx="10"/>
          </p:nvPr>
        </p:nvSpPr>
        <p:spPr/>
        <p:txBody>
          <a:bodyPr/>
          <a:lstStyle>
            <a:lvl1pPr>
              <a:defRPr/>
            </a:lvl1pPr>
          </a:lstStyle>
          <a:p>
            <a:endParaRPr lang="lv-LV">
              <a:solidFill>
                <a:srgbClr val="4E5B6F"/>
              </a:solidFill>
            </a:endParaRPr>
          </a:p>
        </p:txBody>
      </p:sp>
      <p:sp>
        <p:nvSpPr>
          <p:cNvPr id="8" name="Footer Placeholder 7"/>
          <p:cNvSpPr>
            <a:spLocks noGrp="1"/>
          </p:cNvSpPr>
          <p:nvPr>
            <p:ph type="ftr" sz="quarter" idx="11"/>
          </p:nvPr>
        </p:nvSpPr>
        <p:spPr/>
        <p:txBody>
          <a:bodyPr/>
          <a:lstStyle>
            <a:lvl1pPr>
              <a:defRPr/>
            </a:lvl1pPr>
          </a:lstStyle>
          <a:p>
            <a:endParaRPr lang="lv-LV">
              <a:solidFill>
                <a:srgbClr val="4E5B6F"/>
              </a:solidFill>
            </a:endParaRPr>
          </a:p>
        </p:txBody>
      </p:sp>
      <p:sp>
        <p:nvSpPr>
          <p:cNvPr id="9" name="Slide Number Placeholder 8"/>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1668200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Date Placeholder 2"/>
          <p:cNvSpPr>
            <a:spLocks noGrp="1"/>
          </p:cNvSpPr>
          <p:nvPr>
            <p:ph type="dt" sz="half" idx="10"/>
          </p:nvPr>
        </p:nvSpPr>
        <p:spPr/>
        <p:txBody>
          <a:bodyPr/>
          <a:lstStyle>
            <a:lvl1pPr>
              <a:defRPr/>
            </a:lvl1pPr>
          </a:lstStyle>
          <a:p>
            <a:endParaRPr lang="lv-LV">
              <a:solidFill>
                <a:srgbClr val="4E5B6F"/>
              </a:solidFill>
            </a:endParaRPr>
          </a:p>
        </p:txBody>
      </p:sp>
      <p:sp>
        <p:nvSpPr>
          <p:cNvPr id="4" name="Footer Placeholder 3"/>
          <p:cNvSpPr>
            <a:spLocks noGrp="1"/>
          </p:cNvSpPr>
          <p:nvPr>
            <p:ph type="ftr" sz="quarter" idx="11"/>
          </p:nvPr>
        </p:nvSpPr>
        <p:spPr/>
        <p:txBody>
          <a:bodyPr/>
          <a:lstStyle>
            <a:lvl1pPr>
              <a:defRPr/>
            </a:lvl1pPr>
          </a:lstStyle>
          <a:p>
            <a:endParaRPr lang="lv-LV">
              <a:solidFill>
                <a:srgbClr val="4E5B6F"/>
              </a:solidFill>
            </a:endParaRPr>
          </a:p>
        </p:txBody>
      </p:sp>
      <p:sp>
        <p:nvSpPr>
          <p:cNvPr id="5" name="Slide Number Placeholder 4"/>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303075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02">
    <p:bg>
      <p:bgPr>
        <a:solidFill>
          <a:schemeClr val="tx1"/>
        </a:solidFill>
        <a:effectLst/>
      </p:bgPr>
    </p:bg>
    <p:spTree>
      <p:nvGrpSpPr>
        <p:cNvPr id="1" name=""/>
        <p:cNvGrpSpPr/>
        <p:nvPr/>
      </p:nvGrpSpPr>
      <p:grpSpPr>
        <a:xfrm>
          <a:off x="0" y="0"/>
          <a:ext cx="0" cy="0"/>
          <a:chOff x="0" y="0"/>
          <a:chExt cx="0" cy="0"/>
        </a:xfrm>
      </p:grpSpPr>
      <p:sp>
        <p:nvSpPr>
          <p:cNvPr id="6" name="Author and Date">
            <a:extLst>
              <a:ext uri="{FF2B5EF4-FFF2-40B4-BE49-F238E27FC236}">
                <a16:creationId xmlns:a16="http://schemas.microsoft.com/office/drawing/2014/main" id="{AC8BBA0A-F6BC-0197-C9DE-28A6C0188A25}"/>
              </a:ext>
            </a:extLst>
          </p:cNvPr>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accent6">
                    <a:alpha val="50000"/>
                  </a:schemeClr>
                </a:solidFill>
              </a:defRPr>
            </a:lvl1pPr>
          </a:lstStyle>
          <a:p>
            <a:r>
              <a:rPr lang="en-GB"/>
              <a:t>PRESENTATION TITLE</a:t>
            </a:r>
          </a:p>
        </p:txBody>
      </p:sp>
      <p:sp>
        <p:nvSpPr>
          <p:cNvPr id="7" name="Body Level One…">
            <a:extLst>
              <a:ext uri="{FF2B5EF4-FFF2-40B4-BE49-F238E27FC236}">
                <a16:creationId xmlns:a16="http://schemas.microsoft.com/office/drawing/2014/main" id="{7C646643-08E0-CE6C-BBAD-B55308D625DD}"/>
              </a:ext>
            </a:extLst>
          </p:cNvPr>
          <p:cNvSpPr txBox="1">
            <a:spLocks noGrp="1"/>
          </p:cNvSpPr>
          <p:nvPr>
            <p:ph type="body" sz="quarter" idx="24" hasCustomPrompt="1"/>
          </p:nvPr>
        </p:nvSpPr>
        <p:spPr>
          <a:xfrm>
            <a:off x="1390650" y="3905249"/>
            <a:ext cx="6033038" cy="4169367"/>
          </a:xfrm>
          <a:prstGeom prst="rect">
            <a:avLst/>
          </a:prstGeom>
        </p:spPr>
        <p:txBody>
          <a:bodyPr>
            <a:normAutofit/>
          </a:bodyPr>
          <a:lstStyle>
            <a:lvl1pPr marL="0" indent="0" defTabSz="825500">
              <a:lnSpc>
                <a:spcPct val="90000"/>
              </a:lnSpc>
              <a:spcBef>
                <a:spcPts val="0"/>
              </a:spcBef>
              <a:buSzTx/>
              <a:buNone/>
              <a:defRPr sz="6000" b="1">
                <a:solidFill>
                  <a:schemeClr val="bg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argumentam</a:t>
            </a:r>
            <a:endParaRPr lang="en-GB"/>
          </a:p>
          <a:p>
            <a:r>
              <a:rPr lang="en-GB"/>
              <a:t>par </a:t>
            </a:r>
            <a:r>
              <a:rPr lang="en-GB" err="1"/>
              <a:t>konkrēto</a:t>
            </a:r>
            <a:r>
              <a:rPr lang="en-GB"/>
              <a:t> </a:t>
            </a:r>
            <a:r>
              <a:rPr lang="en-GB" err="1"/>
              <a:t>tēmu</a:t>
            </a:r>
            <a:endParaRPr lang="en-GB"/>
          </a:p>
          <a:p>
            <a:endParaRPr lang="en-GB"/>
          </a:p>
        </p:txBody>
      </p:sp>
      <p:sp>
        <p:nvSpPr>
          <p:cNvPr id="10" name="Body Level One…">
            <a:extLst>
              <a:ext uri="{FF2B5EF4-FFF2-40B4-BE49-F238E27FC236}">
                <a16:creationId xmlns:a16="http://schemas.microsoft.com/office/drawing/2014/main" id="{12D9155C-94EF-C678-DCC7-C1C406B5DFB2}"/>
              </a:ext>
            </a:extLst>
          </p:cNvPr>
          <p:cNvSpPr txBox="1">
            <a:spLocks noGrp="1"/>
          </p:cNvSpPr>
          <p:nvPr>
            <p:ph type="body" sz="quarter" idx="25" hasCustomPrompt="1"/>
          </p:nvPr>
        </p:nvSpPr>
        <p:spPr>
          <a:xfrm>
            <a:off x="8891830" y="3905249"/>
            <a:ext cx="6033038" cy="4169367"/>
          </a:xfrm>
          <a:prstGeom prst="rect">
            <a:avLst/>
          </a:prstGeom>
        </p:spPr>
        <p:txBody>
          <a:bodyPr>
            <a:normAutofit/>
          </a:bodyPr>
          <a:lstStyle>
            <a:lvl1pPr marL="0" indent="0" defTabSz="825500">
              <a:lnSpc>
                <a:spcPct val="90000"/>
              </a:lnSpc>
              <a:spcBef>
                <a:spcPts val="0"/>
              </a:spcBef>
              <a:buSzTx/>
              <a:buNone/>
              <a:defRPr sz="6000" b="1">
                <a:solidFill>
                  <a:schemeClr val="bg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argumentam</a:t>
            </a:r>
            <a:endParaRPr lang="en-GB"/>
          </a:p>
          <a:p>
            <a:r>
              <a:rPr lang="en-GB"/>
              <a:t>par </a:t>
            </a:r>
            <a:r>
              <a:rPr lang="en-GB" err="1"/>
              <a:t>konkrēto</a:t>
            </a:r>
            <a:r>
              <a:rPr lang="en-GB"/>
              <a:t> </a:t>
            </a:r>
            <a:r>
              <a:rPr lang="en-GB" err="1"/>
              <a:t>tēmu</a:t>
            </a:r>
            <a:endParaRPr lang="en-GB"/>
          </a:p>
          <a:p>
            <a:endParaRPr lang="en-GB"/>
          </a:p>
        </p:txBody>
      </p:sp>
      <p:sp>
        <p:nvSpPr>
          <p:cNvPr id="12" name="Body Level One…">
            <a:extLst>
              <a:ext uri="{FF2B5EF4-FFF2-40B4-BE49-F238E27FC236}">
                <a16:creationId xmlns:a16="http://schemas.microsoft.com/office/drawing/2014/main" id="{C150F9D5-8D2C-8D45-CC1E-0B64CC64A3C1}"/>
              </a:ext>
            </a:extLst>
          </p:cNvPr>
          <p:cNvSpPr txBox="1">
            <a:spLocks noGrp="1"/>
          </p:cNvSpPr>
          <p:nvPr>
            <p:ph type="body" sz="quarter" idx="26" hasCustomPrompt="1"/>
          </p:nvPr>
        </p:nvSpPr>
        <p:spPr>
          <a:xfrm>
            <a:off x="16377512" y="3905249"/>
            <a:ext cx="6033038" cy="4169367"/>
          </a:xfrm>
          <a:prstGeom prst="rect">
            <a:avLst/>
          </a:prstGeom>
        </p:spPr>
        <p:txBody>
          <a:bodyPr>
            <a:normAutofit/>
          </a:bodyPr>
          <a:lstStyle>
            <a:lvl1pPr marL="0" indent="0" defTabSz="825500">
              <a:lnSpc>
                <a:spcPct val="90000"/>
              </a:lnSpc>
              <a:spcBef>
                <a:spcPts val="0"/>
              </a:spcBef>
              <a:buSzTx/>
              <a:buNone/>
              <a:defRPr sz="6000" b="1">
                <a:solidFill>
                  <a:schemeClr val="bg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argumentam</a:t>
            </a:r>
            <a:endParaRPr lang="en-GB"/>
          </a:p>
          <a:p>
            <a:r>
              <a:rPr lang="en-GB"/>
              <a:t>par </a:t>
            </a:r>
            <a:r>
              <a:rPr lang="en-GB" err="1"/>
              <a:t>konkrēto</a:t>
            </a:r>
            <a:r>
              <a:rPr lang="en-GB"/>
              <a:t> </a:t>
            </a:r>
            <a:r>
              <a:rPr lang="en-GB" err="1"/>
              <a:t>tēmu</a:t>
            </a:r>
            <a:endParaRPr lang="en-GB"/>
          </a:p>
          <a:p>
            <a:endParaRPr lang="en-GB"/>
          </a:p>
        </p:txBody>
      </p:sp>
      <p:sp>
        <p:nvSpPr>
          <p:cNvPr id="14" name="Line">
            <a:extLst>
              <a:ext uri="{FF2B5EF4-FFF2-40B4-BE49-F238E27FC236}">
                <a16:creationId xmlns:a16="http://schemas.microsoft.com/office/drawing/2014/main" id="{4835226D-5CAD-BF6A-D210-3EDAA0D40D5B}"/>
              </a:ext>
            </a:extLst>
          </p:cNvPr>
          <p:cNvSpPr/>
          <p:nvPr userDrawn="1"/>
        </p:nvSpPr>
        <p:spPr>
          <a:xfrm flipH="1" flipV="1">
            <a:off x="8483601" y="2401566"/>
            <a:ext cx="7464" cy="10147634"/>
          </a:xfrm>
          <a:prstGeom prst="line">
            <a:avLst/>
          </a:prstGeom>
          <a:ln w="50800">
            <a:solidFill>
              <a:schemeClr val="bg1">
                <a:alpha val="50000"/>
              </a:schemeClr>
            </a:solidFill>
            <a:miter lim="400000"/>
          </a:ln>
        </p:spPr>
        <p:txBody>
          <a:bodyPr lIns="50800" tIns="50800" rIns="50800" bIns="50800" anchor="ctr"/>
          <a:lstStyle/>
          <a:p>
            <a:endParaRPr/>
          </a:p>
        </p:txBody>
      </p:sp>
      <p:sp>
        <p:nvSpPr>
          <p:cNvPr id="15" name="Line">
            <a:extLst>
              <a:ext uri="{FF2B5EF4-FFF2-40B4-BE49-F238E27FC236}">
                <a16:creationId xmlns:a16="http://schemas.microsoft.com/office/drawing/2014/main" id="{992D4D79-1735-9D8C-0CD5-D2FB2D498655}"/>
              </a:ext>
            </a:extLst>
          </p:cNvPr>
          <p:cNvSpPr/>
          <p:nvPr userDrawn="1"/>
        </p:nvSpPr>
        <p:spPr>
          <a:xfrm flipH="1" flipV="1">
            <a:off x="15876292" y="2401566"/>
            <a:ext cx="7464" cy="10147634"/>
          </a:xfrm>
          <a:prstGeom prst="line">
            <a:avLst/>
          </a:prstGeom>
          <a:ln w="50800">
            <a:solidFill>
              <a:schemeClr val="bg1">
                <a:alpha val="50000"/>
              </a:schemeClr>
            </a:solidFill>
            <a:miter lim="400000"/>
          </a:ln>
        </p:spPr>
        <p:txBody>
          <a:bodyPr lIns="50800" tIns="50800" rIns="50800" bIns="50800" anchor="ctr"/>
          <a:lstStyle/>
          <a:p>
            <a:endParaRPr/>
          </a:p>
        </p:txBody>
      </p:sp>
      <p:sp>
        <p:nvSpPr>
          <p:cNvPr id="16" name="Body Level One…">
            <a:extLst>
              <a:ext uri="{FF2B5EF4-FFF2-40B4-BE49-F238E27FC236}">
                <a16:creationId xmlns:a16="http://schemas.microsoft.com/office/drawing/2014/main" id="{A1C661F5-0159-884F-3230-C7CAB85616A5}"/>
              </a:ext>
            </a:extLst>
          </p:cNvPr>
          <p:cNvSpPr txBox="1">
            <a:spLocks noGrp="1"/>
          </p:cNvSpPr>
          <p:nvPr>
            <p:ph type="body" sz="quarter" idx="23" hasCustomPrompt="1"/>
          </p:nvPr>
        </p:nvSpPr>
        <p:spPr>
          <a:xfrm>
            <a:off x="1408906" y="10808641"/>
            <a:ext cx="5875868" cy="1737370"/>
          </a:xfrm>
          <a:prstGeom prst="rect">
            <a:avLst/>
          </a:prstGeom>
        </p:spPr>
        <p:txBody>
          <a:bodyPr>
            <a:normAutofit/>
          </a:bodyPr>
          <a:lstStyle>
            <a:lvl1pPr marL="0" indent="0" defTabSz="825500">
              <a:lnSpc>
                <a:spcPct val="120000"/>
              </a:lnSpc>
              <a:spcBef>
                <a:spcPts val="0"/>
              </a:spcBef>
              <a:buSzTx/>
              <a:buNone/>
              <a:defRPr sz="2200" b="1">
                <a:solidFill>
                  <a:schemeClr val="bg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17" name="Body Level One…">
            <a:extLst>
              <a:ext uri="{FF2B5EF4-FFF2-40B4-BE49-F238E27FC236}">
                <a16:creationId xmlns:a16="http://schemas.microsoft.com/office/drawing/2014/main" id="{EB7D3122-B27D-C95F-22E3-8566D90CAF2A}"/>
              </a:ext>
            </a:extLst>
          </p:cNvPr>
          <p:cNvSpPr txBox="1">
            <a:spLocks noGrp="1"/>
          </p:cNvSpPr>
          <p:nvPr>
            <p:ph type="body" sz="quarter" idx="27" hasCustomPrompt="1"/>
          </p:nvPr>
        </p:nvSpPr>
        <p:spPr>
          <a:xfrm>
            <a:off x="8910086" y="10808641"/>
            <a:ext cx="5875868" cy="1737370"/>
          </a:xfrm>
          <a:prstGeom prst="rect">
            <a:avLst/>
          </a:prstGeom>
        </p:spPr>
        <p:txBody>
          <a:bodyPr>
            <a:normAutofit/>
          </a:bodyPr>
          <a:lstStyle>
            <a:lvl1pPr marL="0" indent="0" defTabSz="825500">
              <a:lnSpc>
                <a:spcPct val="120000"/>
              </a:lnSpc>
              <a:spcBef>
                <a:spcPts val="0"/>
              </a:spcBef>
              <a:buSzTx/>
              <a:buNone/>
              <a:defRPr sz="2200" b="1">
                <a:solidFill>
                  <a:schemeClr val="bg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18" name="Body Level One…">
            <a:extLst>
              <a:ext uri="{FF2B5EF4-FFF2-40B4-BE49-F238E27FC236}">
                <a16:creationId xmlns:a16="http://schemas.microsoft.com/office/drawing/2014/main" id="{5D510511-7390-6F61-07A8-6A2590B4BF75}"/>
              </a:ext>
            </a:extLst>
          </p:cNvPr>
          <p:cNvSpPr txBox="1">
            <a:spLocks noGrp="1"/>
          </p:cNvSpPr>
          <p:nvPr>
            <p:ph type="body" sz="quarter" idx="28" hasCustomPrompt="1"/>
          </p:nvPr>
        </p:nvSpPr>
        <p:spPr>
          <a:xfrm>
            <a:off x="16364771" y="10808641"/>
            <a:ext cx="5875868" cy="1737370"/>
          </a:xfrm>
          <a:prstGeom prst="rect">
            <a:avLst/>
          </a:prstGeom>
        </p:spPr>
        <p:txBody>
          <a:bodyPr>
            <a:normAutofit/>
          </a:bodyPr>
          <a:lstStyle>
            <a:lvl1pPr marL="0" indent="0" defTabSz="825500">
              <a:lnSpc>
                <a:spcPct val="120000"/>
              </a:lnSpc>
              <a:spcBef>
                <a:spcPts val="0"/>
              </a:spcBef>
              <a:buSzTx/>
              <a:buNone/>
              <a:defRPr sz="2200" b="1">
                <a:solidFill>
                  <a:schemeClr val="bg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21" name="Body Level One…">
            <a:extLst>
              <a:ext uri="{FF2B5EF4-FFF2-40B4-BE49-F238E27FC236}">
                <a16:creationId xmlns:a16="http://schemas.microsoft.com/office/drawing/2014/main" id="{38E52F12-47F1-466E-E0F6-CF23942718D4}"/>
              </a:ext>
            </a:extLst>
          </p:cNvPr>
          <p:cNvSpPr txBox="1">
            <a:spLocks noGrp="1"/>
          </p:cNvSpPr>
          <p:nvPr>
            <p:ph type="body" sz="quarter" idx="29" hasCustomPrompt="1"/>
          </p:nvPr>
        </p:nvSpPr>
        <p:spPr>
          <a:xfrm>
            <a:off x="1390650" y="2417412"/>
            <a:ext cx="6033038" cy="1487838"/>
          </a:xfrm>
          <a:prstGeom prst="rect">
            <a:avLst/>
          </a:prstGeom>
        </p:spPr>
        <p:txBody>
          <a:bodyPr>
            <a:normAutofit/>
          </a:bodyPr>
          <a:lstStyle>
            <a:lvl1pPr marL="0" indent="0" defTabSz="825500">
              <a:lnSpc>
                <a:spcPct val="90000"/>
              </a:lnSpc>
              <a:spcBef>
                <a:spcPts val="0"/>
              </a:spcBef>
              <a:buSzTx/>
              <a:buNone/>
              <a:defRPr sz="9000" b="1">
                <a:solidFill>
                  <a:schemeClr val="bg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01</a:t>
            </a:r>
          </a:p>
        </p:txBody>
      </p:sp>
      <p:sp>
        <p:nvSpPr>
          <p:cNvPr id="22" name="Body Level One…">
            <a:extLst>
              <a:ext uri="{FF2B5EF4-FFF2-40B4-BE49-F238E27FC236}">
                <a16:creationId xmlns:a16="http://schemas.microsoft.com/office/drawing/2014/main" id="{9EEC4365-9B56-0DAF-8865-22CE11C5CE3B}"/>
              </a:ext>
            </a:extLst>
          </p:cNvPr>
          <p:cNvSpPr txBox="1">
            <a:spLocks noGrp="1"/>
          </p:cNvSpPr>
          <p:nvPr>
            <p:ph type="body" sz="quarter" idx="30" hasCustomPrompt="1"/>
          </p:nvPr>
        </p:nvSpPr>
        <p:spPr>
          <a:xfrm>
            <a:off x="8891830" y="2417412"/>
            <a:ext cx="6033038" cy="1487838"/>
          </a:xfrm>
          <a:prstGeom prst="rect">
            <a:avLst/>
          </a:prstGeom>
        </p:spPr>
        <p:txBody>
          <a:bodyPr>
            <a:normAutofit/>
          </a:bodyPr>
          <a:lstStyle>
            <a:lvl1pPr marL="0" indent="0" defTabSz="825500">
              <a:lnSpc>
                <a:spcPct val="90000"/>
              </a:lnSpc>
              <a:spcBef>
                <a:spcPts val="0"/>
              </a:spcBef>
              <a:buSzTx/>
              <a:buNone/>
              <a:defRPr sz="9000" b="1">
                <a:solidFill>
                  <a:schemeClr val="bg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02</a:t>
            </a:r>
          </a:p>
        </p:txBody>
      </p:sp>
      <p:sp>
        <p:nvSpPr>
          <p:cNvPr id="23" name="Body Level One…">
            <a:extLst>
              <a:ext uri="{FF2B5EF4-FFF2-40B4-BE49-F238E27FC236}">
                <a16:creationId xmlns:a16="http://schemas.microsoft.com/office/drawing/2014/main" id="{F75D8E18-4176-E57C-EBA7-97183D777225}"/>
              </a:ext>
            </a:extLst>
          </p:cNvPr>
          <p:cNvSpPr txBox="1">
            <a:spLocks noGrp="1"/>
          </p:cNvSpPr>
          <p:nvPr>
            <p:ph type="body" sz="quarter" idx="31" hasCustomPrompt="1"/>
          </p:nvPr>
        </p:nvSpPr>
        <p:spPr>
          <a:xfrm>
            <a:off x="16377512" y="2417412"/>
            <a:ext cx="6033038" cy="1487838"/>
          </a:xfrm>
          <a:prstGeom prst="rect">
            <a:avLst/>
          </a:prstGeom>
        </p:spPr>
        <p:txBody>
          <a:bodyPr>
            <a:normAutofit/>
          </a:bodyPr>
          <a:lstStyle>
            <a:lvl1pPr marL="0" indent="0" defTabSz="825500">
              <a:lnSpc>
                <a:spcPct val="90000"/>
              </a:lnSpc>
              <a:spcBef>
                <a:spcPts val="0"/>
              </a:spcBef>
              <a:buSzTx/>
              <a:buNone/>
              <a:defRPr sz="9000" b="1">
                <a:solidFill>
                  <a:schemeClr val="bg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03</a:t>
            </a:r>
          </a:p>
        </p:txBody>
      </p:sp>
    </p:spTree>
    <p:extLst>
      <p:ext uri="{BB962C8B-B14F-4D97-AF65-F5344CB8AC3E}">
        <p14:creationId xmlns:p14="http://schemas.microsoft.com/office/powerpoint/2010/main" val="7892282"/>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2" name="Rounded Rectangle 14"/>
          <p:cNvSpPr/>
          <p:nvPr/>
        </p:nvSpPr>
        <p:spPr>
          <a:xfrm>
            <a:off x="609602" y="457203"/>
            <a:ext cx="23190200" cy="2854326"/>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82838" tIns="91420" rIns="182838" bIns="91420" anchor="ctr"/>
          <a:lstStyle/>
          <a:p>
            <a:pPr algn="ctr" defTabSz="1828378">
              <a:defRPr/>
            </a:pPr>
            <a:endParaRPr lang="en-US" sz="3600">
              <a:solidFill>
                <a:prstClr val="white"/>
              </a:solidFill>
            </a:endParaRPr>
          </a:p>
        </p:txBody>
      </p:sp>
      <p:grpSp>
        <p:nvGrpSpPr>
          <p:cNvPr id="3" name="Group 15"/>
          <p:cNvGrpSpPr>
            <a:grpSpLocks noChangeAspect="1"/>
          </p:cNvGrpSpPr>
          <p:nvPr/>
        </p:nvGrpSpPr>
        <p:grpSpPr bwMode="auto">
          <a:xfrm>
            <a:off x="563035" y="1428753"/>
            <a:ext cx="23262166" cy="2660650"/>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5"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6"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p:nvSpPr>
            <p:cNvPr id="7"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useBgFill="1">
          <p:nvSpPr>
            <p:cNvPr id="8" name="Freeform 25"/>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grpSp>
      <p:sp>
        <p:nvSpPr>
          <p:cNvPr id="9" name="Date Placeholder 1"/>
          <p:cNvSpPr>
            <a:spLocks noGrp="1"/>
          </p:cNvSpPr>
          <p:nvPr>
            <p:ph type="dt" sz="half" idx="10"/>
          </p:nvPr>
        </p:nvSpPr>
        <p:spPr/>
        <p:txBody>
          <a:bodyPr/>
          <a:lstStyle>
            <a:lvl1pPr>
              <a:defRPr/>
            </a:lvl1pPr>
          </a:lstStyle>
          <a:p>
            <a:endParaRPr lang="lv-LV">
              <a:solidFill>
                <a:srgbClr val="4E5B6F"/>
              </a:solidFill>
            </a:endParaRPr>
          </a:p>
        </p:txBody>
      </p:sp>
      <p:sp>
        <p:nvSpPr>
          <p:cNvPr id="10" name="Footer Placeholder 2"/>
          <p:cNvSpPr>
            <a:spLocks noGrp="1"/>
          </p:cNvSpPr>
          <p:nvPr>
            <p:ph type="ftr" sz="quarter" idx="11"/>
          </p:nvPr>
        </p:nvSpPr>
        <p:spPr/>
        <p:txBody>
          <a:bodyPr/>
          <a:lstStyle>
            <a:lvl1pPr>
              <a:defRPr/>
            </a:lvl1pPr>
          </a:lstStyle>
          <a:p>
            <a:endParaRPr lang="lv-LV">
              <a:solidFill>
                <a:srgbClr val="4E5B6F"/>
              </a:solidFill>
            </a:endParaRPr>
          </a:p>
        </p:txBody>
      </p:sp>
      <p:sp>
        <p:nvSpPr>
          <p:cNvPr id="11" name="Slide Number Placeholder 3"/>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11293360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5" name="Rounded Rectangle 14"/>
          <p:cNvSpPr/>
          <p:nvPr/>
        </p:nvSpPr>
        <p:spPr>
          <a:xfrm>
            <a:off x="609602" y="457203"/>
            <a:ext cx="23190200" cy="2854326"/>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82838" tIns="91420" rIns="182838" bIns="91420" anchor="ctr"/>
          <a:lstStyle/>
          <a:p>
            <a:pPr algn="ctr" defTabSz="1828378">
              <a:defRPr/>
            </a:pPr>
            <a:endParaRPr lang="en-US" sz="3600">
              <a:solidFill>
                <a:prstClr val="white"/>
              </a:solidFill>
            </a:endParaRPr>
          </a:p>
        </p:txBody>
      </p:sp>
      <p:grpSp>
        <p:nvGrpSpPr>
          <p:cNvPr id="6" name="Group 23"/>
          <p:cNvGrpSpPr>
            <a:grpSpLocks noChangeAspect="1"/>
          </p:cNvGrpSpPr>
          <p:nvPr/>
        </p:nvGrpSpPr>
        <p:grpSpPr bwMode="auto">
          <a:xfrm>
            <a:off x="563035" y="1428753"/>
            <a:ext cx="23262166" cy="2663826"/>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8"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9"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p:nvSpPr>
            <p:cNvPr id="10"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useBgFill="1">
          <p:nvSpPr>
            <p:cNvPr id="11"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grpSp>
      <p:sp>
        <p:nvSpPr>
          <p:cNvPr id="4" name="Text Placeholder 3"/>
          <p:cNvSpPr>
            <a:spLocks noGrp="1"/>
          </p:cNvSpPr>
          <p:nvPr>
            <p:ph type="body" sz="half" idx="2"/>
          </p:nvPr>
        </p:nvSpPr>
        <p:spPr>
          <a:xfrm>
            <a:off x="2438400" y="7162805"/>
            <a:ext cx="8940800" cy="3810002"/>
          </a:xfrm>
        </p:spPr>
        <p:txBody>
          <a:bodyPr>
            <a:normAutofit/>
          </a:bodyPr>
          <a:lstStyle>
            <a:lvl1pPr marL="0" indent="0">
              <a:spcBef>
                <a:spcPts val="0"/>
              </a:spcBef>
              <a:spcAft>
                <a:spcPts val="1200"/>
              </a:spcAft>
              <a:buNone/>
              <a:defRPr sz="3600">
                <a:solidFill>
                  <a:schemeClr val="tx2"/>
                </a:solidFill>
              </a:defRPr>
            </a:lvl1pPr>
            <a:lvl2pPr marL="914190" indent="0">
              <a:buNone/>
              <a:defRPr sz="2400"/>
            </a:lvl2pPr>
            <a:lvl3pPr marL="1828378" indent="0">
              <a:buNone/>
              <a:defRPr sz="2000"/>
            </a:lvl3pPr>
            <a:lvl4pPr marL="2742568" indent="0">
              <a:buNone/>
              <a:defRPr sz="1800"/>
            </a:lvl4pPr>
            <a:lvl5pPr marL="3656756" indent="0">
              <a:buNone/>
              <a:defRPr sz="1800"/>
            </a:lvl5pPr>
            <a:lvl6pPr marL="4570946" indent="0">
              <a:buNone/>
              <a:defRPr sz="1800"/>
            </a:lvl6pPr>
            <a:lvl7pPr marL="5485136" indent="0">
              <a:buNone/>
              <a:defRPr sz="1800"/>
            </a:lvl7pPr>
            <a:lvl8pPr marL="6399324" indent="0">
              <a:buNone/>
              <a:defRPr sz="1800"/>
            </a:lvl8pPr>
            <a:lvl9pPr marL="7313514" indent="0">
              <a:buNone/>
              <a:defRPr sz="1800"/>
            </a:lvl9pPr>
          </a:lstStyle>
          <a:p>
            <a:pPr lvl="0"/>
            <a:r>
              <a:rPr lang="lv-LV"/>
              <a:t>Rediģēt šablona teksta stilus</a:t>
            </a:r>
          </a:p>
        </p:txBody>
      </p:sp>
      <p:sp>
        <p:nvSpPr>
          <p:cNvPr id="22" name="Title 21"/>
          <p:cNvSpPr>
            <a:spLocks noGrp="1"/>
          </p:cNvSpPr>
          <p:nvPr>
            <p:ph type="title"/>
          </p:nvPr>
        </p:nvSpPr>
        <p:spPr>
          <a:xfrm>
            <a:off x="2438400" y="4572000"/>
            <a:ext cx="8940800" cy="2505456"/>
          </a:xfrm>
        </p:spPr>
        <p:txBody>
          <a:bodyPr anchor="b">
            <a:noAutofit/>
          </a:bodyPr>
          <a:lstStyle>
            <a:lvl1pPr algn="l">
              <a:defRPr sz="6400">
                <a:solidFill>
                  <a:schemeClr val="tx2"/>
                </a:solidFill>
              </a:defRPr>
            </a:lvl1pPr>
          </a:lstStyle>
          <a:p>
            <a:r>
              <a:rPr lang="lv-LV"/>
              <a:t>Rediģēt šablona virsraksta stilu</a:t>
            </a:r>
            <a:endParaRPr lang="en-US"/>
          </a:p>
        </p:txBody>
      </p:sp>
      <p:sp>
        <p:nvSpPr>
          <p:cNvPr id="3" name="Content Placeholder 2"/>
          <p:cNvSpPr>
            <a:spLocks noGrp="1"/>
          </p:cNvSpPr>
          <p:nvPr>
            <p:ph idx="1"/>
          </p:nvPr>
        </p:nvSpPr>
        <p:spPr>
          <a:xfrm>
            <a:off x="12405233" y="3657600"/>
            <a:ext cx="10410870" cy="7620000"/>
          </a:xfrm>
        </p:spPr>
        <p:txBody>
          <a:bodyPr anchor="ctr"/>
          <a:lstStyle>
            <a:lvl1pPr>
              <a:buClr>
                <a:schemeClr val="bg1"/>
              </a:buClr>
              <a:defRPr sz="4400">
                <a:solidFill>
                  <a:schemeClr val="tx2"/>
                </a:solidFill>
              </a:defRPr>
            </a:lvl1pPr>
            <a:lvl2pPr>
              <a:buClr>
                <a:schemeClr val="bg1"/>
              </a:buClr>
              <a:defRPr sz="4000">
                <a:solidFill>
                  <a:schemeClr val="tx2"/>
                </a:solidFill>
              </a:defRPr>
            </a:lvl2pPr>
            <a:lvl3pPr>
              <a:buClr>
                <a:schemeClr val="bg1"/>
              </a:buClr>
              <a:defRPr sz="3600">
                <a:solidFill>
                  <a:schemeClr val="tx2"/>
                </a:solidFill>
              </a:defRPr>
            </a:lvl3pPr>
            <a:lvl4pPr>
              <a:buClr>
                <a:schemeClr val="bg1"/>
              </a:buClr>
              <a:defRPr sz="3200">
                <a:solidFill>
                  <a:schemeClr val="tx2"/>
                </a:solidFill>
              </a:defRPr>
            </a:lvl4pPr>
            <a:lvl5pPr>
              <a:buClr>
                <a:schemeClr val="bg1"/>
              </a:buClr>
              <a:defRPr sz="3200">
                <a:solidFill>
                  <a:schemeClr val="tx2"/>
                </a:solidFill>
              </a:defRPr>
            </a:lvl5pPr>
            <a:lvl6pPr>
              <a:defRPr sz="4000"/>
            </a:lvl6pPr>
            <a:lvl7pPr>
              <a:defRPr sz="4000"/>
            </a:lvl7pPr>
            <a:lvl8pPr>
              <a:defRPr sz="4000"/>
            </a:lvl8pPr>
            <a:lvl9pPr>
              <a:defRPr sz="40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12" name="Date Placeholder 4"/>
          <p:cNvSpPr>
            <a:spLocks noGrp="1"/>
          </p:cNvSpPr>
          <p:nvPr>
            <p:ph type="dt" sz="half" idx="10"/>
          </p:nvPr>
        </p:nvSpPr>
        <p:spPr/>
        <p:txBody>
          <a:bodyPr/>
          <a:lstStyle>
            <a:lvl1pPr>
              <a:defRPr/>
            </a:lvl1pPr>
          </a:lstStyle>
          <a:p>
            <a:endParaRPr lang="lv-LV">
              <a:solidFill>
                <a:srgbClr val="4E5B6F"/>
              </a:solidFill>
            </a:endParaRPr>
          </a:p>
        </p:txBody>
      </p:sp>
      <p:sp>
        <p:nvSpPr>
          <p:cNvPr id="13" name="Footer Placeholder 5"/>
          <p:cNvSpPr>
            <a:spLocks noGrp="1"/>
          </p:cNvSpPr>
          <p:nvPr>
            <p:ph type="ftr" sz="quarter" idx="11"/>
          </p:nvPr>
        </p:nvSpPr>
        <p:spPr/>
        <p:txBody>
          <a:bodyPr/>
          <a:lstStyle>
            <a:lvl1pPr>
              <a:defRPr/>
            </a:lvl1pPr>
          </a:lstStyle>
          <a:p>
            <a:endParaRPr lang="lv-LV">
              <a:solidFill>
                <a:srgbClr val="4E5B6F"/>
              </a:solidFill>
            </a:endParaRPr>
          </a:p>
        </p:txBody>
      </p:sp>
      <p:sp>
        <p:nvSpPr>
          <p:cNvPr id="14" name="Slide Number Placeholder 6"/>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2379235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5" name="Rounded Rectangle 14"/>
          <p:cNvSpPr/>
          <p:nvPr/>
        </p:nvSpPr>
        <p:spPr>
          <a:xfrm>
            <a:off x="609602" y="457203"/>
            <a:ext cx="23190200" cy="1207135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82838" tIns="91420" rIns="182838" bIns="91420" anchor="ctr"/>
          <a:lstStyle/>
          <a:p>
            <a:pPr algn="ctr" defTabSz="1828378">
              <a:defRPr/>
            </a:pPr>
            <a:endParaRPr lang="en-US" sz="3600">
              <a:solidFill>
                <a:prstClr val="white"/>
              </a:solidFill>
            </a:endParaRPr>
          </a:p>
        </p:txBody>
      </p:sp>
      <p:grpSp>
        <p:nvGrpSpPr>
          <p:cNvPr id="6" name="Group 15"/>
          <p:cNvGrpSpPr>
            <a:grpSpLocks noChangeAspect="1"/>
          </p:cNvGrpSpPr>
          <p:nvPr/>
        </p:nvGrpSpPr>
        <p:grpSpPr bwMode="auto">
          <a:xfrm>
            <a:off x="563035" y="10709279"/>
            <a:ext cx="23262166" cy="2660650"/>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8"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9"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p:nvSpPr>
            <p:cNvPr id="10"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useBgFill="1">
          <p:nvSpPr>
            <p:cNvPr id="11" name="Freeform 2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grpSp>
      <p:sp>
        <p:nvSpPr>
          <p:cNvPr id="2" name="Title 1"/>
          <p:cNvSpPr>
            <a:spLocks noGrp="1"/>
          </p:cNvSpPr>
          <p:nvPr>
            <p:ph type="title"/>
          </p:nvPr>
        </p:nvSpPr>
        <p:spPr>
          <a:xfrm>
            <a:off x="12997751" y="677334"/>
            <a:ext cx="10167054" cy="4859868"/>
          </a:xfrm>
        </p:spPr>
        <p:txBody>
          <a:bodyPr anchor="b">
            <a:normAutofit/>
          </a:bodyPr>
          <a:lstStyle>
            <a:lvl1pPr algn="l">
              <a:defRPr sz="5600" b="0">
                <a:solidFill>
                  <a:srgbClr val="FFFFFF"/>
                </a:solidFill>
              </a:defRPr>
            </a:lvl1pPr>
          </a:lstStyle>
          <a:p>
            <a:r>
              <a:rPr lang="lv-LV"/>
              <a:t>Rediģēt šablona virsraksta stilu</a:t>
            </a:r>
            <a:endParaRPr lang="en-US"/>
          </a:p>
        </p:txBody>
      </p:sp>
      <p:sp>
        <p:nvSpPr>
          <p:cNvPr id="4" name="Text Placeholder 3"/>
          <p:cNvSpPr>
            <a:spLocks noGrp="1"/>
          </p:cNvSpPr>
          <p:nvPr>
            <p:ph type="body" sz="half" idx="2"/>
          </p:nvPr>
        </p:nvSpPr>
        <p:spPr>
          <a:xfrm>
            <a:off x="12982227" y="5571071"/>
            <a:ext cx="10182578" cy="4842934"/>
          </a:xfrm>
        </p:spPr>
        <p:txBody>
          <a:bodyPr>
            <a:normAutofit/>
          </a:bodyPr>
          <a:lstStyle>
            <a:lvl1pPr marL="0" indent="0">
              <a:buNone/>
              <a:defRPr sz="3600">
                <a:solidFill>
                  <a:srgbClr val="FFFFFF"/>
                </a:solidFill>
              </a:defRPr>
            </a:lvl1pPr>
            <a:lvl2pPr marL="914190" indent="0">
              <a:buNone/>
              <a:defRPr sz="2400"/>
            </a:lvl2pPr>
            <a:lvl3pPr marL="1828378" indent="0">
              <a:buNone/>
              <a:defRPr sz="2000"/>
            </a:lvl3pPr>
            <a:lvl4pPr marL="2742568" indent="0">
              <a:buNone/>
              <a:defRPr sz="1800"/>
            </a:lvl4pPr>
            <a:lvl5pPr marL="3656756" indent="0">
              <a:buNone/>
              <a:defRPr sz="1800"/>
            </a:lvl5pPr>
            <a:lvl6pPr marL="4570946" indent="0">
              <a:buNone/>
              <a:defRPr sz="1800"/>
            </a:lvl6pPr>
            <a:lvl7pPr marL="5485136" indent="0">
              <a:buNone/>
              <a:defRPr sz="1800"/>
            </a:lvl7pPr>
            <a:lvl8pPr marL="6399324" indent="0">
              <a:buNone/>
              <a:defRPr sz="1800"/>
            </a:lvl8pPr>
            <a:lvl9pPr marL="7313514" indent="0">
              <a:buNone/>
              <a:defRPr sz="1800"/>
            </a:lvl9pPr>
          </a:lstStyle>
          <a:p>
            <a:pPr lvl="0"/>
            <a:r>
              <a:rPr lang="lv-LV"/>
              <a:t>Rediģēt šablona teksta stilus</a:t>
            </a:r>
          </a:p>
        </p:txBody>
      </p:sp>
      <p:sp>
        <p:nvSpPr>
          <p:cNvPr id="3" name="Picture Placeholder 2"/>
          <p:cNvSpPr>
            <a:spLocks noGrp="1"/>
          </p:cNvSpPr>
          <p:nvPr>
            <p:ph type="pic" idx="1"/>
          </p:nvPr>
        </p:nvSpPr>
        <p:spPr>
          <a:xfrm>
            <a:off x="2235200" y="2743200"/>
            <a:ext cx="9509760" cy="58521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6400">
                <a:solidFill>
                  <a:schemeClr val="bg1"/>
                </a:solidFill>
              </a:defRPr>
            </a:lvl1pPr>
            <a:lvl2pPr marL="914190" indent="0">
              <a:buNone/>
              <a:defRPr sz="5600"/>
            </a:lvl2pPr>
            <a:lvl3pPr marL="1828378" indent="0">
              <a:buNone/>
              <a:defRPr sz="4800"/>
            </a:lvl3pPr>
            <a:lvl4pPr marL="2742568" indent="0">
              <a:buNone/>
              <a:defRPr sz="4000"/>
            </a:lvl4pPr>
            <a:lvl5pPr marL="3656756" indent="0">
              <a:buNone/>
              <a:defRPr sz="4000"/>
            </a:lvl5pPr>
            <a:lvl6pPr marL="4570946" indent="0">
              <a:buNone/>
              <a:defRPr sz="4000"/>
            </a:lvl6pPr>
            <a:lvl7pPr marL="5485136" indent="0">
              <a:buNone/>
              <a:defRPr sz="4000"/>
            </a:lvl7pPr>
            <a:lvl8pPr marL="6399324" indent="0">
              <a:buNone/>
              <a:defRPr sz="4000"/>
            </a:lvl8pPr>
            <a:lvl9pPr marL="7313514" indent="0">
              <a:buNone/>
              <a:defRPr sz="4000"/>
            </a:lvl9pPr>
          </a:lstStyle>
          <a:p>
            <a:pPr lvl="0"/>
            <a:r>
              <a:rPr lang="lv-LV" noProof="0"/>
              <a:t>Noklikšķiniet uz attēla ikonas</a:t>
            </a:r>
            <a:endParaRPr lang="en-US" noProof="0"/>
          </a:p>
        </p:txBody>
      </p:sp>
      <p:sp>
        <p:nvSpPr>
          <p:cNvPr id="12" name="Date Placeholder 4"/>
          <p:cNvSpPr>
            <a:spLocks noGrp="1"/>
          </p:cNvSpPr>
          <p:nvPr>
            <p:ph type="dt" sz="half" idx="10"/>
          </p:nvPr>
        </p:nvSpPr>
        <p:spPr/>
        <p:txBody>
          <a:bodyPr/>
          <a:lstStyle>
            <a:lvl1pPr>
              <a:defRPr/>
            </a:lvl1pPr>
          </a:lstStyle>
          <a:p>
            <a:endParaRPr lang="lv-LV">
              <a:solidFill>
                <a:srgbClr val="4E5B6F"/>
              </a:solidFill>
            </a:endParaRPr>
          </a:p>
        </p:txBody>
      </p:sp>
      <p:sp>
        <p:nvSpPr>
          <p:cNvPr id="13" name="Footer Placeholder 5"/>
          <p:cNvSpPr>
            <a:spLocks noGrp="1"/>
          </p:cNvSpPr>
          <p:nvPr>
            <p:ph type="ftr" sz="quarter" idx="11"/>
          </p:nvPr>
        </p:nvSpPr>
        <p:spPr/>
        <p:txBody>
          <a:bodyPr/>
          <a:lstStyle>
            <a:lvl1pPr>
              <a:defRPr/>
            </a:lvl1pPr>
          </a:lstStyle>
          <a:p>
            <a:endParaRPr lang="lv-LV">
              <a:solidFill>
                <a:srgbClr val="4E5B6F"/>
              </a:solidFill>
            </a:endParaRPr>
          </a:p>
        </p:txBody>
      </p:sp>
      <p:sp>
        <p:nvSpPr>
          <p:cNvPr id="14" name="Slide Number Placeholder 6"/>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35965832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e Placeholder 3"/>
          <p:cNvSpPr>
            <a:spLocks noGrp="1"/>
          </p:cNvSpPr>
          <p:nvPr>
            <p:ph type="dt" sz="half" idx="10"/>
          </p:nvPr>
        </p:nvSpPr>
        <p:spPr/>
        <p:txBody>
          <a:bodyPr/>
          <a:lstStyle>
            <a:lvl1pPr>
              <a:defRPr/>
            </a:lvl1pPr>
          </a:lstStyle>
          <a:p>
            <a:endParaRPr lang="lv-LV">
              <a:solidFill>
                <a:srgbClr val="4E5B6F"/>
              </a:solidFill>
            </a:endParaRPr>
          </a:p>
        </p:txBody>
      </p:sp>
      <p:sp>
        <p:nvSpPr>
          <p:cNvPr id="5" name="Footer Placeholder 4"/>
          <p:cNvSpPr>
            <a:spLocks noGrp="1"/>
          </p:cNvSpPr>
          <p:nvPr>
            <p:ph type="ftr" sz="quarter" idx="11"/>
          </p:nvPr>
        </p:nvSpPr>
        <p:spPr/>
        <p:txBody>
          <a:bodyPr/>
          <a:lstStyle>
            <a:lvl1pPr>
              <a:defRPr/>
            </a:lvl1pPr>
          </a:lstStyle>
          <a:p>
            <a:endParaRPr lang="lv-LV">
              <a:solidFill>
                <a:srgbClr val="4E5B6F"/>
              </a:solidFill>
            </a:endParaRPr>
          </a:p>
        </p:txBody>
      </p:sp>
      <p:sp>
        <p:nvSpPr>
          <p:cNvPr id="6"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13569498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kāls virsraksts un teksts">
    <p:spTree>
      <p:nvGrpSpPr>
        <p:cNvPr id="1" name=""/>
        <p:cNvGrpSpPr/>
        <p:nvPr/>
      </p:nvGrpSpPr>
      <p:grpSpPr>
        <a:xfrm>
          <a:off x="0" y="0"/>
          <a:ext cx="0" cy="0"/>
          <a:chOff x="0" y="0"/>
          <a:chExt cx="0" cy="0"/>
        </a:xfrm>
      </p:grpSpPr>
      <p:sp>
        <p:nvSpPr>
          <p:cNvPr id="4" name="Rounded Rectangle 14"/>
          <p:cNvSpPr/>
          <p:nvPr/>
        </p:nvSpPr>
        <p:spPr bwMode="hidden">
          <a:xfrm>
            <a:off x="609602" y="457203"/>
            <a:ext cx="23190200" cy="2854326"/>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82838" tIns="91420" rIns="182838" bIns="91420" anchor="ctr"/>
          <a:lstStyle/>
          <a:p>
            <a:pPr algn="ctr" defTabSz="1828378">
              <a:defRPr/>
            </a:pPr>
            <a:endParaRPr lang="en-US" sz="3600">
              <a:solidFill>
                <a:prstClr val="white"/>
              </a:solidFill>
            </a:endParaRPr>
          </a:p>
        </p:txBody>
      </p:sp>
      <p:grpSp>
        <p:nvGrpSpPr>
          <p:cNvPr id="5" name="Group 15"/>
          <p:cNvGrpSpPr>
            <a:grpSpLocks noChangeAspect="1"/>
          </p:cNvGrpSpPr>
          <p:nvPr/>
        </p:nvGrpSpPr>
        <p:grpSpPr bwMode="auto">
          <a:xfrm>
            <a:off x="563035" y="1428753"/>
            <a:ext cx="23262166" cy="2663826"/>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7"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8"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p:nvSpPr>
            <p:cNvPr id="9"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useBgFill="1">
          <p:nvSpPr>
            <p:cNvPr id="10"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grpSp>
      <p:sp>
        <p:nvSpPr>
          <p:cNvPr id="2" name="Vertical Title 1"/>
          <p:cNvSpPr>
            <a:spLocks noGrp="1"/>
          </p:cNvSpPr>
          <p:nvPr>
            <p:ph type="title" orient="vert"/>
          </p:nvPr>
        </p:nvSpPr>
        <p:spPr>
          <a:xfrm>
            <a:off x="17678400" y="2895605"/>
            <a:ext cx="5486400" cy="8974666"/>
          </a:xfrm>
        </p:spPr>
        <p:txBody>
          <a:bodyPr vert="eaVert"/>
          <a:lstStyle>
            <a:lvl1pPr algn="l">
              <a:defRPr>
                <a:solidFill>
                  <a:schemeClr val="tx2"/>
                </a:solidFill>
              </a:defRPr>
            </a:lvl1pPr>
          </a:lstStyle>
          <a:p>
            <a:r>
              <a:rPr lang="lv-LV"/>
              <a:t>Rediģēt šablona virsraksta stilu</a:t>
            </a:r>
            <a:endParaRPr lang="en-US"/>
          </a:p>
        </p:txBody>
      </p:sp>
      <p:sp>
        <p:nvSpPr>
          <p:cNvPr id="3" name="Vertical Text Placeholder 2"/>
          <p:cNvSpPr>
            <a:spLocks noGrp="1"/>
          </p:cNvSpPr>
          <p:nvPr>
            <p:ph type="body" orient="vert" idx="1"/>
          </p:nvPr>
        </p:nvSpPr>
        <p:spPr>
          <a:xfrm>
            <a:off x="1219200" y="2895600"/>
            <a:ext cx="16052800" cy="8974668"/>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11" name="Date Placeholder 3"/>
          <p:cNvSpPr>
            <a:spLocks noGrp="1"/>
          </p:cNvSpPr>
          <p:nvPr>
            <p:ph type="dt" sz="half" idx="10"/>
          </p:nvPr>
        </p:nvSpPr>
        <p:spPr/>
        <p:txBody>
          <a:bodyPr/>
          <a:lstStyle>
            <a:lvl1pPr>
              <a:defRPr/>
            </a:lvl1pPr>
          </a:lstStyle>
          <a:p>
            <a:endParaRPr lang="lv-LV">
              <a:solidFill>
                <a:srgbClr val="4E5B6F"/>
              </a:solidFill>
            </a:endParaRPr>
          </a:p>
        </p:txBody>
      </p:sp>
      <p:sp>
        <p:nvSpPr>
          <p:cNvPr id="12" name="Footer Placeholder 4"/>
          <p:cNvSpPr>
            <a:spLocks noGrp="1"/>
          </p:cNvSpPr>
          <p:nvPr>
            <p:ph type="ftr" sz="quarter" idx="11"/>
          </p:nvPr>
        </p:nvSpPr>
        <p:spPr/>
        <p:txBody>
          <a:bodyPr/>
          <a:lstStyle>
            <a:lvl1pPr>
              <a:defRPr/>
            </a:lvl1pPr>
          </a:lstStyle>
          <a:p>
            <a:endParaRPr lang="lv-LV">
              <a:solidFill>
                <a:srgbClr val="4E5B6F"/>
              </a:solidFill>
            </a:endParaRPr>
          </a:p>
        </p:txBody>
      </p:sp>
      <p:sp>
        <p:nvSpPr>
          <p:cNvPr id="13"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42168291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491728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03">
    <p:bg>
      <p:bgPr>
        <a:solidFill>
          <a:schemeClr val="accent2"/>
        </a:solidFill>
        <a:effectLst/>
      </p:bgPr>
    </p:bg>
    <p:spTree>
      <p:nvGrpSpPr>
        <p:cNvPr id="1" name=""/>
        <p:cNvGrpSpPr/>
        <p:nvPr/>
      </p:nvGrpSpPr>
      <p:grpSpPr>
        <a:xfrm>
          <a:off x="0" y="0"/>
          <a:ext cx="0" cy="0"/>
          <a:chOff x="0" y="0"/>
          <a:chExt cx="0" cy="0"/>
        </a:xfrm>
      </p:grpSpPr>
      <p:sp>
        <p:nvSpPr>
          <p:cNvPr id="6" name="Author and Date">
            <a:extLst>
              <a:ext uri="{FF2B5EF4-FFF2-40B4-BE49-F238E27FC236}">
                <a16:creationId xmlns:a16="http://schemas.microsoft.com/office/drawing/2014/main" id="{AC8BBA0A-F6BC-0197-C9DE-28A6C0188A25}"/>
              </a:ext>
            </a:extLst>
          </p:cNvPr>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accent6">
                    <a:alpha val="50000"/>
                  </a:schemeClr>
                </a:solidFill>
              </a:defRPr>
            </a:lvl1pPr>
          </a:lstStyle>
          <a:p>
            <a:r>
              <a:rPr lang="en-GB"/>
              <a:t>PRESENTATION TITLE</a:t>
            </a:r>
          </a:p>
        </p:txBody>
      </p:sp>
      <p:sp>
        <p:nvSpPr>
          <p:cNvPr id="7" name="Body Level One…">
            <a:extLst>
              <a:ext uri="{FF2B5EF4-FFF2-40B4-BE49-F238E27FC236}">
                <a16:creationId xmlns:a16="http://schemas.microsoft.com/office/drawing/2014/main" id="{7C646643-08E0-CE6C-BBAD-B55308D625DD}"/>
              </a:ext>
            </a:extLst>
          </p:cNvPr>
          <p:cNvSpPr txBox="1">
            <a:spLocks noGrp="1"/>
          </p:cNvSpPr>
          <p:nvPr>
            <p:ph type="body" sz="quarter" idx="24" hasCustomPrompt="1"/>
          </p:nvPr>
        </p:nvSpPr>
        <p:spPr>
          <a:xfrm>
            <a:off x="1390650" y="3905249"/>
            <a:ext cx="6033038" cy="4169367"/>
          </a:xfrm>
          <a:prstGeom prst="rect">
            <a:avLst/>
          </a:prstGeom>
        </p:spPr>
        <p:txBody>
          <a:bodyPr>
            <a:normAutofit/>
          </a:bodyPr>
          <a:lstStyle>
            <a:lvl1pPr marL="0" indent="0" defTabSz="825500">
              <a:lnSpc>
                <a:spcPct val="90000"/>
              </a:lnSpc>
              <a:spcBef>
                <a:spcPts val="0"/>
              </a:spcBef>
              <a:buSzTx/>
              <a:buNone/>
              <a:defRPr sz="6000" b="1">
                <a:solidFill>
                  <a:schemeClr val="accent6"/>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argumentam</a:t>
            </a:r>
            <a:endParaRPr lang="en-GB"/>
          </a:p>
          <a:p>
            <a:r>
              <a:rPr lang="en-GB"/>
              <a:t>par </a:t>
            </a:r>
            <a:r>
              <a:rPr lang="en-GB" err="1"/>
              <a:t>konkrēto</a:t>
            </a:r>
            <a:r>
              <a:rPr lang="en-GB"/>
              <a:t> </a:t>
            </a:r>
            <a:r>
              <a:rPr lang="en-GB" err="1"/>
              <a:t>tēmu</a:t>
            </a:r>
            <a:endParaRPr lang="en-GB"/>
          </a:p>
          <a:p>
            <a:endParaRPr lang="en-GB"/>
          </a:p>
        </p:txBody>
      </p:sp>
      <p:sp>
        <p:nvSpPr>
          <p:cNvPr id="10" name="Body Level One…">
            <a:extLst>
              <a:ext uri="{FF2B5EF4-FFF2-40B4-BE49-F238E27FC236}">
                <a16:creationId xmlns:a16="http://schemas.microsoft.com/office/drawing/2014/main" id="{12D9155C-94EF-C678-DCC7-C1C406B5DFB2}"/>
              </a:ext>
            </a:extLst>
          </p:cNvPr>
          <p:cNvSpPr txBox="1">
            <a:spLocks noGrp="1"/>
          </p:cNvSpPr>
          <p:nvPr>
            <p:ph type="body" sz="quarter" idx="25" hasCustomPrompt="1"/>
          </p:nvPr>
        </p:nvSpPr>
        <p:spPr>
          <a:xfrm>
            <a:off x="8891830" y="3905249"/>
            <a:ext cx="6033038" cy="4169367"/>
          </a:xfrm>
          <a:prstGeom prst="rect">
            <a:avLst/>
          </a:prstGeom>
        </p:spPr>
        <p:txBody>
          <a:bodyPr>
            <a:normAutofit/>
          </a:bodyPr>
          <a:lstStyle>
            <a:lvl1pPr marL="0" indent="0" defTabSz="825500">
              <a:lnSpc>
                <a:spcPct val="90000"/>
              </a:lnSpc>
              <a:spcBef>
                <a:spcPts val="0"/>
              </a:spcBef>
              <a:buSzTx/>
              <a:buNone/>
              <a:defRPr sz="6000" b="1">
                <a:solidFill>
                  <a:schemeClr val="accent6"/>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argumentam</a:t>
            </a:r>
            <a:endParaRPr lang="en-GB"/>
          </a:p>
          <a:p>
            <a:r>
              <a:rPr lang="en-GB"/>
              <a:t>par </a:t>
            </a:r>
            <a:r>
              <a:rPr lang="en-GB" err="1"/>
              <a:t>konkrēto</a:t>
            </a:r>
            <a:r>
              <a:rPr lang="en-GB"/>
              <a:t> </a:t>
            </a:r>
            <a:r>
              <a:rPr lang="en-GB" err="1"/>
              <a:t>tēmu</a:t>
            </a:r>
            <a:endParaRPr lang="en-GB"/>
          </a:p>
          <a:p>
            <a:endParaRPr lang="en-GB"/>
          </a:p>
        </p:txBody>
      </p:sp>
      <p:sp>
        <p:nvSpPr>
          <p:cNvPr id="12" name="Body Level One…">
            <a:extLst>
              <a:ext uri="{FF2B5EF4-FFF2-40B4-BE49-F238E27FC236}">
                <a16:creationId xmlns:a16="http://schemas.microsoft.com/office/drawing/2014/main" id="{C150F9D5-8D2C-8D45-CC1E-0B64CC64A3C1}"/>
              </a:ext>
            </a:extLst>
          </p:cNvPr>
          <p:cNvSpPr txBox="1">
            <a:spLocks noGrp="1"/>
          </p:cNvSpPr>
          <p:nvPr>
            <p:ph type="body" sz="quarter" idx="26" hasCustomPrompt="1"/>
          </p:nvPr>
        </p:nvSpPr>
        <p:spPr>
          <a:xfrm>
            <a:off x="16377512" y="3905249"/>
            <a:ext cx="6033038" cy="4169367"/>
          </a:xfrm>
          <a:prstGeom prst="rect">
            <a:avLst/>
          </a:prstGeom>
        </p:spPr>
        <p:txBody>
          <a:bodyPr>
            <a:normAutofit/>
          </a:bodyPr>
          <a:lstStyle>
            <a:lvl1pPr marL="0" indent="0" defTabSz="825500">
              <a:lnSpc>
                <a:spcPct val="90000"/>
              </a:lnSpc>
              <a:spcBef>
                <a:spcPts val="0"/>
              </a:spcBef>
              <a:buSzTx/>
              <a:buNone/>
              <a:defRPr sz="6000" b="1">
                <a:solidFill>
                  <a:schemeClr val="accent6"/>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argumentam</a:t>
            </a:r>
            <a:endParaRPr lang="en-GB"/>
          </a:p>
          <a:p>
            <a:r>
              <a:rPr lang="en-GB"/>
              <a:t>par </a:t>
            </a:r>
            <a:r>
              <a:rPr lang="en-GB" err="1"/>
              <a:t>konkrēto</a:t>
            </a:r>
            <a:r>
              <a:rPr lang="en-GB"/>
              <a:t> </a:t>
            </a:r>
            <a:r>
              <a:rPr lang="en-GB" err="1"/>
              <a:t>tēmu</a:t>
            </a:r>
            <a:endParaRPr lang="en-GB"/>
          </a:p>
          <a:p>
            <a:endParaRPr lang="en-GB"/>
          </a:p>
        </p:txBody>
      </p:sp>
      <p:sp>
        <p:nvSpPr>
          <p:cNvPr id="14" name="Line">
            <a:extLst>
              <a:ext uri="{FF2B5EF4-FFF2-40B4-BE49-F238E27FC236}">
                <a16:creationId xmlns:a16="http://schemas.microsoft.com/office/drawing/2014/main" id="{4835226D-5CAD-BF6A-D210-3EDAA0D40D5B}"/>
              </a:ext>
            </a:extLst>
          </p:cNvPr>
          <p:cNvSpPr/>
          <p:nvPr userDrawn="1"/>
        </p:nvSpPr>
        <p:spPr>
          <a:xfrm flipH="1" flipV="1">
            <a:off x="8483601" y="2401566"/>
            <a:ext cx="7464" cy="10147634"/>
          </a:xfrm>
          <a:prstGeom prst="line">
            <a:avLst/>
          </a:prstGeom>
          <a:ln w="50800">
            <a:solidFill>
              <a:schemeClr val="accent6">
                <a:alpha val="50000"/>
              </a:schemeClr>
            </a:solidFill>
            <a:miter lim="400000"/>
          </a:ln>
        </p:spPr>
        <p:txBody>
          <a:bodyPr lIns="50800" tIns="50800" rIns="50800" bIns="50800" anchor="ctr"/>
          <a:lstStyle/>
          <a:p>
            <a:endParaRPr/>
          </a:p>
        </p:txBody>
      </p:sp>
      <p:sp>
        <p:nvSpPr>
          <p:cNvPr id="15" name="Line">
            <a:extLst>
              <a:ext uri="{FF2B5EF4-FFF2-40B4-BE49-F238E27FC236}">
                <a16:creationId xmlns:a16="http://schemas.microsoft.com/office/drawing/2014/main" id="{992D4D79-1735-9D8C-0CD5-D2FB2D498655}"/>
              </a:ext>
            </a:extLst>
          </p:cNvPr>
          <p:cNvSpPr/>
          <p:nvPr userDrawn="1"/>
        </p:nvSpPr>
        <p:spPr>
          <a:xfrm flipH="1" flipV="1">
            <a:off x="15876292" y="2401566"/>
            <a:ext cx="7464" cy="10147634"/>
          </a:xfrm>
          <a:prstGeom prst="line">
            <a:avLst/>
          </a:prstGeom>
          <a:ln w="50800">
            <a:solidFill>
              <a:schemeClr val="accent6">
                <a:alpha val="50000"/>
              </a:schemeClr>
            </a:solidFill>
            <a:miter lim="400000"/>
          </a:ln>
        </p:spPr>
        <p:txBody>
          <a:bodyPr lIns="50800" tIns="50800" rIns="50800" bIns="50800" anchor="ctr"/>
          <a:lstStyle/>
          <a:p>
            <a:endParaRPr/>
          </a:p>
        </p:txBody>
      </p:sp>
      <p:sp>
        <p:nvSpPr>
          <p:cNvPr id="16" name="Body Level One…">
            <a:extLst>
              <a:ext uri="{FF2B5EF4-FFF2-40B4-BE49-F238E27FC236}">
                <a16:creationId xmlns:a16="http://schemas.microsoft.com/office/drawing/2014/main" id="{A1C661F5-0159-884F-3230-C7CAB85616A5}"/>
              </a:ext>
            </a:extLst>
          </p:cNvPr>
          <p:cNvSpPr txBox="1">
            <a:spLocks noGrp="1"/>
          </p:cNvSpPr>
          <p:nvPr>
            <p:ph type="body" sz="quarter" idx="23" hasCustomPrompt="1"/>
          </p:nvPr>
        </p:nvSpPr>
        <p:spPr>
          <a:xfrm>
            <a:off x="1408906" y="10808641"/>
            <a:ext cx="5875868" cy="1737370"/>
          </a:xfrm>
          <a:prstGeom prst="rect">
            <a:avLst/>
          </a:prstGeom>
        </p:spPr>
        <p:txBody>
          <a:bodyPr>
            <a:normAutofit/>
          </a:bodyPr>
          <a:lstStyle>
            <a:lvl1pPr marL="0" indent="0" defTabSz="825500">
              <a:lnSpc>
                <a:spcPct val="120000"/>
              </a:lnSpc>
              <a:spcBef>
                <a:spcPts val="0"/>
              </a:spcBef>
              <a:buSzTx/>
              <a:buNone/>
              <a:defRPr sz="2200" b="1">
                <a:solidFill>
                  <a:schemeClr val="accent6"/>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17" name="Body Level One…">
            <a:extLst>
              <a:ext uri="{FF2B5EF4-FFF2-40B4-BE49-F238E27FC236}">
                <a16:creationId xmlns:a16="http://schemas.microsoft.com/office/drawing/2014/main" id="{EB7D3122-B27D-C95F-22E3-8566D90CAF2A}"/>
              </a:ext>
            </a:extLst>
          </p:cNvPr>
          <p:cNvSpPr txBox="1">
            <a:spLocks noGrp="1"/>
          </p:cNvSpPr>
          <p:nvPr>
            <p:ph type="body" sz="quarter" idx="27" hasCustomPrompt="1"/>
          </p:nvPr>
        </p:nvSpPr>
        <p:spPr>
          <a:xfrm>
            <a:off x="8910086" y="10808641"/>
            <a:ext cx="5875868" cy="1737370"/>
          </a:xfrm>
          <a:prstGeom prst="rect">
            <a:avLst/>
          </a:prstGeom>
        </p:spPr>
        <p:txBody>
          <a:bodyPr>
            <a:normAutofit/>
          </a:bodyPr>
          <a:lstStyle>
            <a:lvl1pPr marL="0" indent="0" defTabSz="825500">
              <a:lnSpc>
                <a:spcPct val="120000"/>
              </a:lnSpc>
              <a:spcBef>
                <a:spcPts val="0"/>
              </a:spcBef>
              <a:buSzTx/>
              <a:buNone/>
              <a:defRPr sz="2200" b="1">
                <a:solidFill>
                  <a:schemeClr val="accent6"/>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18" name="Body Level One…">
            <a:extLst>
              <a:ext uri="{FF2B5EF4-FFF2-40B4-BE49-F238E27FC236}">
                <a16:creationId xmlns:a16="http://schemas.microsoft.com/office/drawing/2014/main" id="{5D510511-7390-6F61-07A8-6A2590B4BF75}"/>
              </a:ext>
            </a:extLst>
          </p:cNvPr>
          <p:cNvSpPr txBox="1">
            <a:spLocks noGrp="1"/>
          </p:cNvSpPr>
          <p:nvPr>
            <p:ph type="body" sz="quarter" idx="28" hasCustomPrompt="1"/>
          </p:nvPr>
        </p:nvSpPr>
        <p:spPr>
          <a:xfrm>
            <a:off x="16364771" y="10808641"/>
            <a:ext cx="5875868" cy="1737370"/>
          </a:xfrm>
          <a:prstGeom prst="rect">
            <a:avLst/>
          </a:prstGeom>
        </p:spPr>
        <p:txBody>
          <a:bodyPr>
            <a:normAutofit/>
          </a:bodyPr>
          <a:lstStyle>
            <a:lvl1pPr marL="0" indent="0" defTabSz="825500">
              <a:lnSpc>
                <a:spcPct val="120000"/>
              </a:lnSpc>
              <a:spcBef>
                <a:spcPts val="0"/>
              </a:spcBef>
              <a:buSzTx/>
              <a:buNone/>
              <a:defRPr sz="2200" b="1">
                <a:solidFill>
                  <a:schemeClr val="accent6"/>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21" name="Body Level One…">
            <a:extLst>
              <a:ext uri="{FF2B5EF4-FFF2-40B4-BE49-F238E27FC236}">
                <a16:creationId xmlns:a16="http://schemas.microsoft.com/office/drawing/2014/main" id="{38E52F12-47F1-466E-E0F6-CF23942718D4}"/>
              </a:ext>
            </a:extLst>
          </p:cNvPr>
          <p:cNvSpPr txBox="1">
            <a:spLocks noGrp="1"/>
          </p:cNvSpPr>
          <p:nvPr>
            <p:ph type="body" sz="quarter" idx="29" hasCustomPrompt="1"/>
          </p:nvPr>
        </p:nvSpPr>
        <p:spPr>
          <a:xfrm>
            <a:off x="1390650" y="2417412"/>
            <a:ext cx="6033038" cy="1487838"/>
          </a:xfrm>
          <a:prstGeom prst="rect">
            <a:avLst/>
          </a:prstGeom>
        </p:spPr>
        <p:txBody>
          <a:bodyPr>
            <a:normAutofit/>
          </a:bodyPr>
          <a:lstStyle>
            <a:lvl1pPr marL="0" indent="0" defTabSz="825500">
              <a:lnSpc>
                <a:spcPct val="90000"/>
              </a:lnSpc>
              <a:spcBef>
                <a:spcPts val="0"/>
              </a:spcBef>
              <a:buSzTx/>
              <a:buNone/>
              <a:defRPr sz="9000" b="1">
                <a:solidFill>
                  <a:schemeClr val="accent6"/>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01</a:t>
            </a:r>
          </a:p>
        </p:txBody>
      </p:sp>
      <p:sp>
        <p:nvSpPr>
          <p:cNvPr id="22" name="Body Level One…">
            <a:extLst>
              <a:ext uri="{FF2B5EF4-FFF2-40B4-BE49-F238E27FC236}">
                <a16:creationId xmlns:a16="http://schemas.microsoft.com/office/drawing/2014/main" id="{9EEC4365-9B56-0DAF-8865-22CE11C5CE3B}"/>
              </a:ext>
            </a:extLst>
          </p:cNvPr>
          <p:cNvSpPr txBox="1">
            <a:spLocks noGrp="1"/>
          </p:cNvSpPr>
          <p:nvPr>
            <p:ph type="body" sz="quarter" idx="30" hasCustomPrompt="1"/>
          </p:nvPr>
        </p:nvSpPr>
        <p:spPr>
          <a:xfrm>
            <a:off x="8891830" y="2417412"/>
            <a:ext cx="6033038" cy="1487838"/>
          </a:xfrm>
          <a:prstGeom prst="rect">
            <a:avLst/>
          </a:prstGeom>
        </p:spPr>
        <p:txBody>
          <a:bodyPr>
            <a:normAutofit/>
          </a:bodyPr>
          <a:lstStyle>
            <a:lvl1pPr marL="0" indent="0" defTabSz="825500">
              <a:lnSpc>
                <a:spcPct val="90000"/>
              </a:lnSpc>
              <a:spcBef>
                <a:spcPts val="0"/>
              </a:spcBef>
              <a:buSzTx/>
              <a:buNone/>
              <a:defRPr sz="9000" b="1">
                <a:solidFill>
                  <a:schemeClr val="accent6"/>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02</a:t>
            </a:r>
          </a:p>
        </p:txBody>
      </p:sp>
      <p:sp>
        <p:nvSpPr>
          <p:cNvPr id="23" name="Body Level One…">
            <a:extLst>
              <a:ext uri="{FF2B5EF4-FFF2-40B4-BE49-F238E27FC236}">
                <a16:creationId xmlns:a16="http://schemas.microsoft.com/office/drawing/2014/main" id="{F75D8E18-4176-E57C-EBA7-97183D777225}"/>
              </a:ext>
            </a:extLst>
          </p:cNvPr>
          <p:cNvSpPr txBox="1">
            <a:spLocks noGrp="1"/>
          </p:cNvSpPr>
          <p:nvPr>
            <p:ph type="body" sz="quarter" idx="31" hasCustomPrompt="1"/>
          </p:nvPr>
        </p:nvSpPr>
        <p:spPr>
          <a:xfrm>
            <a:off x="16377512" y="2417412"/>
            <a:ext cx="6033038" cy="1487838"/>
          </a:xfrm>
          <a:prstGeom prst="rect">
            <a:avLst/>
          </a:prstGeom>
        </p:spPr>
        <p:txBody>
          <a:bodyPr>
            <a:normAutofit/>
          </a:bodyPr>
          <a:lstStyle>
            <a:lvl1pPr marL="0" indent="0" defTabSz="825500">
              <a:lnSpc>
                <a:spcPct val="90000"/>
              </a:lnSpc>
              <a:spcBef>
                <a:spcPts val="0"/>
              </a:spcBef>
              <a:buSzTx/>
              <a:buNone/>
              <a:defRPr sz="9000" b="1">
                <a:solidFill>
                  <a:schemeClr val="accent6"/>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03</a:t>
            </a:r>
          </a:p>
        </p:txBody>
      </p:sp>
    </p:spTree>
    <p:extLst>
      <p:ext uri="{BB962C8B-B14F-4D97-AF65-F5344CB8AC3E}">
        <p14:creationId xmlns:p14="http://schemas.microsoft.com/office/powerpoint/2010/main" val="303316626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04">
    <p:bg>
      <p:bgPr>
        <a:solidFill>
          <a:schemeClr val="accent1"/>
        </a:solidFill>
        <a:effectLst/>
      </p:bgPr>
    </p:bg>
    <p:spTree>
      <p:nvGrpSpPr>
        <p:cNvPr id="1" name=""/>
        <p:cNvGrpSpPr/>
        <p:nvPr/>
      </p:nvGrpSpPr>
      <p:grpSpPr>
        <a:xfrm>
          <a:off x="0" y="0"/>
          <a:ext cx="0" cy="0"/>
          <a:chOff x="0" y="0"/>
          <a:chExt cx="0" cy="0"/>
        </a:xfrm>
      </p:grpSpPr>
      <p:sp>
        <p:nvSpPr>
          <p:cNvPr id="6" name="Author and Date">
            <a:extLst>
              <a:ext uri="{FF2B5EF4-FFF2-40B4-BE49-F238E27FC236}">
                <a16:creationId xmlns:a16="http://schemas.microsoft.com/office/drawing/2014/main" id="{AC8BBA0A-F6BC-0197-C9DE-28A6C0188A25}"/>
              </a:ext>
            </a:extLst>
          </p:cNvPr>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tx1">
                    <a:alpha val="50000"/>
                  </a:schemeClr>
                </a:solidFill>
              </a:defRPr>
            </a:lvl1pPr>
          </a:lstStyle>
          <a:p>
            <a:r>
              <a:rPr lang="en-GB"/>
              <a:t>PRESENTATION TITLE</a:t>
            </a:r>
          </a:p>
        </p:txBody>
      </p:sp>
      <p:sp>
        <p:nvSpPr>
          <p:cNvPr id="7" name="Body Level One…">
            <a:extLst>
              <a:ext uri="{FF2B5EF4-FFF2-40B4-BE49-F238E27FC236}">
                <a16:creationId xmlns:a16="http://schemas.microsoft.com/office/drawing/2014/main" id="{7C646643-08E0-CE6C-BBAD-B55308D625DD}"/>
              </a:ext>
            </a:extLst>
          </p:cNvPr>
          <p:cNvSpPr txBox="1">
            <a:spLocks noGrp="1"/>
          </p:cNvSpPr>
          <p:nvPr>
            <p:ph type="body" sz="quarter" idx="24" hasCustomPrompt="1"/>
          </p:nvPr>
        </p:nvSpPr>
        <p:spPr>
          <a:xfrm>
            <a:off x="1390650" y="3905249"/>
            <a:ext cx="6033038" cy="4169367"/>
          </a:xfrm>
          <a:prstGeom prst="rect">
            <a:avLst/>
          </a:prstGeom>
        </p:spPr>
        <p:txBody>
          <a:bodyPr>
            <a:normAutofit/>
          </a:bodyPr>
          <a:lstStyle>
            <a:lvl1pPr marL="0" indent="0" defTabSz="825500">
              <a:lnSpc>
                <a:spcPct val="90000"/>
              </a:lnSpc>
              <a:spcBef>
                <a:spcPts val="0"/>
              </a:spcBef>
              <a:buSzTx/>
              <a:buNone/>
              <a:defRPr sz="60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argumentam</a:t>
            </a:r>
            <a:endParaRPr lang="en-GB"/>
          </a:p>
          <a:p>
            <a:r>
              <a:rPr lang="en-GB"/>
              <a:t>par </a:t>
            </a:r>
            <a:r>
              <a:rPr lang="en-GB" err="1"/>
              <a:t>konkrēto</a:t>
            </a:r>
            <a:r>
              <a:rPr lang="en-GB"/>
              <a:t> </a:t>
            </a:r>
            <a:r>
              <a:rPr lang="en-GB" err="1"/>
              <a:t>tēmu</a:t>
            </a:r>
            <a:endParaRPr lang="en-GB"/>
          </a:p>
          <a:p>
            <a:endParaRPr lang="en-GB"/>
          </a:p>
        </p:txBody>
      </p:sp>
      <p:sp>
        <p:nvSpPr>
          <p:cNvPr id="10" name="Body Level One…">
            <a:extLst>
              <a:ext uri="{FF2B5EF4-FFF2-40B4-BE49-F238E27FC236}">
                <a16:creationId xmlns:a16="http://schemas.microsoft.com/office/drawing/2014/main" id="{12D9155C-94EF-C678-DCC7-C1C406B5DFB2}"/>
              </a:ext>
            </a:extLst>
          </p:cNvPr>
          <p:cNvSpPr txBox="1">
            <a:spLocks noGrp="1"/>
          </p:cNvSpPr>
          <p:nvPr>
            <p:ph type="body" sz="quarter" idx="25" hasCustomPrompt="1"/>
          </p:nvPr>
        </p:nvSpPr>
        <p:spPr>
          <a:xfrm>
            <a:off x="8891830" y="3905249"/>
            <a:ext cx="6033038" cy="4169367"/>
          </a:xfrm>
          <a:prstGeom prst="rect">
            <a:avLst/>
          </a:prstGeom>
        </p:spPr>
        <p:txBody>
          <a:bodyPr>
            <a:normAutofit/>
          </a:bodyPr>
          <a:lstStyle>
            <a:lvl1pPr marL="0" indent="0" defTabSz="825500">
              <a:lnSpc>
                <a:spcPct val="90000"/>
              </a:lnSpc>
              <a:spcBef>
                <a:spcPts val="0"/>
              </a:spcBef>
              <a:buSzTx/>
              <a:buNone/>
              <a:defRPr sz="60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argumentam</a:t>
            </a:r>
            <a:endParaRPr lang="en-GB"/>
          </a:p>
          <a:p>
            <a:r>
              <a:rPr lang="en-GB"/>
              <a:t>par </a:t>
            </a:r>
            <a:r>
              <a:rPr lang="en-GB" err="1"/>
              <a:t>konkrēto</a:t>
            </a:r>
            <a:r>
              <a:rPr lang="en-GB"/>
              <a:t> </a:t>
            </a:r>
            <a:r>
              <a:rPr lang="en-GB" err="1"/>
              <a:t>tēmu</a:t>
            </a:r>
            <a:endParaRPr lang="en-GB"/>
          </a:p>
          <a:p>
            <a:endParaRPr lang="en-GB"/>
          </a:p>
        </p:txBody>
      </p:sp>
      <p:sp>
        <p:nvSpPr>
          <p:cNvPr id="12" name="Body Level One…">
            <a:extLst>
              <a:ext uri="{FF2B5EF4-FFF2-40B4-BE49-F238E27FC236}">
                <a16:creationId xmlns:a16="http://schemas.microsoft.com/office/drawing/2014/main" id="{C150F9D5-8D2C-8D45-CC1E-0B64CC64A3C1}"/>
              </a:ext>
            </a:extLst>
          </p:cNvPr>
          <p:cNvSpPr txBox="1">
            <a:spLocks noGrp="1"/>
          </p:cNvSpPr>
          <p:nvPr>
            <p:ph type="body" sz="quarter" idx="26" hasCustomPrompt="1"/>
          </p:nvPr>
        </p:nvSpPr>
        <p:spPr>
          <a:xfrm>
            <a:off x="16377512" y="3905249"/>
            <a:ext cx="6033038" cy="4169367"/>
          </a:xfrm>
          <a:prstGeom prst="rect">
            <a:avLst/>
          </a:prstGeom>
        </p:spPr>
        <p:txBody>
          <a:bodyPr>
            <a:normAutofit/>
          </a:bodyPr>
          <a:lstStyle>
            <a:lvl1pPr marL="0" indent="0" defTabSz="825500">
              <a:lnSpc>
                <a:spcPct val="90000"/>
              </a:lnSpc>
              <a:spcBef>
                <a:spcPts val="0"/>
              </a:spcBef>
              <a:buSzTx/>
              <a:buNone/>
              <a:defRPr sz="60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Vieta </a:t>
            </a:r>
            <a:r>
              <a:rPr lang="en-GB" err="1"/>
              <a:t>argumentam</a:t>
            </a:r>
            <a:endParaRPr lang="en-GB"/>
          </a:p>
          <a:p>
            <a:r>
              <a:rPr lang="en-GB"/>
              <a:t>par </a:t>
            </a:r>
            <a:r>
              <a:rPr lang="en-GB" err="1"/>
              <a:t>konkrēto</a:t>
            </a:r>
            <a:r>
              <a:rPr lang="en-GB"/>
              <a:t> </a:t>
            </a:r>
            <a:r>
              <a:rPr lang="en-GB" err="1"/>
              <a:t>tēmu</a:t>
            </a:r>
            <a:endParaRPr lang="en-GB"/>
          </a:p>
          <a:p>
            <a:endParaRPr lang="en-GB"/>
          </a:p>
        </p:txBody>
      </p:sp>
      <p:sp>
        <p:nvSpPr>
          <p:cNvPr id="14" name="Line">
            <a:extLst>
              <a:ext uri="{FF2B5EF4-FFF2-40B4-BE49-F238E27FC236}">
                <a16:creationId xmlns:a16="http://schemas.microsoft.com/office/drawing/2014/main" id="{4835226D-5CAD-BF6A-D210-3EDAA0D40D5B}"/>
              </a:ext>
            </a:extLst>
          </p:cNvPr>
          <p:cNvSpPr/>
          <p:nvPr userDrawn="1"/>
        </p:nvSpPr>
        <p:spPr>
          <a:xfrm flipH="1" flipV="1">
            <a:off x="8483601" y="2401566"/>
            <a:ext cx="7464" cy="10147634"/>
          </a:xfrm>
          <a:prstGeom prst="line">
            <a:avLst/>
          </a:prstGeom>
          <a:ln w="50800">
            <a:solidFill>
              <a:schemeClr val="tx1">
                <a:alpha val="50000"/>
              </a:schemeClr>
            </a:solidFill>
            <a:miter lim="400000"/>
          </a:ln>
        </p:spPr>
        <p:txBody>
          <a:bodyPr lIns="50800" tIns="50800" rIns="50800" bIns="50800" anchor="ctr"/>
          <a:lstStyle/>
          <a:p>
            <a:endParaRPr/>
          </a:p>
        </p:txBody>
      </p:sp>
      <p:sp>
        <p:nvSpPr>
          <p:cNvPr id="15" name="Line">
            <a:extLst>
              <a:ext uri="{FF2B5EF4-FFF2-40B4-BE49-F238E27FC236}">
                <a16:creationId xmlns:a16="http://schemas.microsoft.com/office/drawing/2014/main" id="{992D4D79-1735-9D8C-0CD5-D2FB2D498655}"/>
              </a:ext>
            </a:extLst>
          </p:cNvPr>
          <p:cNvSpPr/>
          <p:nvPr userDrawn="1"/>
        </p:nvSpPr>
        <p:spPr>
          <a:xfrm flipH="1" flipV="1">
            <a:off x="15876292" y="2401566"/>
            <a:ext cx="7464" cy="10147634"/>
          </a:xfrm>
          <a:prstGeom prst="line">
            <a:avLst/>
          </a:prstGeom>
          <a:ln w="50800">
            <a:solidFill>
              <a:schemeClr val="tx1">
                <a:alpha val="50000"/>
              </a:schemeClr>
            </a:solidFill>
            <a:miter lim="400000"/>
          </a:ln>
        </p:spPr>
        <p:txBody>
          <a:bodyPr lIns="50800" tIns="50800" rIns="50800" bIns="50800" anchor="ctr"/>
          <a:lstStyle/>
          <a:p>
            <a:endParaRPr/>
          </a:p>
        </p:txBody>
      </p:sp>
      <p:sp>
        <p:nvSpPr>
          <p:cNvPr id="16" name="Body Level One…">
            <a:extLst>
              <a:ext uri="{FF2B5EF4-FFF2-40B4-BE49-F238E27FC236}">
                <a16:creationId xmlns:a16="http://schemas.microsoft.com/office/drawing/2014/main" id="{A1C661F5-0159-884F-3230-C7CAB85616A5}"/>
              </a:ext>
            </a:extLst>
          </p:cNvPr>
          <p:cNvSpPr txBox="1">
            <a:spLocks noGrp="1"/>
          </p:cNvSpPr>
          <p:nvPr>
            <p:ph type="body" sz="quarter" idx="23" hasCustomPrompt="1"/>
          </p:nvPr>
        </p:nvSpPr>
        <p:spPr>
          <a:xfrm>
            <a:off x="1408906" y="10808641"/>
            <a:ext cx="5875868" cy="1737370"/>
          </a:xfrm>
          <a:prstGeom prst="rect">
            <a:avLst/>
          </a:prstGeom>
        </p:spPr>
        <p:txBody>
          <a:bodyPr>
            <a:normAutofit/>
          </a:bodyPr>
          <a:lstStyle>
            <a:lvl1pPr marL="0" indent="0" defTabSz="825500">
              <a:lnSpc>
                <a:spcPct val="120000"/>
              </a:lnSpc>
              <a:spcBef>
                <a:spcPts val="0"/>
              </a:spcBef>
              <a:buSzTx/>
              <a:buNone/>
              <a:defRPr sz="22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17" name="Body Level One…">
            <a:extLst>
              <a:ext uri="{FF2B5EF4-FFF2-40B4-BE49-F238E27FC236}">
                <a16:creationId xmlns:a16="http://schemas.microsoft.com/office/drawing/2014/main" id="{EB7D3122-B27D-C95F-22E3-8566D90CAF2A}"/>
              </a:ext>
            </a:extLst>
          </p:cNvPr>
          <p:cNvSpPr txBox="1">
            <a:spLocks noGrp="1"/>
          </p:cNvSpPr>
          <p:nvPr>
            <p:ph type="body" sz="quarter" idx="27" hasCustomPrompt="1"/>
          </p:nvPr>
        </p:nvSpPr>
        <p:spPr>
          <a:xfrm>
            <a:off x="8910086" y="10808641"/>
            <a:ext cx="5875868" cy="1737370"/>
          </a:xfrm>
          <a:prstGeom prst="rect">
            <a:avLst/>
          </a:prstGeom>
        </p:spPr>
        <p:txBody>
          <a:bodyPr>
            <a:normAutofit/>
          </a:bodyPr>
          <a:lstStyle>
            <a:lvl1pPr marL="0" indent="0" defTabSz="825500">
              <a:lnSpc>
                <a:spcPct val="120000"/>
              </a:lnSpc>
              <a:spcBef>
                <a:spcPts val="0"/>
              </a:spcBef>
              <a:buSzTx/>
              <a:buNone/>
              <a:defRPr sz="22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18" name="Body Level One…">
            <a:extLst>
              <a:ext uri="{FF2B5EF4-FFF2-40B4-BE49-F238E27FC236}">
                <a16:creationId xmlns:a16="http://schemas.microsoft.com/office/drawing/2014/main" id="{5D510511-7390-6F61-07A8-6A2590B4BF75}"/>
              </a:ext>
            </a:extLst>
          </p:cNvPr>
          <p:cNvSpPr txBox="1">
            <a:spLocks noGrp="1"/>
          </p:cNvSpPr>
          <p:nvPr>
            <p:ph type="body" sz="quarter" idx="28" hasCustomPrompt="1"/>
          </p:nvPr>
        </p:nvSpPr>
        <p:spPr>
          <a:xfrm>
            <a:off x="16364771" y="10808641"/>
            <a:ext cx="5875868" cy="1737370"/>
          </a:xfrm>
          <a:prstGeom prst="rect">
            <a:avLst/>
          </a:prstGeom>
        </p:spPr>
        <p:txBody>
          <a:bodyPr>
            <a:normAutofit/>
          </a:bodyPr>
          <a:lstStyle>
            <a:lvl1pPr marL="0" indent="0" defTabSz="825500">
              <a:lnSpc>
                <a:spcPct val="120000"/>
              </a:lnSpc>
              <a:spcBef>
                <a:spcPts val="0"/>
              </a:spcBef>
              <a:buSzTx/>
              <a:buNone/>
              <a:defRPr sz="22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21" name="Body Level One…">
            <a:extLst>
              <a:ext uri="{FF2B5EF4-FFF2-40B4-BE49-F238E27FC236}">
                <a16:creationId xmlns:a16="http://schemas.microsoft.com/office/drawing/2014/main" id="{38E52F12-47F1-466E-E0F6-CF23942718D4}"/>
              </a:ext>
            </a:extLst>
          </p:cNvPr>
          <p:cNvSpPr txBox="1">
            <a:spLocks noGrp="1"/>
          </p:cNvSpPr>
          <p:nvPr>
            <p:ph type="body" sz="quarter" idx="29" hasCustomPrompt="1"/>
          </p:nvPr>
        </p:nvSpPr>
        <p:spPr>
          <a:xfrm>
            <a:off x="1390650" y="2417412"/>
            <a:ext cx="6033038" cy="1487838"/>
          </a:xfrm>
          <a:prstGeom prst="rect">
            <a:avLst/>
          </a:prstGeom>
        </p:spPr>
        <p:txBody>
          <a:bodyPr>
            <a:normAutofit/>
          </a:bodyPr>
          <a:lstStyle>
            <a:lvl1pPr marL="0" indent="0" defTabSz="825500">
              <a:lnSpc>
                <a:spcPct val="90000"/>
              </a:lnSpc>
              <a:spcBef>
                <a:spcPts val="0"/>
              </a:spcBef>
              <a:buSzTx/>
              <a:buNone/>
              <a:defRPr sz="90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01</a:t>
            </a:r>
          </a:p>
        </p:txBody>
      </p:sp>
      <p:sp>
        <p:nvSpPr>
          <p:cNvPr id="22" name="Body Level One…">
            <a:extLst>
              <a:ext uri="{FF2B5EF4-FFF2-40B4-BE49-F238E27FC236}">
                <a16:creationId xmlns:a16="http://schemas.microsoft.com/office/drawing/2014/main" id="{9EEC4365-9B56-0DAF-8865-22CE11C5CE3B}"/>
              </a:ext>
            </a:extLst>
          </p:cNvPr>
          <p:cNvSpPr txBox="1">
            <a:spLocks noGrp="1"/>
          </p:cNvSpPr>
          <p:nvPr>
            <p:ph type="body" sz="quarter" idx="30" hasCustomPrompt="1"/>
          </p:nvPr>
        </p:nvSpPr>
        <p:spPr>
          <a:xfrm>
            <a:off x="8891830" y="2417412"/>
            <a:ext cx="6033038" cy="1487838"/>
          </a:xfrm>
          <a:prstGeom prst="rect">
            <a:avLst/>
          </a:prstGeom>
        </p:spPr>
        <p:txBody>
          <a:bodyPr>
            <a:normAutofit/>
          </a:bodyPr>
          <a:lstStyle>
            <a:lvl1pPr marL="0" indent="0" defTabSz="825500">
              <a:lnSpc>
                <a:spcPct val="90000"/>
              </a:lnSpc>
              <a:spcBef>
                <a:spcPts val="0"/>
              </a:spcBef>
              <a:buSzTx/>
              <a:buNone/>
              <a:defRPr sz="90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02</a:t>
            </a:r>
          </a:p>
        </p:txBody>
      </p:sp>
      <p:sp>
        <p:nvSpPr>
          <p:cNvPr id="23" name="Body Level One…">
            <a:extLst>
              <a:ext uri="{FF2B5EF4-FFF2-40B4-BE49-F238E27FC236}">
                <a16:creationId xmlns:a16="http://schemas.microsoft.com/office/drawing/2014/main" id="{F75D8E18-4176-E57C-EBA7-97183D777225}"/>
              </a:ext>
            </a:extLst>
          </p:cNvPr>
          <p:cNvSpPr txBox="1">
            <a:spLocks noGrp="1"/>
          </p:cNvSpPr>
          <p:nvPr>
            <p:ph type="body" sz="quarter" idx="31" hasCustomPrompt="1"/>
          </p:nvPr>
        </p:nvSpPr>
        <p:spPr>
          <a:xfrm>
            <a:off x="16377512" y="2417412"/>
            <a:ext cx="6033038" cy="1487838"/>
          </a:xfrm>
          <a:prstGeom prst="rect">
            <a:avLst/>
          </a:prstGeom>
        </p:spPr>
        <p:txBody>
          <a:bodyPr>
            <a:normAutofit/>
          </a:bodyPr>
          <a:lstStyle>
            <a:lvl1pPr marL="0" indent="0" defTabSz="825500">
              <a:lnSpc>
                <a:spcPct val="90000"/>
              </a:lnSpc>
              <a:spcBef>
                <a:spcPts val="0"/>
              </a:spcBef>
              <a:buSzTx/>
              <a:buNone/>
              <a:defRPr sz="90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03</a:t>
            </a:r>
          </a:p>
        </p:txBody>
      </p:sp>
    </p:spTree>
    <p:extLst>
      <p:ext uri="{BB962C8B-B14F-4D97-AF65-F5344CB8AC3E}">
        <p14:creationId xmlns:p14="http://schemas.microsoft.com/office/powerpoint/2010/main" val="283542969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02">
    <p:bg>
      <p:bgPr>
        <a:solidFill>
          <a:srgbClr val="FFFFFF"/>
        </a:solidFill>
        <a:effectLst/>
      </p:bgPr>
    </p:bg>
    <p:spTree>
      <p:nvGrpSpPr>
        <p:cNvPr id="1" name=""/>
        <p:cNvGrpSpPr/>
        <p:nvPr/>
      </p:nvGrpSpPr>
      <p:grpSpPr>
        <a:xfrm>
          <a:off x="0" y="0"/>
          <a:ext cx="0" cy="0"/>
          <a:chOff x="0" y="0"/>
          <a:chExt cx="0" cy="0"/>
        </a:xfrm>
      </p:grpSpPr>
      <p:sp>
        <p:nvSpPr>
          <p:cNvPr id="6" name="Author and Date">
            <a:extLst>
              <a:ext uri="{FF2B5EF4-FFF2-40B4-BE49-F238E27FC236}">
                <a16:creationId xmlns:a16="http://schemas.microsoft.com/office/drawing/2014/main" id="{9C8B7C49-7DC8-C79A-6AEF-141593257942}"/>
              </a:ext>
            </a:extLst>
          </p:cNvPr>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tx1">
                    <a:alpha val="50000"/>
                  </a:schemeClr>
                </a:solidFill>
              </a:defRPr>
            </a:lvl1pPr>
          </a:lstStyle>
          <a:p>
            <a:r>
              <a:rPr lang="en-GB"/>
              <a:t>PRESENTATION TITLE</a:t>
            </a:r>
          </a:p>
        </p:txBody>
      </p:sp>
      <p:sp>
        <p:nvSpPr>
          <p:cNvPr id="7" name="Body Level One…">
            <a:extLst>
              <a:ext uri="{FF2B5EF4-FFF2-40B4-BE49-F238E27FC236}">
                <a16:creationId xmlns:a16="http://schemas.microsoft.com/office/drawing/2014/main" id="{1492E622-7BA1-4BCB-62A1-5FA7793A5CA2}"/>
              </a:ext>
            </a:extLst>
          </p:cNvPr>
          <p:cNvSpPr txBox="1">
            <a:spLocks noGrp="1"/>
          </p:cNvSpPr>
          <p:nvPr>
            <p:ph type="body" sz="quarter" idx="24" hasCustomPrompt="1"/>
          </p:nvPr>
        </p:nvSpPr>
        <p:spPr>
          <a:xfrm>
            <a:off x="14657197" y="6027567"/>
            <a:ext cx="8336155" cy="3629890"/>
          </a:xfrm>
          <a:prstGeom prst="rect">
            <a:avLst/>
          </a:prstGeom>
        </p:spPr>
        <p:txBody>
          <a:bodyPr>
            <a:normAutofit/>
          </a:bodyPr>
          <a:lstStyle>
            <a:lvl1pPr marL="0" indent="0" defTabSz="825500">
              <a:lnSpc>
                <a:spcPct val="90000"/>
              </a:lnSpc>
              <a:spcBef>
                <a:spcPts val="0"/>
              </a:spcBef>
              <a:buSzTx/>
              <a:buNone/>
              <a:defRPr sz="60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Text</a:t>
            </a:r>
          </a:p>
        </p:txBody>
      </p:sp>
      <p:sp>
        <p:nvSpPr>
          <p:cNvPr id="8" name="Body Level One…">
            <a:extLst>
              <a:ext uri="{FF2B5EF4-FFF2-40B4-BE49-F238E27FC236}">
                <a16:creationId xmlns:a16="http://schemas.microsoft.com/office/drawing/2014/main" id="{66364495-AE4D-6780-6730-E9CBF6C0AAB6}"/>
              </a:ext>
            </a:extLst>
          </p:cNvPr>
          <p:cNvSpPr txBox="1">
            <a:spLocks noGrp="1"/>
          </p:cNvSpPr>
          <p:nvPr>
            <p:ph type="body" sz="quarter" idx="23" hasCustomPrompt="1"/>
          </p:nvPr>
        </p:nvSpPr>
        <p:spPr>
          <a:xfrm>
            <a:off x="14657196" y="9908999"/>
            <a:ext cx="8336155" cy="1732240"/>
          </a:xfrm>
          <a:prstGeom prst="rect">
            <a:avLst/>
          </a:prstGeom>
        </p:spPr>
        <p:txBody>
          <a:bodyPr>
            <a:normAutofit/>
          </a:bodyPr>
          <a:lstStyle>
            <a:lvl1pPr marL="0" indent="0" defTabSz="825500">
              <a:lnSpc>
                <a:spcPct val="120000"/>
              </a:lnSpc>
              <a:spcBef>
                <a:spcPts val="0"/>
              </a:spcBef>
              <a:buSzTx/>
              <a:buNone/>
              <a:defRPr sz="22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3" name="Picture Placeholder 2">
            <a:extLst>
              <a:ext uri="{FF2B5EF4-FFF2-40B4-BE49-F238E27FC236}">
                <a16:creationId xmlns:a16="http://schemas.microsoft.com/office/drawing/2014/main" id="{745F81D3-28BD-94C4-0099-D52FA9916731}"/>
              </a:ext>
            </a:extLst>
          </p:cNvPr>
          <p:cNvSpPr>
            <a:spLocks noGrp="1"/>
          </p:cNvSpPr>
          <p:nvPr>
            <p:ph type="pic" sz="quarter" idx="34" hasCustomPrompt="1"/>
          </p:nvPr>
        </p:nvSpPr>
        <p:spPr>
          <a:xfrm rot="-180000">
            <a:off x="3874520" y="4107269"/>
            <a:ext cx="8178527" cy="5524157"/>
          </a:xfrm>
          <a:pattFill prst="pct5">
            <a:fgClr>
              <a:srgbClr val="FFFFFF"/>
            </a:fgClr>
            <a:bgClr>
              <a:schemeClr val="bg2">
                <a:lumMod val="95000"/>
              </a:schemeClr>
            </a:bgClr>
          </a:pattFill>
        </p:spPr>
        <p:txBody>
          <a:bodyPr/>
          <a:lstStyle/>
          <a:p>
            <a:r>
              <a:rPr lang="en-LV"/>
              <a:t> </a:t>
            </a:r>
          </a:p>
        </p:txBody>
      </p:sp>
    </p:spTree>
    <p:extLst>
      <p:ext uri="{BB962C8B-B14F-4D97-AF65-F5344CB8AC3E}">
        <p14:creationId xmlns:p14="http://schemas.microsoft.com/office/powerpoint/2010/main" val="239321869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03">
    <p:bg>
      <p:bgPr>
        <a:solidFill>
          <a:schemeClr val="accent1"/>
        </a:solidFill>
        <a:effectLst/>
      </p:bgPr>
    </p:bg>
    <p:spTree>
      <p:nvGrpSpPr>
        <p:cNvPr id="1" name=""/>
        <p:cNvGrpSpPr/>
        <p:nvPr/>
      </p:nvGrpSpPr>
      <p:grpSpPr>
        <a:xfrm>
          <a:off x="0" y="0"/>
          <a:ext cx="0" cy="0"/>
          <a:chOff x="0" y="0"/>
          <a:chExt cx="0" cy="0"/>
        </a:xfrm>
      </p:grpSpPr>
      <p:sp>
        <p:nvSpPr>
          <p:cNvPr id="6" name="Author and Date">
            <a:extLst>
              <a:ext uri="{FF2B5EF4-FFF2-40B4-BE49-F238E27FC236}">
                <a16:creationId xmlns:a16="http://schemas.microsoft.com/office/drawing/2014/main" id="{9C8B7C49-7DC8-C79A-6AEF-141593257942}"/>
              </a:ext>
            </a:extLst>
          </p:cNvPr>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tx1">
                    <a:alpha val="50000"/>
                  </a:schemeClr>
                </a:solidFill>
              </a:defRPr>
            </a:lvl1pPr>
          </a:lstStyle>
          <a:p>
            <a:r>
              <a:rPr lang="en-GB"/>
              <a:t>PRESENTATION TITLE</a:t>
            </a:r>
          </a:p>
        </p:txBody>
      </p:sp>
      <p:sp>
        <p:nvSpPr>
          <p:cNvPr id="7" name="Body Level One…">
            <a:extLst>
              <a:ext uri="{FF2B5EF4-FFF2-40B4-BE49-F238E27FC236}">
                <a16:creationId xmlns:a16="http://schemas.microsoft.com/office/drawing/2014/main" id="{1492E622-7BA1-4BCB-62A1-5FA7793A5CA2}"/>
              </a:ext>
            </a:extLst>
          </p:cNvPr>
          <p:cNvSpPr txBox="1">
            <a:spLocks noGrp="1"/>
          </p:cNvSpPr>
          <p:nvPr>
            <p:ph type="body" sz="quarter" idx="24" hasCustomPrompt="1"/>
          </p:nvPr>
        </p:nvSpPr>
        <p:spPr>
          <a:xfrm>
            <a:off x="14657197" y="6027567"/>
            <a:ext cx="8336155" cy="3629890"/>
          </a:xfrm>
          <a:prstGeom prst="rect">
            <a:avLst/>
          </a:prstGeom>
        </p:spPr>
        <p:txBody>
          <a:bodyPr>
            <a:normAutofit/>
          </a:bodyPr>
          <a:lstStyle>
            <a:lvl1pPr marL="0" indent="0" defTabSz="825500">
              <a:lnSpc>
                <a:spcPct val="90000"/>
              </a:lnSpc>
              <a:spcBef>
                <a:spcPts val="0"/>
              </a:spcBef>
              <a:buSzTx/>
              <a:buNone/>
              <a:defRPr sz="60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en-GB"/>
              <a:t>Text</a:t>
            </a:r>
          </a:p>
        </p:txBody>
      </p:sp>
      <p:sp>
        <p:nvSpPr>
          <p:cNvPr id="8" name="Body Level One…">
            <a:extLst>
              <a:ext uri="{FF2B5EF4-FFF2-40B4-BE49-F238E27FC236}">
                <a16:creationId xmlns:a16="http://schemas.microsoft.com/office/drawing/2014/main" id="{66364495-AE4D-6780-6730-E9CBF6C0AAB6}"/>
              </a:ext>
            </a:extLst>
          </p:cNvPr>
          <p:cNvSpPr txBox="1">
            <a:spLocks noGrp="1"/>
          </p:cNvSpPr>
          <p:nvPr>
            <p:ph type="body" sz="quarter" idx="23" hasCustomPrompt="1"/>
          </p:nvPr>
        </p:nvSpPr>
        <p:spPr>
          <a:xfrm>
            <a:off x="14657196" y="9908999"/>
            <a:ext cx="8336155" cy="1732240"/>
          </a:xfrm>
          <a:prstGeom prst="rect">
            <a:avLst/>
          </a:prstGeom>
        </p:spPr>
        <p:txBody>
          <a:bodyPr>
            <a:normAutofit/>
          </a:bodyPr>
          <a:lstStyle>
            <a:lvl1pPr marL="0" indent="0" defTabSz="825500">
              <a:lnSpc>
                <a:spcPct val="120000"/>
              </a:lnSpc>
              <a:spcBef>
                <a:spcPts val="0"/>
              </a:spcBef>
              <a:buSzTx/>
              <a:buNone/>
              <a:defRPr sz="22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
        <p:nvSpPr>
          <p:cNvPr id="3" name="Picture Placeholder 2">
            <a:extLst>
              <a:ext uri="{FF2B5EF4-FFF2-40B4-BE49-F238E27FC236}">
                <a16:creationId xmlns:a16="http://schemas.microsoft.com/office/drawing/2014/main" id="{745F81D3-28BD-94C4-0099-D52FA9916731}"/>
              </a:ext>
            </a:extLst>
          </p:cNvPr>
          <p:cNvSpPr>
            <a:spLocks noGrp="1"/>
          </p:cNvSpPr>
          <p:nvPr>
            <p:ph type="pic" sz="quarter" idx="34" hasCustomPrompt="1"/>
          </p:nvPr>
        </p:nvSpPr>
        <p:spPr>
          <a:xfrm rot="-180000">
            <a:off x="3874520" y="4107269"/>
            <a:ext cx="8178527" cy="5524157"/>
          </a:xfrm>
          <a:pattFill prst="pct5">
            <a:fgClr>
              <a:srgbClr val="FFFFFF"/>
            </a:fgClr>
            <a:bgClr>
              <a:schemeClr val="bg2">
                <a:lumMod val="95000"/>
              </a:schemeClr>
            </a:bgClr>
          </a:pattFill>
        </p:spPr>
        <p:txBody>
          <a:bodyPr/>
          <a:lstStyle/>
          <a:p>
            <a:r>
              <a:rPr lang="en-LV"/>
              <a:t> </a:t>
            </a:r>
          </a:p>
        </p:txBody>
      </p:sp>
    </p:spTree>
    <p:extLst>
      <p:ext uri="{BB962C8B-B14F-4D97-AF65-F5344CB8AC3E}">
        <p14:creationId xmlns:p14="http://schemas.microsoft.com/office/powerpoint/2010/main" val="2371492949"/>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02">
    <p:spTree>
      <p:nvGrpSpPr>
        <p:cNvPr id="1" name=""/>
        <p:cNvGrpSpPr/>
        <p:nvPr/>
      </p:nvGrpSpPr>
      <p:grpSpPr>
        <a:xfrm>
          <a:off x="0" y="0"/>
          <a:ext cx="0" cy="0"/>
          <a:chOff x="0" y="0"/>
          <a:chExt cx="0" cy="0"/>
        </a:xfrm>
      </p:grpSpPr>
      <p:sp>
        <p:nvSpPr>
          <p:cNvPr id="63" name="Slide Title"/>
          <p:cNvSpPr txBox="1">
            <a:spLocks noGrp="1"/>
          </p:cNvSpPr>
          <p:nvPr>
            <p:ph type="title" hasCustomPrompt="1"/>
          </p:nvPr>
        </p:nvSpPr>
        <p:spPr>
          <a:xfrm>
            <a:off x="1390650" y="5718874"/>
            <a:ext cx="21602700" cy="3239145"/>
          </a:xfrm>
          <a:prstGeom prst="rect">
            <a:avLst/>
          </a:prstGeom>
        </p:spPr>
        <p:txBody>
          <a:bodyPr/>
          <a:lstStyle>
            <a:lvl1pPr algn="ctr">
              <a:defRPr>
                <a:solidFill>
                  <a:schemeClr val="tx1"/>
                </a:solidFill>
              </a:defRPr>
            </a:lvl1pPr>
          </a:lstStyle>
          <a:p>
            <a:r>
              <a:t>Title</a:t>
            </a:r>
          </a:p>
        </p:txBody>
      </p:sp>
      <p:sp>
        <p:nvSpPr>
          <p:cNvPr id="7" name="Body Level One…">
            <a:extLst>
              <a:ext uri="{FF2B5EF4-FFF2-40B4-BE49-F238E27FC236}">
                <a16:creationId xmlns:a16="http://schemas.microsoft.com/office/drawing/2014/main" id="{A90D4273-1E94-69F4-E1F7-B3F58F9638DE}"/>
              </a:ext>
            </a:extLst>
          </p:cNvPr>
          <p:cNvSpPr txBox="1">
            <a:spLocks noGrp="1"/>
          </p:cNvSpPr>
          <p:nvPr>
            <p:ph type="body" sz="quarter" idx="23" hasCustomPrompt="1"/>
          </p:nvPr>
        </p:nvSpPr>
        <p:spPr>
          <a:xfrm>
            <a:off x="8915400" y="10782300"/>
            <a:ext cx="5724525" cy="1763713"/>
          </a:xfrm>
          <a:prstGeom prst="rect">
            <a:avLst/>
          </a:prstGeom>
        </p:spPr>
        <p:txBody>
          <a:bodyPr>
            <a:normAutofit/>
          </a:bodyPr>
          <a:lstStyle>
            <a:lvl1pPr marL="0" indent="0" algn="ctr" defTabSz="825500">
              <a:lnSpc>
                <a:spcPct val="120000"/>
              </a:lnSpc>
              <a:spcBef>
                <a:spcPts val="0"/>
              </a:spcBef>
              <a:buSzTx/>
              <a:buNone/>
              <a:defRPr sz="2200" b="1">
                <a:solidFill>
                  <a:schemeClr val="tx1"/>
                </a:solidFill>
              </a:defRPr>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lang="lv-LV" err="1"/>
              <a:t>Text</a:t>
            </a:r>
            <a:endParaRPr lang="lv-LV"/>
          </a:p>
        </p:txBody>
      </p:sp>
    </p:spTree>
    <p:extLst>
      <p:ext uri="{BB962C8B-B14F-4D97-AF65-F5344CB8AC3E}">
        <p14:creationId xmlns:p14="http://schemas.microsoft.com/office/powerpoint/2010/main" val="167569924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 Table 02">
    <p:bg>
      <p:bgPr>
        <a:solidFill>
          <a:schemeClr val="tx1"/>
        </a:solidFill>
        <a:effectLst/>
      </p:bgPr>
    </p:bg>
    <p:spTree>
      <p:nvGrpSpPr>
        <p:cNvPr id="1" name=""/>
        <p:cNvGrpSpPr/>
        <p:nvPr/>
      </p:nvGrpSpPr>
      <p:grpSpPr>
        <a:xfrm>
          <a:off x="0" y="0"/>
          <a:ext cx="0" cy="0"/>
          <a:chOff x="0" y="0"/>
          <a:chExt cx="0" cy="0"/>
        </a:xfrm>
      </p:grpSpPr>
      <p:sp>
        <p:nvSpPr>
          <p:cNvPr id="63" name="Slide Title"/>
          <p:cNvSpPr txBox="1">
            <a:spLocks noGrp="1"/>
          </p:cNvSpPr>
          <p:nvPr>
            <p:ph type="title" hasCustomPrompt="1"/>
          </p:nvPr>
        </p:nvSpPr>
        <p:spPr>
          <a:xfrm>
            <a:off x="1390649" y="2393951"/>
            <a:ext cx="10837863" cy="3386916"/>
          </a:xfrm>
          <a:prstGeom prst="rect">
            <a:avLst/>
          </a:prstGeom>
        </p:spPr>
        <p:txBody>
          <a:bodyPr/>
          <a:lstStyle>
            <a:lvl1pPr algn="l">
              <a:defRPr>
                <a:solidFill>
                  <a:schemeClr val="bg2"/>
                </a:solidFill>
              </a:defRPr>
            </a:lvl1pPr>
          </a:lstStyle>
          <a:p>
            <a:r>
              <a:t>Title</a:t>
            </a:r>
          </a:p>
        </p:txBody>
      </p:sp>
      <p:sp>
        <p:nvSpPr>
          <p:cNvPr id="4" name="Author and Date">
            <a:extLst>
              <a:ext uri="{FF2B5EF4-FFF2-40B4-BE49-F238E27FC236}">
                <a16:creationId xmlns:a16="http://schemas.microsoft.com/office/drawing/2014/main" id="{870B44A4-C241-72C0-DA06-D8BF18E6576F}"/>
              </a:ext>
            </a:extLst>
          </p:cNvPr>
          <p:cNvSpPr txBox="1">
            <a:spLocks noGrp="1"/>
          </p:cNvSpPr>
          <p:nvPr>
            <p:ph type="body" sz="quarter" idx="22" hasCustomPrompt="1"/>
          </p:nvPr>
        </p:nvSpPr>
        <p:spPr>
          <a:xfrm>
            <a:off x="1390650" y="1169989"/>
            <a:ext cx="10837863" cy="642038"/>
          </a:xfrm>
          <a:prstGeom prst="rect">
            <a:avLst/>
          </a:prstGeom>
        </p:spPr>
        <p:txBody>
          <a:bodyPr lIns="0" tIns="0" rIns="0" bIns="0">
            <a:normAutofit/>
          </a:bodyPr>
          <a:lstStyle>
            <a:lvl1pPr marL="0" indent="0" defTabSz="825500">
              <a:lnSpc>
                <a:spcPct val="100000"/>
              </a:lnSpc>
              <a:spcBef>
                <a:spcPts val="0"/>
              </a:spcBef>
              <a:buSzTx/>
              <a:buNone/>
              <a:defRPr sz="2200" b="1" spc="220" baseline="0">
                <a:solidFill>
                  <a:schemeClr val="bg2"/>
                </a:solidFill>
              </a:defRPr>
            </a:lvl1pPr>
          </a:lstStyle>
          <a:p>
            <a:r>
              <a:rPr lang="en-GB"/>
              <a:t>PRESENTATION TITLE</a:t>
            </a:r>
          </a:p>
        </p:txBody>
      </p:sp>
      <p:sp>
        <p:nvSpPr>
          <p:cNvPr id="8" name="Chart Placeholder 2">
            <a:extLst>
              <a:ext uri="{FF2B5EF4-FFF2-40B4-BE49-F238E27FC236}">
                <a16:creationId xmlns:a16="http://schemas.microsoft.com/office/drawing/2014/main" id="{E6C49BE4-23C2-3CE7-9E8B-434D873DD3CD}"/>
              </a:ext>
            </a:extLst>
          </p:cNvPr>
          <p:cNvSpPr>
            <a:spLocks noGrp="1"/>
          </p:cNvSpPr>
          <p:nvPr>
            <p:ph type="chart" sz="quarter" idx="24" hasCustomPrompt="1"/>
          </p:nvPr>
        </p:nvSpPr>
        <p:spPr>
          <a:xfrm>
            <a:off x="1390650" y="6858000"/>
            <a:ext cx="21602700" cy="5688013"/>
          </a:xfrm>
        </p:spPr>
        <p:txBody>
          <a:bodyPr/>
          <a:lstStyle/>
          <a:p>
            <a:r>
              <a:rPr lang="en-LV"/>
              <a:t> </a:t>
            </a:r>
          </a:p>
        </p:txBody>
      </p:sp>
    </p:spTree>
    <p:extLst>
      <p:ext uri="{BB962C8B-B14F-4D97-AF65-F5344CB8AC3E}">
        <p14:creationId xmlns:p14="http://schemas.microsoft.com/office/powerpoint/2010/main" val="1824483419"/>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228513" y="1169988"/>
            <a:ext cx="1080135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Slide Title</a:t>
            </a:r>
          </a:p>
        </p:txBody>
      </p:sp>
      <p:sp>
        <p:nvSpPr>
          <p:cNvPr id="3" name="Body Level One…"/>
          <p:cNvSpPr txBox="1">
            <a:spLocks noGrp="1"/>
          </p:cNvSpPr>
          <p:nvPr>
            <p:ph type="body" idx="1" hasCustomPrompt="1"/>
          </p:nvPr>
        </p:nvSpPr>
        <p:spPr>
          <a:xfrm>
            <a:off x="12192000" y="2934054"/>
            <a:ext cx="1080135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Slide bullet text</a:t>
            </a:r>
          </a:p>
          <a:p>
            <a:pPr lvl="1"/>
            <a:endParaRPr/>
          </a:p>
          <a:p>
            <a:pPr lvl="2"/>
            <a:endParaRPr/>
          </a:p>
          <a:p>
            <a:pPr lvl="3"/>
            <a:endParaRPr/>
          </a:p>
          <a:p>
            <a:pPr lvl="4"/>
            <a:endParaRPr/>
          </a:p>
        </p:txBody>
      </p:sp>
    </p:spTree>
  </p:cSld>
  <p:clrMap bg1="lt1" tx1="dk1" bg2="lt2" tx2="dk2" accent1="accent1" accent2="accent2" accent3="accent3" accent4="accent4" accent5="accent5" accent6="accent6" hlink="hlink" folHlink="folHlink"/>
  <p:sldLayoutIdLst>
    <p:sldLayoutId id="2147483649" r:id="rId1"/>
    <p:sldLayoutId id="2147483667" r:id="rId2"/>
    <p:sldLayoutId id="2147483668" r:id="rId3"/>
    <p:sldLayoutId id="2147483670" r:id="rId4"/>
    <p:sldLayoutId id="2147483669" r:id="rId5"/>
    <p:sldLayoutId id="2147483671" r:id="rId6"/>
    <p:sldLayoutId id="2147483672" r:id="rId7"/>
    <p:sldLayoutId id="2147483673" r:id="rId8"/>
    <p:sldLayoutId id="2147483674" r:id="rId9"/>
    <p:sldLayoutId id="2147483675" r:id="rId10"/>
    <p:sldLayoutId id="2147483676" r:id="rId11"/>
    <p:sldLayoutId id="2147483678" r:id="rId12"/>
  </p:sldLayoutIdLst>
  <p:transition spd="med"/>
  <p:txStyles>
    <p:titleStyle>
      <a:lvl1pPr marL="0" marR="0" indent="0" algn="l" defTabSz="2438338" rtl="0" latinLnBrk="0">
        <a:lnSpc>
          <a:spcPct val="90000"/>
        </a:lnSpc>
        <a:spcBef>
          <a:spcPts val="0"/>
        </a:spcBef>
        <a:spcAft>
          <a:spcPts val="0"/>
        </a:spcAft>
        <a:buClrTx/>
        <a:buSzTx/>
        <a:buFontTx/>
        <a:buNone/>
        <a:tabLst/>
        <a:defRPr sz="9000" b="0" i="0" u="none" strike="noStrike" cap="none" spc="180" baseline="0">
          <a:solidFill>
            <a:schemeClr val="tx1"/>
          </a:solidFill>
          <a:uFillTx/>
          <a:latin typeface="GILROY-SEMIBOLD" pitchFamily="2" charset="77"/>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1pPr>
      <a:lvl2pPr marL="6096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2pPr>
      <a:lvl3pPr marL="12192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3pPr>
      <a:lvl4pPr marL="18288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4pPr>
      <a:lvl5pPr marL="24384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extLst>
    <p:ext uri="{27BBF7A9-308A-43DC-89C8-2F10F3537804}">
      <p15:sldGuideLst xmlns:p15="http://schemas.microsoft.com/office/powerpoint/2012/main">
        <p15:guide id="1" orient="horz" pos="4320" userDrawn="1">
          <p15:clr>
            <a:srgbClr val="F26B43"/>
          </p15:clr>
        </p15:guide>
        <p15:guide id="3" orient="horz" pos="737" userDrawn="1">
          <p15:clr>
            <a:srgbClr val="F26B43"/>
          </p15:clr>
        </p15:guide>
        <p15:guide id="4" pos="876" userDrawn="1">
          <p15:clr>
            <a:srgbClr val="F26B43"/>
          </p15:clr>
        </p15:guide>
        <p15:guide id="5" orient="horz" pos="7903" userDrawn="1">
          <p15:clr>
            <a:srgbClr val="F26B43"/>
          </p15:clr>
        </p15:guide>
        <p15:guide id="6" pos="14484" userDrawn="1">
          <p15:clr>
            <a:srgbClr val="F26B43"/>
          </p15:clr>
        </p15:guide>
        <p15:guide id="7" pos="7703" userDrawn="1">
          <p15:clr>
            <a:srgbClr val="F26B43"/>
          </p15:clr>
        </p15:guide>
        <p15:guide id="9" pos="10311" userDrawn="1">
          <p15:clr>
            <a:srgbClr val="F26B43"/>
          </p15:clr>
        </p15:guide>
        <p15:guide id="10" pos="5616" userDrawn="1">
          <p15:clr>
            <a:srgbClr val="F26B43"/>
          </p15:clr>
        </p15:guide>
        <p15:guide id="11" pos="5344" userDrawn="1">
          <p15:clr>
            <a:srgbClr val="F26B43"/>
          </p15:clr>
        </p15:guide>
        <p15:guide id="12" pos="9993" userDrawn="1">
          <p15:clr>
            <a:srgbClr val="F26B43"/>
          </p15:clr>
        </p15:guide>
        <p15:guide id="13" orient="horz" pos="1508" userDrawn="1">
          <p15:clr>
            <a:srgbClr val="F26B43"/>
          </p15:clr>
        </p15:guide>
        <p15:guide id="14" orient="horz" pos="2460" userDrawn="1">
          <p15:clr>
            <a:srgbClr val="F26B43"/>
          </p15:clr>
        </p15:guide>
        <p15:guide id="15" orient="horz" pos="6792" userDrawn="1">
          <p15:clr>
            <a:srgbClr val="F26B43"/>
          </p15:clr>
        </p15:guide>
        <p15:guide id="16" pos="922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C764DE79-268F-4C1A-8933-263129D2AF90}" type="datetimeFigureOut">
              <a:rPr lang="en-US" dirty="0"/>
              <a:t>8/26/2024</a:t>
            </a:fld>
            <a:endParaRPr lang="en-US"/>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29364817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87000"/>
            <a:duotone>
              <a:schemeClr val="bg2">
                <a:tint val="96000"/>
                <a:satMod val="130000"/>
                <a:lumMod val="50000"/>
              </a:schemeClr>
              <a:schemeClr val="bg2">
                <a:tint val="96000"/>
                <a:satMod val="114000"/>
                <a:lumMod val="114000"/>
              </a:schemeClr>
            </a:duotone>
            <a:lum/>
          </a:blip>
          <a:srcRect/>
          <a:stretch>
            <a:fillRect/>
          </a:stretch>
        </a:blipFill>
        <a:effectLst/>
      </p:bgPr>
    </p:bg>
    <p:spTree>
      <p:nvGrpSpPr>
        <p:cNvPr id="1" name=""/>
        <p:cNvGrpSpPr/>
        <p:nvPr/>
      </p:nvGrpSpPr>
      <p:grpSpPr>
        <a:xfrm>
          <a:off x="0" y="0"/>
          <a:ext cx="0" cy="0"/>
          <a:chOff x="0" y="0"/>
          <a:chExt cx="0" cy="0"/>
        </a:xfrm>
      </p:grpSpPr>
      <p:sp>
        <p:nvSpPr>
          <p:cNvPr id="14" name="Rounded Rectangle 13"/>
          <p:cNvSpPr/>
          <p:nvPr/>
        </p:nvSpPr>
        <p:spPr>
          <a:xfrm>
            <a:off x="609602" y="457203"/>
            <a:ext cx="23190200" cy="4937126"/>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82838" tIns="91420" rIns="182838" bIns="91420" anchor="ctr"/>
          <a:lstStyle/>
          <a:p>
            <a:pPr algn="ctr" defTabSz="1828378">
              <a:defRPr/>
            </a:pPr>
            <a:endParaRPr lang="en-US" sz="3600">
              <a:solidFill>
                <a:prstClr val="white"/>
              </a:solidFill>
            </a:endParaRPr>
          </a:p>
        </p:txBody>
      </p:sp>
      <p:grpSp>
        <p:nvGrpSpPr>
          <p:cNvPr id="1027" name="Group 15"/>
          <p:cNvGrpSpPr>
            <a:grpSpLocks noChangeAspect="1"/>
          </p:cNvGrpSpPr>
          <p:nvPr/>
        </p:nvGrpSpPr>
        <p:grpSpPr bwMode="auto">
          <a:xfrm>
            <a:off x="563035" y="3359153"/>
            <a:ext cx="23262166" cy="2660650"/>
            <a:chOff x="-3905251" y="4294188"/>
            <a:chExt cx="13027839" cy="1892300"/>
          </a:xfrm>
        </p:grpSpPr>
        <p:sp>
          <p:nvSpPr>
            <p:cNvPr id="1033"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1034"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sp>
          <p:nvSpPr>
            <p:cNvPr id="1035"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p:nvSpPr>
            <p:cNvPr id="1036"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sz="3600">
                <a:solidFill>
                  <a:prstClr val="black"/>
                </a:solidFill>
              </a:endParaRPr>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sz="3600">
                <a:solidFill>
                  <a:prstClr val="black"/>
                </a:solidFill>
              </a:endParaRPr>
            </a:p>
          </p:txBody>
        </p:sp>
      </p:grpSp>
      <p:sp>
        <p:nvSpPr>
          <p:cNvPr id="1028" name="Title Placeholder 1"/>
          <p:cNvSpPr>
            <a:spLocks noGrp="1"/>
          </p:cNvSpPr>
          <p:nvPr>
            <p:ph type="title"/>
          </p:nvPr>
        </p:nvSpPr>
        <p:spPr bwMode="auto">
          <a:xfrm>
            <a:off x="1219200" y="676279"/>
            <a:ext cx="21945600" cy="2505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10" rIns="91419" bIns="45710" numCol="1" anchor="ctr" anchorCtr="0" compatLnSpc="1">
            <a:prstTxWarp prst="textNoShape">
              <a:avLst/>
            </a:prstTxWarp>
          </a:bodyPr>
          <a:lstStyle/>
          <a:p>
            <a:pPr lvl="0"/>
            <a:r>
              <a:rPr lang="lv-LV"/>
              <a:t>Rediģēt šablona virsraksta stilu</a:t>
            </a:r>
            <a:endParaRPr lang="en-US"/>
          </a:p>
        </p:txBody>
      </p:sp>
      <p:sp>
        <p:nvSpPr>
          <p:cNvPr id="4" name="Date Placeholder 3"/>
          <p:cNvSpPr>
            <a:spLocks noGrp="1"/>
          </p:cNvSpPr>
          <p:nvPr>
            <p:ph type="dt" sz="half" idx="2"/>
          </p:nvPr>
        </p:nvSpPr>
        <p:spPr>
          <a:xfrm>
            <a:off x="13771037" y="12499979"/>
            <a:ext cx="10096498" cy="730250"/>
          </a:xfrm>
          <a:prstGeom prst="rect">
            <a:avLst/>
          </a:prstGeom>
        </p:spPr>
        <p:txBody>
          <a:bodyPr vert="horz" wrap="square" lIns="91419" tIns="45710" rIns="91419" bIns="45710" numCol="1" anchor="ctr" anchorCtr="0" compatLnSpc="1">
            <a:prstTxWarp prst="textNoShape">
              <a:avLst/>
            </a:prstTxWarp>
          </a:bodyPr>
          <a:lstStyle>
            <a:lvl1pPr algn="r">
              <a:defRPr sz="2000">
                <a:solidFill>
                  <a:schemeClr val="tx2"/>
                </a:solidFill>
                <a:latin typeface="Candara" pitchFamily="34" charset="0"/>
              </a:defRPr>
            </a:lvl1pPr>
          </a:lstStyle>
          <a:p>
            <a:endParaRPr lang="lv-LV">
              <a:solidFill>
                <a:srgbClr val="4E5B6F"/>
              </a:solidFill>
            </a:endParaRPr>
          </a:p>
        </p:txBody>
      </p:sp>
      <p:sp>
        <p:nvSpPr>
          <p:cNvPr id="5" name="Footer Placeholder 4"/>
          <p:cNvSpPr>
            <a:spLocks noGrp="1"/>
          </p:cNvSpPr>
          <p:nvPr>
            <p:ph type="ftr" sz="quarter" idx="3"/>
          </p:nvPr>
        </p:nvSpPr>
        <p:spPr>
          <a:xfrm>
            <a:off x="516467" y="12499979"/>
            <a:ext cx="10096502" cy="730250"/>
          </a:xfrm>
          <a:prstGeom prst="rect">
            <a:avLst/>
          </a:prstGeom>
        </p:spPr>
        <p:txBody>
          <a:bodyPr vert="horz" wrap="square" lIns="91419" tIns="45710" rIns="91419" bIns="45710" numCol="1" anchor="ctr" anchorCtr="0" compatLnSpc="1">
            <a:prstTxWarp prst="textNoShape">
              <a:avLst/>
            </a:prstTxWarp>
          </a:bodyPr>
          <a:lstStyle>
            <a:lvl1pPr>
              <a:defRPr sz="2000">
                <a:solidFill>
                  <a:schemeClr val="tx2"/>
                </a:solidFill>
                <a:latin typeface="Candara" pitchFamily="34" charset="0"/>
              </a:defRPr>
            </a:lvl1pPr>
          </a:lstStyle>
          <a:p>
            <a:endParaRPr lang="lv-LV">
              <a:solidFill>
                <a:srgbClr val="4E5B6F"/>
              </a:solidFill>
            </a:endParaRPr>
          </a:p>
        </p:txBody>
      </p:sp>
      <p:sp>
        <p:nvSpPr>
          <p:cNvPr id="6" name="Slide Number Placeholder 5"/>
          <p:cNvSpPr>
            <a:spLocks noGrp="1"/>
          </p:cNvSpPr>
          <p:nvPr>
            <p:ph type="sldNum" sz="quarter" idx="4"/>
          </p:nvPr>
        </p:nvSpPr>
        <p:spPr>
          <a:xfrm>
            <a:off x="10642600" y="12499979"/>
            <a:ext cx="3098800" cy="730250"/>
          </a:xfrm>
          <a:prstGeom prst="rect">
            <a:avLst/>
          </a:prstGeom>
        </p:spPr>
        <p:txBody>
          <a:bodyPr vert="horz" wrap="square" lIns="91419" tIns="45710" rIns="91419" bIns="45710" numCol="1" anchor="ctr" anchorCtr="0" compatLnSpc="1">
            <a:prstTxWarp prst="textNoShape">
              <a:avLst/>
            </a:prstTxWarp>
          </a:bodyPr>
          <a:lstStyle>
            <a:lvl1pPr algn="ctr">
              <a:defRPr sz="2000">
                <a:solidFill>
                  <a:schemeClr val="tx2"/>
                </a:solidFill>
                <a:latin typeface="Candara" pitchFamily="34" charset="0"/>
              </a:defRPr>
            </a:lvl1pPr>
          </a:lstStyle>
          <a:p>
            <a:fld id="{6F1D54C7-5A96-4F63-9844-FCB743DEC052}" type="slidenum">
              <a:rPr lang="lv-LV" smtClean="0">
                <a:solidFill>
                  <a:srgbClr val="4E5B6F"/>
                </a:solidFill>
              </a:rPr>
              <a:pPr/>
              <a:t>‹#›</a:t>
            </a:fld>
            <a:endParaRPr lang="lv-LV">
              <a:solidFill>
                <a:srgbClr val="4E5B6F"/>
              </a:solidFill>
            </a:endParaRPr>
          </a:p>
        </p:txBody>
      </p:sp>
      <p:sp>
        <p:nvSpPr>
          <p:cNvPr id="1032" name="Text Placeholder 2"/>
          <p:cNvSpPr>
            <a:spLocks noGrp="1"/>
          </p:cNvSpPr>
          <p:nvPr>
            <p:ph type="body" idx="1"/>
          </p:nvPr>
        </p:nvSpPr>
        <p:spPr bwMode="auto">
          <a:xfrm>
            <a:off x="2324103" y="5349879"/>
            <a:ext cx="19756966" cy="690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Tree>
    <p:extLst>
      <p:ext uri="{BB962C8B-B14F-4D97-AF65-F5344CB8AC3E}">
        <p14:creationId xmlns:p14="http://schemas.microsoft.com/office/powerpoint/2010/main" val="18347892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hf hdr="0" ftr="0" dt="0"/>
  <p:txStyles>
    <p:titleStyle>
      <a:lvl1pPr algn="ctr" defTabSz="1825626" rtl="0" eaLnBrk="1" fontAlgn="base" hangingPunct="1">
        <a:spcBef>
          <a:spcPct val="0"/>
        </a:spcBef>
        <a:spcAft>
          <a:spcPct val="0"/>
        </a:spcAft>
        <a:defRPr sz="8800" kern="1200">
          <a:solidFill>
            <a:srgbClr val="FFFFFF"/>
          </a:solidFill>
          <a:latin typeface="+mj-lt"/>
          <a:ea typeface="+mj-ea"/>
          <a:cs typeface="+mj-cs"/>
        </a:defRPr>
      </a:lvl1pPr>
      <a:lvl2pPr algn="ctr" defTabSz="1825626" rtl="0" eaLnBrk="1" fontAlgn="base" hangingPunct="1">
        <a:spcBef>
          <a:spcPct val="0"/>
        </a:spcBef>
        <a:spcAft>
          <a:spcPct val="0"/>
        </a:spcAft>
        <a:defRPr sz="8800">
          <a:solidFill>
            <a:srgbClr val="FFFFFF"/>
          </a:solidFill>
          <a:latin typeface="Arial" charset="0"/>
        </a:defRPr>
      </a:lvl2pPr>
      <a:lvl3pPr algn="ctr" defTabSz="1825626" rtl="0" eaLnBrk="1" fontAlgn="base" hangingPunct="1">
        <a:spcBef>
          <a:spcPct val="0"/>
        </a:spcBef>
        <a:spcAft>
          <a:spcPct val="0"/>
        </a:spcAft>
        <a:defRPr sz="8800">
          <a:solidFill>
            <a:srgbClr val="FFFFFF"/>
          </a:solidFill>
          <a:latin typeface="Arial" charset="0"/>
        </a:defRPr>
      </a:lvl3pPr>
      <a:lvl4pPr algn="ctr" defTabSz="1825626" rtl="0" eaLnBrk="1" fontAlgn="base" hangingPunct="1">
        <a:spcBef>
          <a:spcPct val="0"/>
        </a:spcBef>
        <a:spcAft>
          <a:spcPct val="0"/>
        </a:spcAft>
        <a:defRPr sz="8800">
          <a:solidFill>
            <a:srgbClr val="FFFFFF"/>
          </a:solidFill>
          <a:latin typeface="Arial" charset="0"/>
        </a:defRPr>
      </a:lvl4pPr>
      <a:lvl5pPr algn="ctr" defTabSz="1825626" rtl="0" eaLnBrk="1" fontAlgn="base" hangingPunct="1">
        <a:spcBef>
          <a:spcPct val="0"/>
        </a:spcBef>
        <a:spcAft>
          <a:spcPct val="0"/>
        </a:spcAft>
        <a:defRPr sz="8800">
          <a:solidFill>
            <a:srgbClr val="FFFFFF"/>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546100" indent="-546100" algn="l" defTabSz="1825626" rtl="0" eaLnBrk="1" fontAlgn="base" hangingPunct="1">
        <a:spcBef>
          <a:spcPct val="20000"/>
        </a:spcBef>
        <a:spcAft>
          <a:spcPct val="0"/>
        </a:spcAft>
        <a:buClr>
          <a:schemeClr val="accent1"/>
        </a:buClr>
        <a:buSzPct val="100000"/>
        <a:buFont typeface="Symbol" pitchFamily="18" charset="2"/>
        <a:buChar char=""/>
        <a:defRPr sz="4800" kern="1200">
          <a:solidFill>
            <a:schemeClr val="tx2"/>
          </a:solidFill>
          <a:latin typeface="+mn-lt"/>
          <a:ea typeface="+mn-ea"/>
          <a:cs typeface="+mn-cs"/>
        </a:defRPr>
      </a:lvl1pPr>
      <a:lvl2pPr marL="1149350" indent="-546100" algn="l" defTabSz="1825626" rtl="0" eaLnBrk="1" fontAlgn="base" hangingPunct="1">
        <a:spcBef>
          <a:spcPct val="20000"/>
        </a:spcBef>
        <a:spcAft>
          <a:spcPct val="0"/>
        </a:spcAft>
        <a:buClr>
          <a:schemeClr val="accent1"/>
        </a:buClr>
        <a:buSzPct val="100000"/>
        <a:buFont typeface="Symbol" pitchFamily="18" charset="2"/>
        <a:buChar char=""/>
        <a:defRPr sz="4400" kern="1200">
          <a:solidFill>
            <a:schemeClr val="tx2"/>
          </a:solidFill>
          <a:latin typeface="+mn-lt"/>
          <a:ea typeface="+mn-ea"/>
          <a:cs typeface="+mn-cs"/>
        </a:defRPr>
      </a:lvl2pPr>
      <a:lvl3pPr marL="1708150" indent="-454026" algn="l" defTabSz="1825626" rtl="0" eaLnBrk="1" fontAlgn="base" hangingPunct="1">
        <a:spcBef>
          <a:spcPct val="20000"/>
        </a:spcBef>
        <a:spcAft>
          <a:spcPct val="0"/>
        </a:spcAft>
        <a:buClr>
          <a:schemeClr val="accent1"/>
        </a:buClr>
        <a:buSzPct val="100000"/>
        <a:buFont typeface="Symbol" pitchFamily="18" charset="2"/>
        <a:buChar char=""/>
        <a:defRPr sz="4000" kern="1200">
          <a:solidFill>
            <a:schemeClr val="tx2"/>
          </a:solidFill>
          <a:latin typeface="+mn-lt"/>
          <a:ea typeface="+mn-ea"/>
          <a:cs typeface="+mn-cs"/>
        </a:defRPr>
      </a:lvl3pPr>
      <a:lvl4pPr marL="2282826" indent="-454026" algn="l" defTabSz="1825626" rtl="0" eaLnBrk="1" fontAlgn="base" hangingPunct="1">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2924176" indent="-454026" algn="l" defTabSz="1825626" rtl="0" eaLnBrk="1" fontAlgn="base" hangingPunct="1">
        <a:spcBef>
          <a:spcPct val="20000"/>
        </a:spcBef>
        <a:spcAft>
          <a:spcPct val="0"/>
        </a:spcAft>
        <a:buClr>
          <a:schemeClr val="accent1"/>
        </a:buClr>
        <a:buSzPct val="100000"/>
        <a:buFont typeface="Symbol" pitchFamily="18" charset="2"/>
        <a:buChar char=""/>
        <a:defRPr sz="3200" kern="1200">
          <a:solidFill>
            <a:schemeClr val="tx2"/>
          </a:solidFill>
          <a:latin typeface="+mn-lt"/>
          <a:ea typeface="+mn-ea"/>
          <a:cs typeface="+mn-cs"/>
        </a:defRPr>
      </a:lvl5pPr>
      <a:lvl6pPr marL="3565338" indent="-457094" algn="l" defTabSz="1828378" rtl="0" eaLnBrk="1" latinLnBrk="0" hangingPunct="1">
        <a:spcBef>
          <a:spcPts val="768"/>
        </a:spcBef>
        <a:buClr>
          <a:schemeClr val="accent1"/>
        </a:buClr>
        <a:buFont typeface="Symbol" pitchFamily="18" charset="2"/>
        <a:buChar char="*"/>
        <a:defRPr sz="2800" kern="1200">
          <a:solidFill>
            <a:schemeClr val="tx2"/>
          </a:solidFill>
          <a:latin typeface="+mn-lt"/>
          <a:ea typeface="+mn-ea"/>
          <a:cs typeface="+mn-cs"/>
        </a:defRPr>
      </a:lvl6pPr>
      <a:lvl7pPr marL="4205270" indent="-457094" algn="l" defTabSz="1828378" rtl="0" eaLnBrk="1" latinLnBrk="0" hangingPunct="1">
        <a:spcBef>
          <a:spcPts val="768"/>
        </a:spcBef>
        <a:buClr>
          <a:schemeClr val="accent1"/>
        </a:buClr>
        <a:buFont typeface="Symbol" pitchFamily="18" charset="2"/>
        <a:buChar char="*"/>
        <a:defRPr sz="2800" kern="1200">
          <a:solidFill>
            <a:schemeClr val="tx2"/>
          </a:solidFill>
          <a:latin typeface="+mn-lt"/>
          <a:ea typeface="+mn-ea"/>
          <a:cs typeface="+mn-cs"/>
        </a:defRPr>
      </a:lvl7pPr>
      <a:lvl8pPr marL="4845202" indent="-457094" algn="l" defTabSz="1828378" rtl="0" eaLnBrk="1" latinLnBrk="0" hangingPunct="1">
        <a:spcBef>
          <a:spcPts val="768"/>
        </a:spcBef>
        <a:buClr>
          <a:schemeClr val="accent1"/>
        </a:buClr>
        <a:buFont typeface="Symbol" pitchFamily="18" charset="2"/>
        <a:buChar char="*"/>
        <a:defRPr sz="2800" kern="1200">
          <a:solidFill>
            <a:schemeClr val="tx2"/>
          </a:solidFill>
          <a:latin typeface="+mn-lt"/>
          <a:ea typeface="+mn-ea"/>
          <a:cs typeface="+mn-cs"/>
        </a:defRPr>
      </a:lvl8pPr>
      <a:lvl9pPr marL="5485136" indent="-457094" algn="l" defTabSz="1828378" rtl="0" eaLnBrk="1" latinLnBrk="0" hangingPunct="1">
        <a:spcBef>
          <a:spcPts val="768"/>
        </a:spcBef>
        <a:buClr>
          <a:schemeClr val="accent1"/>
        </a:buClr>
        <a:buFont typeface="Symbol" pitchFamily="18" charset="2"/>
        <a:buChar char="*"/>
        <a:defRPr sz="2800" kern="1200">
          <a:solidFill>
            <a:schemeClr val="tx2"/>
          </a:solidFill>
          <a:latin typeface="+mn-lt"/>
          <a:ea typeface="+mn-ea"/>
          <a:cs typeface="+mn-cs"/>
        </a:defRPr>
      </a:lvl9pPr>
    </p:bodyStyle>
    <p:otherStyle>
      <a:defPPr>
        <a:defRPr lang="en-US"/>
      </a:defPPr>
      <a:lvl1pPr marL="0" algn="l" defTabSz="1828378" rtl="0" eaLnBrk="1" latinLnBrk="0" hangingPunct="1">
        <a:defRPr sz="3600" kern="1200">
          <a:solidFill>
            <a:schemeClr val="tx1"/>
          </a:solidFill>
          <a:latin typeface="+mn-lt"/>
          <a:ea typeface="+mn-ea"/>
          <a:cs typeface="+mn-cs"/>
        </a:defRPr>
      </a:lvl1pPr>
      <a:lvl2pPr marL="914190" algn="l" defTabSz="1828378" rtl="0" eaLnBrk="1" latinLnBrk="0" hangingPunct="1">
        <a:defRPr sz="3600" kern="1200">
          <a:solidFill>
            <a:schemeClr val="tx1"/>
          </a:solidFill>
          <a:latin typeface="+mn-lt"/>
          <a:ea typeface="+mn-ea"/>
          <a:cs typeface="+mn-cs"/>
        </a:defRPr>
      </a:lvl2pPr>
      <a:lvl3pPr marL="1828378" algn="l" defTabSz="1828378" rtl="0" eaLnBrk="1" latinLnBrk="0" hangingPunct="1">
        <a:defRPr sz="3600" kern="1200">
          <a:solidFill>
            <a:schemeClr val="tx1"/>
          </a:solidFill>
          <a:latin typeface="+mn-lt"/>
          <a:ea typeface="+mn-ea"/>
          <a:cs typeface="+mn-cs"/>
        </a:defRPr>
      </a:lvl3pPr>
      <a:lvl4pPr marL="2742568" algn="l" defTabSz="1828378" rtl="0" eaLnBrk="1" latinLnBrk="0" hangingPunct="1">
        <a:defRPr sz="3600" kern="1200">
          <a:solidFill>
            <a:schemeClr val="tx1"/>
          </a:solidFill>
          <a:latin typeface="+mn-lt"/>
          <a:ea typeface="+mn-ea"/>
          <a:cs typeface="+mn-cs"/>
        </a:defRPr>
      </a:lvl4pPr>
      <a:lvl5pPr marL="3656756" algn="l" defTabSz="1828378" rtl="0" eaLnBrk="1" latinLnBrk="0" hangingPunct="1">
        <a:defRPr sz="3600" kern="1200">
          <a:solidFill>
            <a:schemeClr val="tx1"/>
          </a:solidFill>
          <a:latin typeface="+mn-lt"/>
          <a:ea typeface="+mn-ea"/>
          <a:cs typeface="+mn-cs"/>
        </a:defRPr>
      </a:lvl5pPr>
      <a:lvl6pPr marL="4570946" algn="l" defTabSz="1828378" rtl="0" eaLnBrk="1" latinLnBrk="0" hangingPunct="1">
        <a:defRPr sz="3600" kern="1200">
          <a:solidFill>
            <a:schemeClr val="tx1"/>
          </a:solidFill>
          <a:latin typeface="+mn-lt"/>
          <a:ea typeface="+mn-ea"/>
          <a:cs typeface="+mn-cs"/>
        </a:defRPr>
      </a:lvl6pPr>
      <a:lvl7pPr marL="5485136" algn="l" defTabSz="1828378" rtl="0" eaLnBrk="1" latinLnBrk="0" hangingPunct="1">
        <a:defRPr sz="3600" kern="1200">
          <a:solidFill>
            <a:schemeClr val="tx1"/>
          </a:solidFill>
          <a:latin typeface="+mn-lt"/>
          <a:ea typeface="+mn-ea"/>
          <a:cs typeface="+mn-cs"/>
        </a:defRPr>
      </a:lvl7pPr>
      <a:lvl8pPr marL="6399324" algn="l" defTabSz="1828378" rtl="0" eaLnBrk="1" latinLnBrk="0" hangingPunct="1">
        <a:defRPr sz="3600" kern="1200">
          <a:solidFill>
            <a:schemeClr val="tx1"/>
          </a:solidFill>
          <a:latin typeface="+mn-lt"/>
          <a:ea typeface="+mn-ea"/>
          <a:cs typeface="+mn-cs"/>
        </a:defRPr>
      </a:lvl8pPr>
      <a:lvl9pPr marL="7313514" algn="l" defTabSz="1828378"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14A_41E4FD57.xm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5.xml"/><Relationship Id="rId5" Type="http://schemas.openxmlformats.org/officeDocument/2006/relationships/chart" Target="../charts/char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AC3390-487E-AA1D-686B-821878F8E98E}"/>
              </a:ext>
            </a:extLst>
          </p:cNvPr>
          <p:cNvSpPr>
            <a:spLocks noGrp="1"/>
          </p:cNvSpPr>
          <p:nvPr>
            <p:ph type="body" sz="quarter" idx="21"/>
          </p:nvPr>
        </p:nvSpPr>
        <p:spPr>
          <a:xfrm>
            <a:off x="8068235" y="8444752"/>
            <a:ext cx="15580659" cy="4025029"/>
          </a:xfrm>
        </p:spPr>
        <p:txBody>
          <a:bodyPr lIns="0" tIns="0" rIns="0" bIns="0" anchor="t">
            <a:normAutofit fontScale="77500" lnSpcReduction="20000"/>
          </a:bodyPr>
          <a:lstStyle/>
          <a:p>
            <a:pPr algn="r" defTabSz="2438338">
              <a:defRPr/>
            </a:pPr>
            <a:r>
              <a:rPr lang="lv-LV" sz="6400">
                <a:latin typeface="GILROY-SEMIBOLD"/>
                <a:cs typeface="Calibri"/>
              </a:rPr>
              <a:t>22.08.2024.</a:t>
            </a:r>
            <a:endParaRPr lang="lv-LV" sz="6400" b="0">
              <a:latin typeface="GILROY-SEMIBOLD"/>
              <a:cs typeface="Calibri"/>
            </a:endParaRPr>
          </a:p>
          <a:p>
            <a:pPr algn="ctr" defTabSz="2438338">
              <a:lnSpc>
                <a:spcPct val="90000"/>
              </a:lnSpc>
              <a:defRPr/>
            </a:pPr>
            <a:endParaRPr lang="lv-LV" sz="6400" dirty="0">
              <a:cs typeface="Calibri"/>
            </a:endParaRPr>
          </a:p>
          <a:p>
            <a:pPr algn="r" defTabSz="2438338">
              <a:lnSpc>
                <a:spcPct val="90000"/>
              </a:lnSpc>
              <a:defRPr/>
            </a:pPr>
            <a:endParaRPr lang="lv-LV" sz="6400" dirty="0">
              <a:latin typeface="GILROY-SEMIBOLD"/>
              <a:cs typeface="Calibri"/>
            </a:endParaRPr>
          </a:p>
          <a:p>
            <a:pPr marL="0" marR="0" lvl="0" indent="0" algn="r" defTabSz="2438338">
              <a:lnSpc>
                <a:spcPct val="90000"/>
              </a:lnSpc>
              <a:spcBef>
                <a:spcPts val="0"/>
              </a:spcBef>
              <a:spcAft>
                <a:spcPts val="0"/>
              </a:spcAft>
              <a:buClrTx/>
              <a:buFontTx/>
              <a:buNone/>
              <a:tabLst/>
              <a:defRPr/>
            </a:pPr>
            <a:r>
              <a:rPr kumimoji="0" lang="lv-LV" sz="6400" b="1" i="0" u="none" strike="noStrike" kern="0" cap="none" spc="120" normalizeH="0" baseline="0" noProof="0" dirty="0">
                <a:ln>
                  <a:noFill/>
                </a:ln>
                <a:effectLst/>
                <a:uLnTx/>
                <a:uFillTx/>
                <a:latin typeface="GILROY-SEMIBOLD"/>
                <a:cs typeface="Calibri"/>
                <a:sym typeface="Helvetica Neue"/>
              </a:rPr>
              <a:t>Rīgas </a:t>
            </a:r>
            <a:r>
              <a:rPr kumimoji="0" lang="lv-LV" sz="6400" b="1" i="0" u="none" strike="noStrike" kern="0" cap="none" spc="120" normalizeH="0" baseline="0" noProof="0" dirty="0" err="1">
                <a:ln>
                  <a:noFill/>
                </a:ln>
                <a:effectLst/>
                <a:uLnTx/>
                <a:uFillTx/>
                <a:latin typeface="GILROY-SEMIBOLD"/>
                <a:cs typeface="Calibri"/>
                <a:sym typeface="Helvetica Neue"/>
              </a:rPr>
              <a:t>valstspilsētas</a:t>
            </a:r>
            <a:r>
              <a:rPr kumimoji="0" lang="lv-LV" sz="6400" b="1" i="0" u="none" strike="noStrike" kern="0" cap="none" spc="120" normalizeH="0" baseline="0" noProof="0" dirty="0">
                <a:ln>
                  <a:noFill/>
                </a:ln>
                <a:effectLst/>
                <a:uLnTx/>
                <a:uFillTx/>
                <a:latin typeface="GILROY-SEMIBOLD"/>
                <a:cs typeface="Calibri"/>
                <a:sym typeface="Helvetica Neue"/>
              </a:rPr>
              <a:t> pašvaldības</a:t>
            </a:r>
            <a:endParaRPr lang="lv-LV" dirty="0">
              <a:latin typeface="GILROY-SEMIBOLD"/>
            </a:endParaRPr>
          </a:p>
          <a:p>
            <a:pPr marL="0" marR="0" lvl="0" indent="0" algn="r" defTabSz="2438338">
              <a:lnSpc>
                <a:spcPct val="90000"/>
              </a:lnSpc>
              <a:spcBef>
                <a:spcPts val="0"/>
              </a:spcBef>
              <a:spcAft>
                <a:spcPts val="0"/>
              </a:spcAft>
              <a:buClrTx/>
              <a:buFontTx/>
              <a:buNone/>
              <a:tabLst/>
              <a:defRPr/>
            </a:pPr>
            <a:r>
              <a:rPr kumimoji="0" lang="lv-LV" sz="6400" b="1" i="0" u="none" strike="noStrike" kern="0" cap="none" spc="120" normalizeH="0" baseline="0" noProof="0">
                <a:ln>
                  <a:noFill/>
                </a:ln>
                <a:effectLst/>
                <a:uLnTx/>
                <a:uFillTx/>
                <a:latin typeface="GILROY-SEMIBOLD"/>
                <a:cs typeface="Calibri"/>
                <a:sym typeface="Helvetica Neue"/>
              </a:rPr>
              <a:t>Labklājības departamenta </a:t>
            </a:r>
            <a:endParaRPr lang="lv-LV" sz="6400" b="1" i="0" u="none" strike="noStrike" kern="0" cap="none" spc="120" normalizeH="0" baseline="0" noProof="0">
              <a:ln>
                <a:noFill/>
              </a:ln>
              <a:effectLst/>
              <a:uLnTx/>
              <a:uFillTx/>
              <a:latin typeface="GILROY-SEMIBOLD"/>
              <a:cs typeface="Calibri"/>
            </a:endParaRPr>
          </a:p>
          <a:p>
            <a:pPr marL="0" marR="0" lvl="0" indent="0" algn="r" defTabSz="2438338">
              <a:lnSpc>
                <a:spcPct val="90000"/>
              </a:lnSpc>
              <a:spcBef>
                <a:spcPts val="0"/>
              </a:spcBef>
              <a:spcAft>
                <a:spcPts val="0"/>
              </a:spcAft>
              <a:buClrTx/>
              <a:buFontTx/>
              <a:buNone/>
              <a:tabLst/>
              <a:defRPr/>
            </a:pPr>
            <a:r>
              <a:rPr kumimoji="0" lang="lv-LV" sz="6400" b="1" i="0" u="none" strike="noStrike" kern="0" cap="none" spc="120" normalizeH="0" baseline="0" noProof="0">
                <a:ln>
                  <a:noFill/>
                </a:ln>
                <a:effectLst/>
                <a:uLnTx/>
                <a:uFillTx/>
                <a:latin typeface="GILROY-SEMIBOLD"/>
                <a:cs typeface="Calibri"/>
                <a:sym typeface="Helvetica Neue"/>
              </a:rPr>
              <a:t>Sociālā pārvalde</a:t>
            </a:r>
            <a:endParaRPr lang="lv-LV" sz="6400" b="1" i="0" u="none" strike="noStrike" kern="0" cap="none" spc="120" normalizeH="0" baseline="0" noProof="0">
              <a:ln>
                <a:noFill/>
              </a:ln>
              <a:effectLst/>
              <a:uLnTx/>
              <a:uFillTx/>
              <a:latin typeface="GILROY-SEMIBOLD"/>
              <a:cs typeface="Calibri"/>
            </a:endParaRPr>
          </a:p>
          <a:p>
            <a:pPr marL="0" marR="0" lvl="0" indent="0" algn="r" defTabSz="2438338">
              <a:lnSpc>
                <a:spcPct val="90000"/>
              </a:lnSpc>
              <a:spcBef>
                <a:spcPts val="0"/>
              </a:spcBef>
              <a:spcAft>
                <a:spcPts val="0"/>
              </a:spcAft>
              <a:buClrTx/>
              <a:buFontTx/>
              <a:buNone/>
              <a:tabLst/>
              <a:defRPr/>
            </a:pPr>
            <a:r>
              <a:rPr lang="lv-LV" sz="6400">
                <a:latin typeface="GILROY-SEMIBOLD"/>
                <a:cs typeface="Calibri"/>
              </a:rPr>
              <a:t>priekšnieka vietniece RUTA KLIMKĀNE</a:t>
            </a:r>
            <a:endParaRPr lang="lv-LV">
              <a:latin typeface="GILROY-SEMIBOLD"/>
            </a:endParaRPr>
          </a:p>
          <a:p>
            <a:pPr marL="0" marR="0" lvl="0" indent="0" algn="r" defTabSz="2438338" rtl="0" eaLnBrk="1" fontAlgn="auto" latinLnBrk="0" hangingPunct="1">
              <a:lnSpc>
                <a:spcPct val="90000"/>
              </a:lnSpc>
              <a:spcBef>
                <a:spcPts val="0"/>
              </a:spcBef>
              <a:spcAft>
                <a:spcPts val="0"/>
              </a:spcAft>
              <a:buClrTx/>
              <a:buSzPct val="123000"/>
              <a:buFontTx/>
              <a:buNone/>
              <a:tabLst/>
              <a:defRPr/>
            </a:pPr>
            <a:endParaRPr lang="lv-LV" sz="6400" b="1" i="0" u="none" strike="noStrike" kern="0" cap="none" spc="120" normalizeH="0" baseline="0" noProof="0" dirty="0">
              <a:ln>
                <a:noFill/>
              </a:ln>
              <a:effectLst/>
              <a:uLnTx/>
              <a:uFillTx/>
              <a:cs typeface="Calibri"/>
            </a:endParaRPr>
          </a:p>
          <a:p>
            <a:pPr algn="r"/>
            <a:endParaRPr lang="en-LV" dirty="0"/>
          </a:p>
        </p:txBody>
      </p:sp>
      <p:sp>
        <p:nvSpPr>
          <p:cNvPr id="3" name="Title 2">
            <a:extLst>
              <a:ext uri="{FF2B5EF4-FFF2-40B4-BE49-F238E27FC236}">
                <a16:creationId xmlns:a16="http://schemas.microsoft.com/office/drawing/2014/main" id="{D0E2914D-3E8A-C4B3-16EF-C7B6D2A7BDF0}"/>
              </a:ext>
            </a:extLst>
          </p:cNvPr>
          <p:cNvSpPr>
            <a:spLocks noGrp="1"/>
          </p:cNvSpPr>
          <p:nvPr>
            <p:ph type="title"/>
          </p:nvPr>
        </p:nvSpPr>
        <p:spPr>
          <a:xfrm>
            <a:off x="1954306" y="2393949"/>
            <a:ext cx="21694587" cy="5635626"/>
          </a:xfrm>
        </p:spPr>
        <p:txBody>
          <a:bodyPr>
            <a:noAutofit/>
          </a:bodyPr>
          <a:lstStyle/>
          <a:p>
            <a:pPr algn="r"/>
            <a:r>
              <a:rPr kumimoji="0" lang="lv-LV" sz="8000" b="0" i="0" u="none" strike="noStrike" kern="0" cap="none" spc="180" normalizeH="0" baseline="0" noProof="0" dirty="0">
                <a:ln>
                  <a:noFill/>
                </a:ln>
                <a:effectLst/>
                <a:uLnTx/>
                <a:uFillTx/>
                <a:latin typeface="GILROY-SEMIBOLD"/>
                <a:cs typeface="Calibri Light"/>
                <a:sym typeface="Helvetica Neue"/>
              </a:rPr>
              <a:t>Tendences sociālo pakalpojumu </a:t>
            </a:r>
            <a:br>
              <a:rPr lang="lv-LV" sz="8000" spc="180" dirty="0">
                <a:latin typeface="GILROY-SEMIBOLD"/>
                <a:cs typeface="Calibri Light"/>
              </a:rPr>
            </a:br>
            <a:r>
              <a:rPr kumimoji="0" lang="lv-LV" sz="8000" b="0" i="0" u="none" strike="noStrike" kern="0" cap="none" spc="180" normalizeH="0" baseline="0" noProof="0" dirty="0">
                <a:ln>
                  <a:noFill/>
                </a:ln>
                <a:effectLst/>
                <a:uLnTx/>
                <a:uFillTx/>
                <a:latin typeface="GILROY-SEMIBOLD"/>
                <a:cs typeface="Calibri Light"/>
                <a:sym typeface="Helvetica Neue"/>
              </a:rPr>
              <a:t>nodrošināšanā 2024.</a:t>
            </a:r>
            <a:r>
              <a:rPr lang="lv-LV" sz="8000" spc="180" dirty="0">
                <a:latin typeface="GILROY-SEMIBOLD"/>
                <a:cs typeface="Calibri Light"/>
              </a:rPr>
              <a:t>gada </a:t>
            </a:r>
            <a:br>
              <a:rPr lang="lv-LV" sz="8000" spc="180" dirty="0">
                <a:latin typeface="GILROY-SEMIBOLD"/>
                <a:cs typeface="Calibri Light"/>
              </a:rPr>
            </a:br>
            <a:r>
              <a:rPr lang="lv-LV" sz="8000" spc="180" dirty="0">
                <a:latin typeface="GILROY-SEMIBOLD"/>
                <a:cs typeface="Calibri Light"/>
              </a:rPr>
              <a:t>I pusgadā</a:t>
            </a:r>
            <a:br>
              <a:rPr lang="lv-LV" sz="8000" spc="180" dirty="0">
                <a:latin typeface="GILROY-SEMIBOLD"/>
                <a:cs typeface="Calibri Light"/>
              </a:rPr>
            </a:br>
            <a:br>
              <a:rPr lang="lv-LV" sz="8000" b="0" i="0" u="none" strike="noStrike" kern="0" cap="none" spc="180" normalizeH="0" baseline="0" noProof="0" dirty="0">
                <a:ln>
                  <a:noFill/>
                </a:ln>
                <a:effectLst/>
                <a:uLnTx/>
                <a:uFillTx/>
                <a:cs typeface="Calibri Light"/>
              </a:rPr>
            </a:br>
            <a:r>
              <a:rPr lang="lv-LV" sz="5400" spc="180" dirty="0">
                <a:cs typeface="Calibri Light"/>
              </a:rPr>
              <a:t>Sociālo pakalpojumu sniedzēju </a:t>
            </a:r>
            <a:br>
              <a:rPr lang="lv-LV" sz="5400" spc="180" dirty="0">
                <a:cs typeface="Calibri Light"/>
              </a:rPr>
            </a:br>
            <a:r>
              <a:rPr lang="lv-LV" sz="5400" spc="180" dirty="0">
                <a:cs typeface="Calibri Light"/>
              </a:rPr>
              <a:t>konsultatīvās padomes sēde</a:t>
            </a:r>
            <a:br>
              <a:rPr lang="lv-LV" sz="8000" spc="180" dirty="0">
                <a:cs typeface="Calibri Light"/>
              </a:rPr>
            </a:br>
            <a:endParaRPr lang="lv-LV" sz="11000" spc="180" dirty="0">
              <a:latin typeface="GILROY-SEMIBOLD"/>
              <a:cs typeface="Calibri Light"/>
            </a:endParaRPr>
          </a:p>
        </p:txBody>
      </p:sp>
    </p:spTree>
    <p:extLst>
      <p:ext uri="{BB962C8B-B14F-4D97-AF65-F5344CB8AC3E}">
        <p14:creationId xmlns:p14="http://schemas.microsoft.com/office/powerpoint/2010/main" val="231611127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258360F-3743-4EE3-A52B-8D1C4FB44BB5}"/>
              </a:ext>
            </a:extLst>
          </p:cNvPr>
          <p:cNvSpPr>
            <a:spLocks noGrp="1"/>
          </p:cNvSpPr>
          <p:nvPr>
            <p:ph type="title"/>
          </p:nvPr>
        </p:nvSpPr>
        <p:spPr/>
        <p:txBody>
          <a:bodyPr>
            <a:normAutofit/>
          </a:bodyPr>
          <a:lstStyle/>
          <a:p>
            <a:pPr algn="ctr"/>
            <a:r>
              <a:rPr lang="lv-LV" sz="5400" b="1" dirty="0">
                <a:latin typeface="Calibri "/>
                <a:ea typeface="+mj-lt"/>
                <a:cs typeface="Times New Roman" panose="02020603050405020304" pitchFamily="18" charset="0"/>
              </a:rPr>
              <a:t>Sociālie pakalpojumi bērniem ar funkcionāliem traucējumiem </a:t>
            </a:r>
            <a:br>
              <a:rPr lang="lv-LV" sz="5400" b="1" dirty="0">
                <a:latin typeface="Calibri "/>
                <a:ea typeface="+mj-lt"/>
                <a:cs typeface="Times New Roman" panose="02020603050405020304" pitchFamily="18" charset="0"/>
              </a:rPr>
            </a:br>
            <a:r>
              <a:rPr lang="lv-LV" sz="5400" b="1" dirty="0">
                <a:latin typeface="Calibri "/>
                <a:ea typeface="+mj-lt"/>
                <a:cs typeface="Times New Roman" panose="02020603050405020304" pitchFamily="18" charset="0"/>
              </a:rPr>
              <a:t>(bērni ar FT)</a:t>
            </a:r>
            <a:endParaRPr lang="lv-LV" sz="5400" b="1" dirty="0">
              <a:latin typeface="Calibri "/>
              <a:cs typeface="Times New Roman" panose="02020603050405020304" pitchFamily="18" charset="0"/>
            </a:endParaRPr>
          </a:p>
        </p:txBody>
      </p:sp>
      <p:sp>
        <p:nvSpPr>
          <p:cNvPr id="3" name="Satura vietturis 2">
            <a:extLst>
              <a:ext uri="{FF2B5EF4-FFF2-40B4-BE49-F238E27FC236}">
                <a16:creationId xmlns:a16="http://schemas.microsoft.com/office/drawing/2014/main" id="{5E45D25A-49CB-5A31-6B76-89650732BB7D}"/>
              </a:ext>
            </a:extLst>
          </p:cNvPr>
          <p:cNvSpPr>
            <a:spLocks noGrp="1"/>
          </p:cNvSpPr>
          <p:nvPr>
            <p:ph idx="1"/>
          </p:nvPr>
        </p:nvSpPr>
        <p:spPr>
          <a:xfrm>
            <a:off x="1676400" y="2849525"/>
            <a:ext cx="21031200" cy="10136223"/>
          </a:xfrm>
        </p:spPr>
        <p:txBody>
          <a:bodyPr vert="horz" lIns="91440" tIns="45720" rIns="91440" bIns="45720" rtlCol="0" anchor="t">
            <a:normAutofit fontScale="92500" lnSpcReduction="20000"/>
          </a:bodyPr>
          <a:lstStyle/>
          <a:p>
            <a:pPr marL="342900" lvl="0" indent="-342900" algn="just">
              <a:lnSpc>
                <a:spcPct val="107000"/>
              </a:lnSpc>
              <a:spcAft>
                <a:spcPts val="800"/>
              </a:spcAft>
              <a:buFont typeface="Arial" panose="020B0604020202020204" pitchFamily="34" charset="0"/>
              <a:buChar char="•"/>
              <a:tabLst>
                <a:tab pos="457200" algn="l"/>
              </a:tabLst>
            </a:pPr>
            <a:r>
              <a:rPr lang="lv-LV" sz="3700" dirty="0">
                <a:effectLst/>
                <a:latin typeface="Calibri "/>
                <a:ea typeface="Calibri" panose="020F0502020204030204" pitchFamily="34" charset="0"/>
                <a:cs typeface="Times New Roman"/>
              </a:rPr>
              <a:t>Salīdzinot ar iepriekšējo gadu, </a:t>
            </a:r>
            <a:r>
              <a:rPr lang="lv-LV" sz="3700" b="1" dirty="0">
                <a:effectLst/>
                <a:latin typeface="Calibri "/>
                <a:ea typeface="Calibri" panose="020F0502020204030204" pitchFamily="34" charset="0"/>
                <a:cs typeface="Times New Roman"/>
              </a:rPr>
              <a:t>sociālos pakalpojumus saņem par gandrīz 80 bērniem ar FT vairāk</a:t>
            </a:r>
            <a:r>
              <a:rPr lang="lv-LV" sz="3700" dirty="0">
                <a:effectLst/>
                <a:latin typeface="Calibri "/>
                <a:ea typeface="Calibri" panose="020F0502020204030204" pitchFamily="34" charset="0"/>
                <a:cs typeface="Times New Roman"/>
              </a:rPr>
              <a:t>. </a:t>
            </a:r>
          </a:p>
          <a:p>
            <a:pPr marL="342900" lvl="0" indent="-342900" algn="just">
              <a:lnSpc>
                <a:spcPct val="107000"/>
              </a:lnSpc>
              <a:spcAft>
                <a:spcPts val="800"/>
              </a:spcAft>
              <a:buFont typeface="Arial" panose="020B0604020202020204" pitchFamily="34" charset="0"/>
              <a:buChar char="•"/>
              <a:tabLst>
                <a:tab pos="457200" algn="l"/>
              </a:tabLst>
            </a:pPr>
            <a:r>
              <a:rPr lang="lv-LV" sz="3700" dirty="0">
                <a:effectLst/>
                <a:latin typeface="Calibri "/>
                <a:ea typeface="Calibri" panose="020F0502020204030204" pitchFamily="34" charset="0"/>
                <a:cs typeface="Times New Roman"/>
              </a:rPr>
              <a:t>Atbilstoši bērnu ar FT vajadzībām, </a:t>
            </a:r>
            <a:r>
              <a:rPr lang="lv-LV" sz="3700" b="1" dirty="0">
                <a:effectLst/>
                <a:latin typeface="Calibri "/>
                <a:ea typeface="Calibri" panose="020F0502020204030204" pitchFamily="34" charset="0"/>
                <a:cs typeface="Times New Roman"/>
              </a:rPr>
              <a:t>pašvaldībā ir rasta iespēja 2024.gadā palielināt bērnu ar FT skaitu sociālās rehabilitācijas </a:t>
            </a:r>
            <a:r>
              <a:rPr lang="lv-LV" sz="3700" b="1" dirty="0">
                <a:latin typeface="Calibri "/>
                <a:ea typeface="Calibri" panose="020F0502020204030204" pitchFamily="34" charset="0"/>
                <a:cs typeface="Times New Roman"/>
              </a:rPr>
              <a:t>un apmācības pakalpojumam no 16 uz 21 klientiem</a:t>
            </a:r>
            <a:r>
              <a:rPr lang="lv-LV" sz="3700" dirty="0">
                <a:latin typeface="Calibri "/>
                <a:ea typeface="Calibri" panose="020F0502020204030204" pitchFamily="34" charset="0"/>
                <a:cs typeface="Times New Roman"/>
              </a:rPr>
              <a:t>.</a:t>
            </a:r>
          </a:p>
          <a:p>
            <a:pPr marL="342900" indent="-342900" algn="just">
              <a:lnSpc>
                <a:spcPct val="107000"/>
              </a:lnSpc>
              <a:spcAft>
                <a:spcPts val="800"/>
              </a:spcAft>
              <a:tabLst>
                <a:tab pos="457200" algn="l"/>
              </a:tabLst>
            </a:pPr>
            <a:r>
              <a:rPr lang="lv-LV" sz="3700" dirty="0">
                <a:latin typeface="Calibri "/>
                <a:ea typeface="Calibri" panose="020F0502020204030204" pitchFamily="34" charset="0"/>
                <a:cs typeface="Times New Roman" panose="02020603050405020304" pitchFamily="18" charset="0"/>
              </a:rPr>
              <a:t>Lielākais bērnu ar FT pieaugums sociālajos pakalpojumos 2024.gadā ir  - agrīnās korekcijas apmācība «</a:t>
            </a:r>
            <a:r>
              <a:rPr lang="lv-LV" sz="3700" dirty="0" err="1">
                <a:latin typeface="Calibri "/>
                <a:ea typeface="Calibri" panose="020F0502020204030204" pitchFamily="34" charset="0"/>
                <a:cs typeface="Times New Roman" panose="02020603050405020304" pitchFamily="18" charset="0"/>
              </a:rPr>
              <a:t>Portidža</a:t>
            </a:r>
            <a:r>
              <a:rPr lang="lv-LV" sz="3700" dirty="0">
                <a:latin typeface="Calibri "/>
                <a:ea typeface="Calibri" panose="020F0502020204030204" pitchFamily="34" charset="0"/>
                <a:cs typeface="Times New Roman" panose="02020603050405020304" pitchFamily="18" charset="0"/>
              </a:rPr>
              <a:t>» +14 bērni ar FT (103/89); psihologa </a:t>
            </a:r>
            <a:r>
              <a:rPr lang="lv-LV" sz="3700" dirty="0" err="1">
                <a:latin typeface="Calibri "/>
                <a:ea typeface="Calibri" panose="020F0502020204030204" pitchFamily="34" charset="0"/>
                <a:cs typeface="Times New Roman" panose="02020603050405020304" pitchFamily="18" charset="0"/>
              </a:rPr>
              <a:t>vaučeram</a:t>
            </a:r>
            <a:r>
              <a:rPr lang="lv-LV" sz="3700" dirty="0">
                <a:latin typeface="Calibri "/>
                <a:ea typeface="Calibri" panose="020F0502020204030204" pitchFamily="34" charset="0"/>
                <a:cs typeface="Times New Roman" panose="02020603050405020304" pitchFamily="18" charset="0"/>
              </a:rPr>
              <a:t> + 14 bērni ar FT (19/5) un  individuālās rehabilitācijas programmas +13 bērni ar FT (52/39).</a:t>
            </a:r>
          </a:p>
          <a:p>
            <a:pPr marL="342900" indent="-342900" algn="just">
              <a:lnSpc>
                <a:spcPct val="107000"/>
              </a:lnSpc>
              <a:spcAft>
                <a:spcPts val="800"/>
              </a:spcAft>
              <a:tabLst>
                <a:tab pos="457200" algn="l"/>
              </a:tabLst>
            </a:pPr>
            <a:r>
              <a:rPr lang="lv-LV" sz="3700" b="1" dirty="0">
                <a:latin typeface="Calibri "/>
                <a:ea typeface="Calibri" panose="020F0502020204030204" pitchFamily="34" charset="0"/>
                <a:cs typeface="Times New Roman"/>
              </a:rPr>
              <a:t>Aprūpes mājās pakalpojumu </a:t>
            </a:r>
            <a:r>
              <a:rPr lang="lv-LV" sz="3700" dirty="0">
                <a:latin typeface="Calibri "/>
                <a:ea typeface="Calibri" panose="020F0502020204030204" pitchFamily="34" charset="0"/>
                <a:cs typeface="Times New Roman"/>
              </a:rPr>
              <a:t>2024.gada I pusgadā </a:t>
            </a:r>
            <a:r>
              <a:rPr lang="lv-LV" sz="3700" b="1" dirty="0">
                <a:latin typeface="Calibri "/>
                <a:ea typeface="Calibri" panose="020F0502020204030204" pitchFamily="34" charset="0"/>
                <a:cs typeface="Times New Roman"/>
              </a:rPr>
              <a:t>saņēmuši par 192 bērniem ar FT vairāk</a:t>
            </a:r>
            <a:r>
              <a:rPr lang="lv-LV" sz="3700" dirty="0">
                <a:latin typeface="Calibri "/>
                <a:ea typeface="Calibri" panose="020F0502020204030204" pitchFamily="34" charset="0"/>
                <a:cs typeface="Times New Roman"/>
              </a:rPr>
              <a:t> kā 2023.gada I pusgadā (811/619). No aprūpes mājās pakalpojuma veidiem vispieprasītākais ir - individualizēta aprūpe mājās, kuru saņem 56% jeb 457 bērni ar FT, pakalpojuma veidā saņem 41% jeb 329 bērni ar FT un materiālā atbalsta veidā saņem 3% jeb 25 bērni ar FT. </a:t>
            </a:r>
          </a:p>
          <a:p>
            <a:pPr marL="342900" indent="-342900" algn="just">
              <a:lnSpc>
                <a:spcPct val="107000"/>
              </a:lnSpc>
              <a:spcAft>
                <a:spcPts val="800"/>
              </a:spcAft>
              <a:tabLst>
                <a:tab pos="457200" algn="l"/>
              </a:tabLst>
            </a:pPr>
            <a:r>
              <a:rPr lang="lv-LV" sz="3700" b="1" u="sng" dirty="0">
                <a:latin typeface="Calibri "/>
                <a:ea typeface="+mn-lt"/>
                <a:cs typeface="Times New Roman"/>
              </a:rPr>
              <a:t>2024.gada novitātes</a:t>
            </a:r>
            <a:r>
              <a:rPr lang="lv-LV" sz="3700" b="1" dirty="0">
                <a:latin typeface="Calibri "/>
                <a:ea typeface="+mn-lt"/>
                <a:cs typeface="Times New Roman"/>
              </a:rPr>
              <a:t>:</a:t>
            </a:r>
          </a:p>
          <a:p>
            <a:pPr algn="just">
              <a:lnSpc>
                <a:spcPct val="107000"/>
              </a:lnSpc>
              <a:spcAft>
                <a:spcPts val="800"/>
              </a:spcAft>
              <a:buFontTx/>
              <a:buChar char="-"/>
              <a:tabLst>
                <a:tab pos="457200" algn="l"/>
              </a:tabLst>
            </a:pPr>
            <a:r>
              <a:rPr lang="lv-LV" sz="3700" dirty="0">
                <a:latin typeface="Calibri "/>
                <a:ea typeface="+mn-lt"/>
                <a:cs typeface="Times New Roman"/>
              </a:rPr>
              <a:t>01.11.2023. tika uzsākts sociālās rehabilitācijas pakalpojums bērniem ar funkcionāliem traucējumiem viņu likumiskajiem pārstāvjiem. Pakalpojumu, ko nodrošina nodibinājums «Latvijas Bērnu atbalsta fonds», izmanto 30 ģimenes. </a:t>
            </a:r>
          </a:p>
          <a:p>
            <a:pPr algn="just">
              <a:lnSpc>
                <a:spcPct val="107000"/>
              </a:lnSpc>
              <a:spcAft>
                <a:spcPts val="800"/>
              </a:spcAft>
              <a:buFontTx/>
              <a:buChar char="-"/>
              <a:tabLst>
                <a:tab pos="457200" algn="l"/>
              </a:tabLst>
            </a:pPr>
            <a:r>
              <a:rPr lang="lv-LV" sz="3700" dirty="0">
                <a:latin typeface="Calibri "/>
                <a:ea typeface="+mn-lt"/>
                <a:cs typeface="Times New Roman"/>
              </a:rPr>
              <a:t>20.02.2024. tika uzsākts sociālais pakalpojums  - Sociālās rehabilitācijas programmas bērniem un jauniešiem ar funkcionāliem traucējumiem. Pakalpojumu, ko nodrošina nodibinājums «Caritas Latvija», izmanto 40 ģimenes. </a:t>
            </a:r>
          </a:p>
          <a:p>
            <a:pPr marL="342900" lvl="0" indent="-342900" algn="just">
              <a:lnSpc>
                <a:spcPct val="107000"/>
              </a:lnSpc>
              <a:spcAft>
                <a:spcPts val="800"/>
              </a:spcAft>
              <a:buFont typeface="Arial" panose="020B0604020202020204" pitchFamily="34" charset="0"/>
              <a:buChar char="•"/>
              <a:tabLst>
                <a:tab pos="457200" algn="l"/>
              </a:tabLst>
            </a:pPr>
            <a:endParaRPr lang="lv-LV" sz="3600" dirty="0">
              <a:latin typeface="Calibri "/>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endParaRPr lang="lv-LV" sz="3200" dirty="0">
              <a:effectLst/>
              <a:ea typeface="Calibri" panose="020F0502020204030204" pitchFamily="34" charset="0"/>
              <a:cs typeface="Times" panose="02020603050405020304" pitchFamily="18" charset="0"/>
            </a:endParaRPr>
          </a:p>
          <a:p>
            <a:endParaRPr lang="lv-LV" dirty="0"/>
          </a:p>
        </p:txBody>
      </p:sp>
    </p:spTree>
    <p:extLst>
      <p:ext uri="{BB962C8B-B14F-4D97-AF65-F5344CB8AC3E}">
        <p14:creationId xmlns:p14="http://schemas.microsoft.com/office/powerpoint/2010/main" val="145680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BBA604A-CE54-4676-9AA6-1CDDDF6D0061}"/>
              </a:ext>
            </a:extLst>
          </p:cNvPr>
          <p:cNvSpPr>
            <a:spLocks noGrp="1"/>
          </p:cNvSpPr>
          <p:nvPr>
            <p:ph type="title"/>
          </p:nvPr>
        </p:nvSpPr>
        <p:spPr>
          <a:xfrm>
            <a:off x="1676400" y="693675"/>
            <a:ext cx="21031200" cy="2651126"/>
          </a:xfrm>
        </p:spPr>
        <p:txBody>
          <a:bodyPr>
            <a:normAutofit/>
          </a:bodyPr>
          <a:lstStyle/>
          <a:p>
            <a:pPr algn="ctr"/>
            <a:r>
              <a:rPr kumimoji="0" lang="lv-LV" sz="5400" b="1" i="0" u="none" strike="noStrike" kern="1200" cap="none" spc="0" normalizeH="0" baseline="0" noProof="0" dirty="0">
                <a:ln>
                  <a:noFill/>
                </a:ln>
                <a:solidFill>
                  <a:prstClr val="black"/>
                </a:solidFill>
                <a:effectLst/>
                <a:uLnTx/>
                <a:uFillTx/>
                <a:latin typeface="Calibri "/>
                <a:ea typeface="+mj-lt"/>
                <a:cs typeface="Calibri Light" panose="020F0302020204030204"/>
              </a:rPr>
              <a:t>Ilgstoša sociālā aprūpe un sociālā </a:t>
            </a:r>
            <a:r>
              <a:rPr kumimoji="0" lang="lv-LV" sz="4800" b="1" i="0" u="none" strike="noStrike" kern="1200" cap="none" spc="0" normalizeH="0" baseline="0" noProof="0" dirty="0">
                <a:ln>
                  <a:noFill/>
                </a:ln>
                <a:solidFill>
                  <a:prstClr val="black"/>
                </a:solidFill>
                <a:effectLst/>
                <a:uLnTx/>
                <a:uFillTx/>
                <a:latin typeface="Calibri "/>
                <a:ea typeface="+mj-lt"/>
                <a:cs typeface="Calibri Light" panose="020F0302020204030204"/>
              </a:rPr>
              <a:t>rehabilitācija</a:t>
            </a:r>
            <a:r>
              <a:rPr kumimoji="0" lang="lv-LV" sz="5400" b="1" i="0" u="none" strike="noStrike" kern="1200" cap="none" spc="0" normalizeH="0" baseline="0" noProof="0" dirty="0">
                <a:ln>
                  <a:noFill/>
                </a:ln>
                <a:solidFill>
                  <a:prstClr val="black"/>
                </a:solidFill>
                <a:effectLst/>
                <a:uLnTx/>
                <a:uFillTx/>
                <a:latin typeface="Calibri "/>
                <a:ea typeface="+mj-lt"/>
                <a:cs typeface="Calibri Light" panose="020F0302020204030204"/>
              </a:rPr>
              <a:t> Rīgas Bērnu, jauniešu, ģimeņu sociālā atbalsta centrā un </a:t>
            </a:r>
            <a:r>
              <a:rPr kumimoji="0" lang="lv-LV" sz="5400" b="1" i="0" u="none" strike="noStrike" kern="1200" cap="none" spc="0" normalizeH="0" baseline="0" noProof="0" dirty="0" err="1">
                <a:ln>
                  <a:noFill/>
                </a:ln>
                <a:solidFill>
                  <a:prstClr val="black"/>
                </a:solidFill>
                <a:effectLst/>
                <a:uLnTx/>
                <a:uFillTx/>
                <a:latin typeface="Calibri "/>
                <a:ea typeface="+mj-lt"/>
                <a:cs typeface="Calibri Light" panose="020F0302020204030204"/>
              </a:rPr>
              <a:t>līgumorganizācijās</a:t>
            </a:r>
            <a:r>
              <a:rPr kumimoji="0" lang="lv-LV" sz="5400" b="1" i="0" u="none" strike="noStrike" kern="1200" cap="none" spc="0" normalizeH="0" baseline="0" noProof="0" dirty="0">
                <a:ln>
                  <a:noFill/>
                </a:ln>
                <a:solidFill>
                  <a:prstClr val="black"/>
                </a:solidFill>
                <a:effectLst/>
                <a:uLnTx/>
                <a:uFillTx/>
                <a:latin typeface="Calibri "/>
                <a:ea typeface="+mj-lt"/>
                <a:cs typeface="Calibri Light" panose="020F0302020204030204"/>
              </a:rPr>
              <a:t> </a:t>
            </a:r>
            <a:br>
              <a:rPr kumimoji="0" lang="lv-LV" sz="5400" b="1" i="0" u="none" strike="noStrike" kern="1200" cap="none" spc="0" normalizeH="0" baseline="0" noProof="0" dirty="0">
                <a:ln>
                  <a:noFill/>
                </a:ln>
                <a:solidFill>
                  <a:prstClr val="black"/>
                </a:solidFill>
                <a:effectLst/>
                <a:uLnTx/>
                <a:uFillTx/>
                <a:latin typeface="Calibri "/>
                <a:ea typeface="+mj-lt"/>
                <a:cs typeface="Calibri Light" panose="020F0302020204030204"/>
              </a:rPr>
            </a:br>
            <a:r>
              <a:rPr kumimoji="0" lang="lv-LV" sz="5400" b="1" i="0" u="none" strike="noStrike" kern="1200" cap="none" spc="0" normalizeH="0" baseline="0" noProof="0" dirty="0">
                <a:ln>
                  <a:noFill/>
                </a:ln>
                <a:solidFill>
                  <a:prstClr val="black"/>
                </a:solidFill>
                <a:effectLst/>
                <a:uLnTx/>
                <a:uFillTx/>
                <a:latin typeface="Calibri "/>
                <a:ea typeface="+mj-lt"/>
                <a:cs typeface="Calibri Light" panose="020F0302020204030204"/>
              </a:rPr>
              <a:t>(saņēmēji un vietas)</a:t>
            </a:r>
            <a:endParaRPr lang="lv-LV" sz="5400" b="1" dirty="0">
              <a:latin typeface="Calibri "/>
            </a:endParaRPr>
          </a:p>
        </p:txBody>
      </p:sp>
      <p:pic>
        <p:nvPicPr>
          <p:cNvPr id="8" name="Satura vietturis 7">
            <a:extLst>
              <a:ext uri="{FF2B5EF4-FFF2-40B4-BE49-F238E27FC236}">
                <a16:creationId xmlns:a16="http://schemas.microsoft.com/office/drawing/2014/main" id="{E9F8769A-C949-F742-B9DF-F5CE14E6A100}"/>
              </a:ext>
            </a:extLst>
          </p:cNvPr>
          <p:cNvPicPr>
            <a:picLocks noGrp="1" noChangeAspect="1"/>
          </p:cNvPicPr>
          <p:nvPr>
            <p:ph idx="1"/>
          </p:nvPr>
        </p:nvPicPr>
        <p:blipFill>
          <a:blip r:embed="rId3"/>
          <a:stretch>
            <a:fillRect/>
          </a:stretch>
        </p:blipFill>
        <p:spPr>
          <a:xfrm>
            <a:off x="3156857" y="2808514"/>
            <a:ext cx="17939657" cy="6306912"/>
          </a:xfrm>
          <a:prstGeom prst="rect">
            <a:avLst/>
          </a:prstGeom>
        </p:spPr>
      </p:pic>
      <p:sp>
        <p:nvSpPr>
          <p:cNvPr id="33" name="TextBox 32">
            <a:extLst>
              <a:ext uri="{FF2B5EF4-FFF2-40B4-BE49-F238E27FC236}">
                <a16:creationId xmlns:a16="http://schemas.microsoft.com/office/drawing/2014/main" id="{83523A03-4DC6-AE72-78AE-8B8F11B659CB}"/>
              </a:ext>
            </a:extLst>
          </p:cNvPr>
          <p:cNvSpPr txBox="1"/>
          <p:nvPr/>
        </p:nvSpPr>
        <p:spPr>
          <a:xfrm>
            <a:off x="485775" y="9115427"/>
            <a:ext cx="23174326" cy="4524315"/>
          </a:xfrm>
          <a:prstGeom prst="rect">
            <a:avLst/>
          </a:prstGeom>
          <a:noFill/>
        </p:spPr>
        <p:txBody>
          <a:bodyPr wrap="square">
            <a:spAutoFit/>
          </a:bodyPr>
          <a:lstStyle/>
          <a:p>
            <a:pPr algn="just"/>
            <a:r>
              <a:rPr lang="lv-LV" sz="3200" b="1" dirty="0">
                <a:solidFill>
                  <a:schemeClr val="tx1"/>
                </a:solidFill>
                <a:latin typeface="Calibri "/>
              </a:rPr>
              <a:t>Kopš 2023.gada beigām strauji pieaug institucionālā aprūpē nonākušo bērnu skaits</a:t>
            </a:r>
            <a:r>
              <a:rPr lang="lv-LV" sz="3200" dirty="0">
                <a:solidFill>
                  <a:schemeClr val="tx1"/>
                </a:solidFill>
                <a:latin typeface="Calibri "/>
              </a:rPr>
              <a:t>, galvenokārt pusaudži. Salīdzinot ar 2022.gadu, 2023.gadā RBJĢSAC uzņemti par 24 bērniem vairāk, galvenokārt, pusaudži vecumā no 13 līdz 17 gadiem. Savukārt 2024.gada I pusgadā RPBJĢSAC uzņemti jau 15 bērni. Kopējais bērnu skaits, kas 2024.gada 6 mēnešos saņēmuši pakalpojumu RBJĢSAC ir 159 bērni, un tas ir augstākais rādītājs pēdējos gados. </a:t>
            </a:r>
            <a:endParaRPr lang="lv-LV" sz="3200" b="1" dirty="0">
              <a:solidFill>
                <a:schemeClr val="tx1"/>
              </a:solidFill>
              <a:latin typeface="Calibri "/>
            </a:endParaRPr>
          </a:p>
          <a:p>
            <a:pPr algn="just"/>
            <a:r>
              <a:rPr lang="lv-LV" sz="3200" b="1" dirty="0">
                <a:solidFill>
                  <a:schemeClr val="tx1"/>
                </a:solidFill>
                <a:latin typeface="Calibri "/>
              </a:rPr>
              <a:t>2024.gada I pusgadā pakalpojumu kopumā saņēma 189 bērni</a:t>
            </a:r>
            <a:r>
              <a:rPr lang="lv-LV" sz="3200" dirty="0">
                <a:solidFill>
                  <a:schemeClr val="tx1"/>
                </a:solidFill>
                <a:latin typeface="Calibri "/>
              </a:rPr>
              <a:t>, kas ir par 30 bērniem vairāk nekā 2023.gada I pusgadā - 159. </a:t>
            </a:r>
          </a:p>
          <a:p>
            <a:pPr algn="just"/>
            <a:r>
              <a:rPr lang="lv-LV" sz="3200" b="1" dirty="0">
                <a:solidFill>
                  <a:schemeClr val="tx1"/>
                </a:solidFill>
                <a:latin typeface="Calibri "/>
              </a:rPr>
              <a:t>2024.gadā ir samazināts vietu skaits RBJĢSAC</a:t>
            </a:r>
            <a:r>
              <a:rPr lang="lv-LV" sz="3200" dirty="0">
                <a:solidFill>
                  <a:schemeClr val="tx1"/>
                </a:solidFill>
                <a:latin typeface="Calibri "/>
              </a:rPr>
              <a:t>, ņemot vērā, ka mainās bērnu «profils», pieaug mentālās un uzvedības grūtības, līdz ar to arvien vairāk bērniem nepieciešams nodrošināt dzīvošanu pa vienam, vai mazās grupās – līdz 2 bērniem vienā istabā.</a:t>
            </a:r>
          </a:p>
          <a:p>
            <a:pPr algn="just"/>
            <a:r>
              <a:rPr lang="lv-LV" sz="3200" dirty="0">
                <a:solidFill>
                  <a:schemeClr val="tx1"/>
                </a:solidFill>
                <a:latin typeface="Calibri "/>
              </a:rPr>
              <a:t>Arvien lielākas grūtības nodrošināt bērnu uzņemšanu institūcijās arī ārpus Rīgas, nav kapacitātes un īpaša uzmanība jāpievērš bērnu «savietošanai».</a:t>
            </a:r>
          </a:p>
        </p:txBody>
      </p:sp>
    </p:spTree>
    <p:extLst>
      <p:ext uri="{BB962C8B-B14F-4D97-AF65-F5344CB8AC3E}">
        <p14:creationId xmlns:p14="http://schemas.microsoft.com/office/powerpoint/2010/main" val="1123733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a 6">
            <a:extLst>
              <a:ext uri="{FF2B5EF4-FFF2-40B4-BE49-F238E27FC236}">
                <a16:creationId xmlns:a16="http://schemas.microsoft.com/office/drawing/2014/main" id="{BD651C53-6E6D-8AF0-DC23-3455F6B845F4}"/>
              </a:ext>
            </a:extLst>
          </p:cNvPr>
          <p:cNvGraphicFramePr/>
          <p:nvPr>
            <p:extLst>
              <p:ext uri="{D42A27DB-BD31-4B8C-83A1-F6EECF244321}">
                <p14:modId xmlns:p14="http://schemas.microsoft.com/office/powerpoint/2010/main" val="3660200785"/>
              </p:ext>
            </p:extLst>
          </p:nvPr>
        </p:nvGraphicFramePr>
        <p:xfrm>
          <a:off x="758891" y="1608172"/>
          <a:ext cx="10499659" cy="1085052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A2237BA-AD1C-CA32-BA37-A60C11B05785}"/>
              </a:ext>
            </a:extLst>
          </p:cNvPr>
          <p:cNvSpPr txBox="1"/>
          <p:nvPr/>
        </p:nvSpPr>
        <p:spPr>
          <a:xfrm>
            <a:off x="1212802" y="407843"/>
            <a:ext cx="21619676" cy="1754326"/>
          </a:xfrm>
          <a:prstGeom prst="rect">
            <a:avLst/>
          </a:prstGeom>
          <a:noFill/>
        </p:spPr>
        <p:txBody>
          <a:bodyPr wrap="square">
            <a:spAutoFit/>
          </a:bodyPr>
          <a:lstStyle/>
          <a:p>
            <a:pPr algn="ctr"/>
            <a:r>
              <a:rPr lang="lv-LV" sz="5400" b="1" kern="1200" dirty="0">
                <a:solidFill>
                  <a:prstClr val="black"/>
                </a:solidFill>
                <a:latin typeface="Calibri "/>
                <a:ea typeface="+mj-lt"/>
                <a:cs typeface="Calibri Light" panose="020F0302020204030204"/>
              </a:rPr>
              <a:t>Sociālās rehabilitācijas programmas bērniem/jauniešiem ar uzvedības traucējumiem</a:t>
            </a:r>
            <a:endParaRPr lang="lv-LV" sz="5400" dirty="0">
              <a:latin typeface="Calibri "/>
            </a:endParaRPr>
          </a:p>
        </p:txBody>
      </p:sp>
      <p:sp>
        <p:nvSpPr>
          <p:cNvPr id="5" name="TextBox 4">
            <a:extLst>
              <a:ext uri="{FF2B5EF4-FFF2-40B4-BE49-F238E27FC236}">
                <a16:creationId xmlns:a16="http://schemas.microsoft.com/office/drawing/2014/main" id="{C6AB8E3D-78B6-A4AB-F157-6289B8A91C4C}"/>
              </a:ext>
            </a:extLst>
          </p:cNvPr>
          <p:cNvSpPr txBox="1"/>
          <p:nvPr/>
        </p:nvSpPr>
        <p:spPr>
          <a:xfrm>
            <a:off x="11712461" y="2162169"/>
            <a:ext cx="11912648" cy="11264622"/>
          </a:xfrm>
          <a:prstGeom prst="rect">
            <a:avLst/>
          </a:prstGeom>
          <a:noFill/>
        </p:spPr>
        <p:txBody>
          <a:bodyPr wrap="square">
            <a:spAutoFit/>
          </a:bodyPr>
          <a:lstStyle/>
          <a:p>
            <a:pPr algn="just">
              <a:buClr>
                <a:srgbClr val="000B40"/>
              </a:buClr>
            </a:pPr>
            <a:r>
              <a:rPr lang="lv-LV" sz="3200" dirty="0">
                <a:solidFill>
                  <a:srgbClr val="000000"/>
                </a:solidFill>
                <a:latin typeface="Calibri "/>
                <a:cs typeface="Times New Roman"/>
              </a:rPr>
              <a:t>Salīdzinoši ar iepriekšējiem gadiem, kopumā </a:t>
            </a:r>
            <a:r>
              <a:rPr lang="lv-LV" sz="3200" b="1" dirty="0">
                <a:solidFill>
                  <a:srgbClr val="000000"/>
                </a:solidFill>
                <a:latin typeface="Calibri "/>
                <a:cs typeface="Times New Roman"/>
              </a:rPr>
              <a:t>2024.gada I pusgadā pakalpojumu saņēmēju loks ir palielinājies, pateicoties piešķirtajam finansējumam un pakalpojumu sniedzēju kapacitātei. </a:t>
            </a:r>
          </a:p>
          <a:p>
            <a:pPr algn="just">
              <a:buClr>
                <a:srgbClr val="000B40"/>
              </a:buClr>
            </a:pPr>
            <a:r>
              <a:rPr lang="lv-LV" sz="3200" dirty="0">
                <a:solidFill>
                  <a:srgbClr val="000000"/>
                </a:solidFill>
                <a:latin typeface="Calibri "/>
                <a:cs typeface="Times New Roman"/>
              </a:rPr>
              <a:t>Sākot no 2023.gada lielākā apjomā nodrošināta:</a:t>
            </a:r>
          </a:p>
          <a:p>
            <a:pPr marL="457200" indent="-457200" algn="just">
              <a:buClr>
                <a:srgbClr val="000B40"/>
              </a:buClr>
              <a:buFont typeface="Arial" panose="020B0604020202020204" pitchFamily="34" charset="0"/>
              <a:buChar char="•"/>
            </a:pPr>
            <a:r>
              <a:rPr lang="lv-LV" sz="3200" dirty="0">
                <a:solidFill>
                  <a:srgbClr val="000000"/>
                </a:solidFill>
                <a:latin typeface="Calibri "/>
                <a:cs typeface="Times New Roman"/>
              </a:rPr>
              <a:t> programma «Pārinieks» (+15 vietas mēnesī), </a:t>
            </a:r>
          </a:p>
          <a:p>
            <a:pPr marL="457200" indent="-457200" algn="just">
              <a:buClr>
                <a:srgbClr val="000B40"/>
              </a:buClr>
              <a:buFont typeface="Arial" panose="020B0604020202020204" pitchFamily="34" charset="0"/>
              <a:buChar char="•"/>
            </a:pPr>
            <a:r>
              <a:rPr lang="lv-LV" sz="3200" dirty="0">
                <a:solidFill>
                  <a:srgbClr val="000000"/>
                </a:solidFill>
                <a:latin typeface="Calibri "/>
                <a:cs typeface="Times New Roman"/>
              </a:rPr>
              <a:t>uzsākti programmu «Dari» un «Palēciens» III posmi (kopš uzsākšanas pakalpojumu izmantojuši 29 jaunieši), </a:t>
            </a:r>
          </a:p>
          <a:p>
            <a:pPr marL="457200" indent="-457200" algn="just">
              <a:buClr>
                <a:srgbClr val="000B40"/>
              </a:buClr>
              <a:buFont typeface="Arial" panose="020B0604020202020204" pitchFamily="34" charset="0"/>
              <a:buChar char="•"/>
            </a:pPr>
            <a:r>
              <a:rPr lang="lv-LV" sz="3200" dirty="0">
                <a:solidFill>
                  <a:srgbClr val="000000"/>
                </a:solidFill>
                <a:latin typeface="Calibri "/>
                <a:cs typeface="Times New Roman"/>
              </a:rPr>
              <a:t>uzsākta IP ar izmitināšanu (+ 4 jaunieši).</a:t>
            </a:r>
          </a:p>
          <a:p>
            <a:pPr algn="just">
              <a:buClr>
                <a:srgbClr val="000B40"/>
              </a:buClr>
            </a:pPr>
            <a:endParaRPr lang="lv-LV" sz="3200" dirty="0">
              <a:solidFill>
                <a:srgbClr val="000000"/>
              </a:solidFill>
              <a:latin typeface="Calibri "/>
              <a:cs typeface="Times New Roman"/>
            </a:endParaRPr>
          </a:p>
          <a:p>
            <a:pPr algn="just">
              <a:buClr>
                <a:srgbClr val="000B40"/>
              </a:buClr>
            </a:pPr>
            <a:r>
              <a:rPr lang="lv-LV" sz="3200" dirty="0">
                <a:solidFill>
                  <a:srgbClr val="000000"/>
                </a:solidFill>
                <a:latin typeface="Calibri "/>
                <a:cs typeface="Times New Roman"/>
              </a:rPr>
              <a:t>Saglabājoties </a:t>
            </a:r>
            <a:r>
              <a:rPr lang="lv-LV" sz="3200" u="sng" dirty="0">
                <a:solidFill>
                  <a:srgbClr val="000000"/>
                </a:solidFill>
                <a:latin typeface="Calibri "/>
                <a:cs typeface="Times New Roman"/>
              </a:rPr>
              <a:t>augstam pieprasījums pēc sociālās rehabilitācijas programmām</a:t>
            </a:r>
            <a:r>
              <a:rPr lang="lv-LV" sz="3200" dirty="0">
                <a:solidFill>
                  <a:srgbClr val="000000"/>
                </a:solidFill>
                <a:latin typeface="Calibri "/>
                <a:cs typeface="Times New Roman"/>
              </a:rPr>
              <a:t>, </a:t>
            </a:r>
            <a:r>
              <a:rPr lang="lv-LV" sz="3200" b="1" dirty="0">
                <a:solidFill>
                  <a:srgbClr val="000000"/>
                </a:solidFill>
                <a:latin typeface="Calibri "/>
                <a:cs typeface="Times New Roman"/>
              </a:rPr>
              <a:t>izstrādes stadijā ir:</a:t>
            </a:r>
          </a:p>
          <a:p>
            <a:pPr marL="342900" indent="-342900" algn="just">
              <a:buClr>
                <a:srgbClr val="000B40"/>
              </a:buClr>
              <a:buFont typeface="Arial" panose="020B0604020202020204" pitchFamily="34" charset="0"/>
              <a:buChar char="•"/>
            </a:pPr>
            <a:r>
              <a:rPr lang="lv-LV" sz="3200" dirty="0">
                <a:solidFill>
                  <a:srgbClr val="000000"/>
                </a:solidFill>
                <a:latin typeface="Calibri "/>
                <a:cs typeface="Times New Roman"/>
              </a:rPr>
              <a:t> sociālās rehabilitācijas programmas izveide bērniem ar saskarsmes un uzvedības grūtībām vecumā no 9-13 gadiem;</a:t>
            </a:r>
          </a:p>
          <a:p>
            <a:pPr marL="342900" indent="-342900" algn="just">
              <a:buClr>
                <a:srgbClr val="000B40"/>
              </a:buClr>
              <a:buFont typeface="Arial" panose="020B0604020202020204" pitchFamily="34" charset="0"/>
              <a:buChar char="•"/>
            </a:pPr>
            <a:r>
              <a:rPr lang="lv-LV" sz="3200" dirty="0">
                <a:solidFill>
                  <a:srgbClr val="000000"/>
                </a:solidFill>
                <a:latin typeface="Calibri "/>
                <a:cs typeface="Times New Roman"/>
              </a:rPr>
              <a:t> mērķētāka sociālā darba pakalpojuma satura aprobācija programmai «Pārinieks», primāri sniedzot atbalstu bērna mentālās veselības uzlabošanai un sekundāri uzvedības korekcijai;</a:t>
            </a:r>
          </a:p>
          <a:p>
            <a:pPr marL="342900" indent="-342900" algn="just">
              <a:buClr>
                <a:srgbClr val="000B40"/>
              </a:buClr>
              <a:buFont typeface="Arial" panose="020B0604020202020204" pitchFamily="34" charset="0"/>
              <a:buChar char="•"/>
            </a:pPr>
            <a:r>
              <a:rPr lang="lv-LV" sz="3200" dirty="0">
                <a:solidFill>
                  <a:srgbClr val="000000"/>
                </a:solidFill>
                <a:latin typeface="Calibri "/>
                <a:cs typeface="Times New Roman"/>
              </a:rPr>
              <a:t>“</a:t>
            </a:r>
            <a:r>
              <a:rPr lang="lv-LV" sz="3200" dirty="0" err="1">
                <a:solidFill>
                  <a:srgbClr val="000000"/>
                </a:solidFill>
                <a:latin typeface="Calibri "/>
                <a:cs typeface="Times New Roman"/>
              </a:rPr>
              <a:t>Resiliences</a:t>
            </a:r>
            <a:r>
              <a:rPr lang="lv-LV" sz="3200" dirty="0">
                <a:solidFill>
                  <a:srgbClr val="000000"/>
                </a:solidFill>
                <a:latin typeface="Calibri "/>
                <a:cs typeface="Times New Roman"/>
              </a:rPr>
              <a:t> pieturas” izveide t/C </a:t>
            </a:r>
            <a:r>
              <a:rPr lang="lv-LV" sz="3200" dirty="0" err="1">
                <a:solidFill>
                  <a:srgbClr val="000000"/>
                </a:solidFill>
                <a:latin typeface="Calibri "/>
                <a:cs typeface="Times New Roman"/>
              </a:rPr>
              <a:t>Origo</a:t>
            </a:r>
            <a:r>
              <a:rPr lang="lv-LV" sz="3200" dirty="0">
                <a:solidFill>
                  <a:srgbClr val="000000"/>
                </a:solidFill>
                <a:latin typeface="Calibri "/>
                <a:cs typeface="Times New Roman"/>
              </a:rPr>
              <a:t>  telpās un Mobilā ielu jaunatnes darba attīstība Rīgas apkaimēs; iesaistot jauniešus jēgpilnās brīvā laika (t.sk. sporta un radošās) </a:t>
            </a:r>
            <a:r>
              <a:rPr lang="lv-LV" sz="3200" dirty="0" err="1">
                <a:solidFill>
                  <a:srgbClr val="000000"/>
                </a:solidFill>
                <a:latin typeface="Calibri "/>
                <a:cs typeface="Times New Roman"/>
              </a:rPr>
              <a:t>mirkļaktivitātēs</a:t>
            </a:r>
            <a:endParaRPr lang="lv-LV" sz="3200" dirty="0">
              <a:solidFill>
                <a:srgbClr val="000000"/>
              </a:solidFill>
              <a:latin typeface="Calibri "/>
              <a:cs typeface="Times New Roman"/>
            </a:endParaRPr>
          </a:p>
          <a:p>
            <a:pPr marL="342900" indent="-342900" algn="just">
              <a:buClr>
                <a:srgbClr val="000B40"/>
              </a:buClr>
              <a:buFont typeface="Arial" panose="020B0604020202020204" pitchFamily="34" charset="0"/>
              <a:buChar char="•"/>
            </a:pPr>
            <a:r>
              <a:rPr lang="lv-LV" sz="3200" dirty="0">
                <a:solidFill>
                  <a:srgbClr val="000000"/>
                </a:solidFill>
                <a:latin typeface="Calibri "/>
                <a:cs typeface="Times New Roman"/>
              </a:rPr>
              <a:t>sociālās rehabilitācijas programmas “SPĒKS” izveide, jauniešiem no 13 līdz 17 gadiem ar uzvedības grūtībām (smagā riska kategorijas jaunieši ar psihotropo vielu atkarību,  kriminālu sodāmību).</a:t>
            </a:r>
          </a:p>
          <a:p>
            <a:pPr algn="just">
              <a:buClr>
                <a:srgbClr val="000B40"/>
              </a:buClr>
            </a:pPr>
            <a:endParaRPr lang="lv-LV" sz="2200" dirty="0">
              <a:solidFill>
                <a:srgbClr val="000000"/>
              </a:solidFill>
              <a:latin typeface="Arial Regular"/>
              <a:cs typeface="Times New Roman"/>
            </a:endParaRPr>
          </a:p>
        </p:txBody>
      </p:sp>
    </p:spTree>
    <p:extLst>
      <p:ext uri="{BB962C8B-B14F-4D97-AF65-F5344CB8AC3E}">
        <p14:creationId xmlns:p14="http://schemas.microsoft.com/office/powerpoint/2010/main" val="1626154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5B860E7-B748-A7FD-249F-A05BD80B1A69}"/>
              </a:ext>
            </a:extLst>
          </p:cNvPr>
          <p:cNvSpPr>
            <a:spLocks noGrp="1"/>
          </p:cNvSpPr>
          <p:nvPr>
            <p:ph type="title"/>
          </p:nvPr>
        </p:nvSpPr>
        <p:spPr>
          <a:xfrm>
            <a:off x="1511808" y="675387"/>
            <a:ext cx="21031200" cy="1171701"/>
          </a:xfrm>
        </p:spPr>
        <p:txBody>
          <a:bodyPr>
            <a:noAutofit/>
          </a:bodyPr>
          <a:lstStyle/>
          <a:p>
            <a:pPr algn="ctr"/>
            <a:r>
              <a:rPr lang="lv-LV" sz="5400" b="1" dirty="0">
                <a:latin typeface="Calibri "/>
              </a:rPr>
              <a:t>Izlietotais finansējums sociālajām rehabilitācijas programmām bērniem/jauniešiem ar uzvedības traucējumiem </a:t>
            </a:r>
          </a:p>
        </p:txBody>
      </p:sp>
      <p:pic>
        <p:nvPicPr>
          <p:cNvPr id="4" name="Satura vietturis 3">
            <a:extLst>
              <a:ext uri="{FF2B5EF4-FFF2-40B4-BE49-F238E27FC236}">
                <a16:creationId xmlns:a16="http://schemas.microsoft.com/office/drawing/2014/main" id="{2F9CD414-FCAB-1423-68B4-10BFFA006A1A}"/>
              </a:ext>
            </a:extLst>
          </p:cNvPr>
          <p:cNvPicPr>
            <a:picLocks noGrp="1" noChangeAspect="1"/>
          </p:cNvPicPr>
          <p:nvPr>
            <p:ph idx="1"/>
          </p:nvPr>
        </p:nvPicPr>
        <p:blipFill>
          <a:blip r:embed="rId2"/>
          <a:stretch>
            <a:fillRect/>
          </a:stretch>
        </p:blipFill>
        <p:spPr>
          <a:xfrm>
            <a:off x="2542031" y="2505456"/>
            <a:ext cx="18397729" cy="10314432"/>
          </a:xfrm>
          <a:prstGeom prst="rect">
            <a:avLst/>
          </a:prstGeom>
        </p:spPr>
      </p:pic>
    </p:spTree>
    <p:extLst>
      <p:ext uri="{BB962C8B-B14F-4D97-AF65-F5344CB8AC3E}">
        <p14:creationId xmlns:p14="http://schemas.microsoft.com/office/powerpoint/2010/main" val="1225289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D8CAF12-D44B-35D3-B79E-9CE0C0ADACAB}"/>
              </a:ext>
            </a:extLst>
          </p:cNvPr>
          <p:cNvSpPr>
            <a:spLocks noGrp="1"/>
          </p:cNvSpPr>
          <p:nvPr>
            <p:ph type="title"/>
          </p:nvPr>
        </p:nvSpPr>
        <p:spPr/>
        <p:txBody>
          <a:bodyPr>
            <a:normAutofit/>
          </a:bodyPr>
          <a:lstStyle/>
          <a:p>
            <a:pPr algn="ctr"/>
            <a:r>
              <a:rPr lang="lv-LV" sz="5400" b="1" dirty="0">
                <a:latin typeface="Calibri "/>
                <a:ea typeface="Calibri" panose="020F0502020204030204" pitchFamily="34" charset="0"/>
              </a:rPr>
              <a:t>P</a:t>
            </a:r>
            <a:r>
              <a:rPr lang="lv-LV" sz="5400" b="1" dirty="0">
                <a:effectLst/>
                <a:latin typeface="Calibri "/>
                <a:ea typeface="Calibri" panose="020F0502020204030204" pitchFamily="34" charset="0"/>
              </a:rPr>
              <a:t>abalsts mājokļa pielāgošanai personām, kuras pārvietojas </a:t>
            </a:r>
            <a:r>
              <a:rPr lang="lv-LV" sz="5400" b="1" dirty="0" err="1">
                <a:effectLst/>
                <a:latin typeface="Calibri "/>
                <a:ea typeface="Calibri" panose="020F0502020204030204" pitchFamily="34" charset="0"/>
              </a:rPr>
              <a:t>riteņkrēslā</a:t>
            </a:r>
            <a:r>
              <a:rPr lang="lv-LV" sz="5400" b="1" dirty="0">
                <a:effectLst/>
                <a:latin typeface="Calibri "/>
                <a:ea typeface="Calibri" panose="020F0502020204030204" pitchFamily="34" charset="0"/>
              </a:rPr>
              <a:t>, un personām ar redzes invaliditāti</a:t>
            </a:r>
            <a:endParaRPr lang="lv-LV" sz="5400" b="1" dirty="0">
              <a:latin typeface="Calibri "/>
            </a:endParaRPr>
          </a:p>
        </p:txBody>
      </p:sp>
      <p:sp>
        <p:nvSpPr>
          <p:cNvPr id="3" name="Satura vietturis 2">
            <a:extLst>
              <a:ext uri="{FF2B5EF4-FFF2-40B4-BE49-F238E27FC236}">
                <a16:creationId xmlns:a16="http://schemas.microsoft.com/office/drawing/2014/main" id="{5A97742B-AFB7-2B96-4790-22D23C5D056C}"/>
              </a:ext>
            </a:extLst>
          </p:cNvPr>
          <p:cNvSpPr>
            <a:spLocks noGrp="1"/>
          </p:cNvSpPr>
          <p:nvPr>
            <p:ph idx="1"/>
          </p:nvPr>
        </p:nvSpPr>
        <p:spPr>
          <a:xfrm>
            <a:off x="1676400" y="3094892"/>
            <a:ext cx="21031200" cy="9259034"/>
          </a:xfrm>
        </p:spPr>
        <p:txBody>
          <a:bodyPr/>
          <a:lstStyle/>
          <a:p>
            <a:pPr marL="0" indent="0">
              <a:buNone/>
            </a:pPr>
            <a:endParaRPr lang="lv-LV" sz="3600" dirty="0">
              <a:solidFill>
                <a:srgbClr val="000000"/>
              </a:solidFill>
              <a:latin typeface="Time Neu Roman"/>
              <a:ea typeface="Calibri" panose="020F0502020204030204" pitchFamily="34" charset="0"/>
              <a:cs typeface="Calibri" panose="020F0502020204030204" pitchFamily="34" charset="0"/>
            </a:endParaRPr>
          </a:p>
          <a:p>
            <a:r>
              <a:rPr lang="lv-LV" sz="4400" dirty="0">
                <a:solidFill>
                  <a:srgbClr val="000000"/>
                </a:solidFill>
                <a:effectLst/>
                <a:latin typeface="Calibri "/>
                <a:ea typeface="Calibri" panose="020F0502020204030204" pitchFamily="34" charset="0"/>
                <a:cs typeface="Calibri" panose="020F0502020204030204" pitchFamily="34" charset="0"/>
              </a:rPr>
              <a:t>2024. gada pirmajā pusgadā pabalsta mājokļa pielāgošanai personām, kuras pārvietojas </a:t>
            </a:r>
            <a:r>
              <a:rPr lang="lv-LV" sz="4400" dirty="0" err="1">
                <a:solidFill>
                  <a:srgbClr val="000000"/>
                </a:solidFill>
                <a:effectLst/>
                <a:latin typeface="Calibri "/>
                <a:ea typeface="Calibri" panose="020F0502020204030204" pitchFamily="34" charset="0"/>
                <a:cs typeface="Calibri" panose="020F0502020204030204" pitchFamily="34" charset="0"/>
              </a:rPr>
              <a:t>riteņkrēslā</a:t>
            </a:r>
            <a:r>
              <a:rPr lang="lv-LV" sz="4400" dirty="0">
                <a:solidFill>
                  <a:srgbClr val="000000"/>
                </a:solidFill>
                <a:effectLst/>
                <a:latin typeface="Calibri "/>
                <a:ea typeface="Calibri" panose="020F0502020204030204" pitchFamily="34" charset="0"/>
                <a:cs typeface="Calibri" panose="020F0502020204030204" pitchFamily="34" charset="0"/>
              </a:rPr>
              <a:t>, un personām ar redzes invaliditāti, nodrošināšanai izlietoti 162 849 </a:t>
            </a:r>
            <a:r>
              <a:rPr lang="lv-LV" sz="4400" i="1" dirty="0" err="1">
                <a:solidFill>
                  <a:srgbClr val="000000"/>
                </a:solidFill>
                <a:effectLst/>
                <a:latin typeface="Calibri "/>
                <a:ea typeface="Calibri" panose="020F0502020204030204" pitchFamily="34" charset="0"/>
                <a:cs typeface="Calibri" panose="020F0502020204030204" pitchFamily="34" charset="0"/>
              </a:rPr>
              <a:t>euro</a:t>
            </a:r>
            <a:r>
              <a:rPr lang="lv-LV" sz="4400" dirty="0">
                <a:solidFill>
                  <a:srgbClr val="000000"/>
                </a:solidFill>
                <a:effectLst/>
                <a:latin typeface="Calibri "/>
                <a:ea typeface="Calibri" panose="020F0502020204030204" pitchFamily="34" charset="0"/>
                <a:cs typeface="Calibri" panose="020F0502020204030204" pitchFamily="34" charset="0"/>
              </a:rPr>
              <a:t> jeb 90% no gada plāna (180 000 </a:t>
            </a:r>
            <a:r>
              <a:rPr lang="lv-LV" sz="4400" i="1" dirty="0" err="1">
                <a:solidFill>
                  <a:srgbClr val="000000"/>
                </a:solidFill>
                <a:effectLst/>
                <a:latin typeface="Calibri "/>
                <a:ea typeface="Calibri" panose="020F0502020204030204" pitchFamily="34" charset="0"/>
                <a:cs typeface="Calibri" panose="020F0502020204030204" pitchFamily="34" charset="0"/>
              </a:rPr>
              <a:t>euro</a:t>
            </a:r>
            <a:r>
              <a:rPr lang="lv-LV" sz="4400" dirty="0">
                <a:solidFill>
                  <a:srgbClr val="000000"/>
                </a:solidFill>
                <a:effectLst/>
                <a:latin typeface="Calibri "/>
                <a:ea typeface="Calibri" panose="020F0502020204030204" pitchFamily="34" charset="0"/>
                <a:cs typeface="Calibri" panose="020F0502020204030204" pitchFamily="34" charset="0"/>
              </a:rPr>
              <a:t>).</a:t>
            </a:r>
          </a:p>
          <a:p>
            <a:r>
              <a:rPr lang="lv-LV" sz="4400" dirty="0">
                <a:solidFill>
                  <a:srgbClr val="000000"/>
                </a:solidFill>
                <a:effectLst/>
                <a:latin typeface="Calibri "/>
                <a:ea typeface="Calibri" panose="020F0502020204030204" pitchFamily="34" charset="0"/>
                <a:cs typeface="Calibri" panose="020F0502020204030204" pitchFamily="34" charset="0"/>
              </a:rPr>
              <a:t>2024. gada pirmajā pusgadā attiecībā pret 2023. gada pirmo pusgadu pabalsta saņēmēju skaits pieaudzis par 36 personām. </a:t>
            </a:r>
            <a:r>
              <a:rPr lang="lv-LV" sz="4400" dirty="0">
                <a:solidFill>
                  <a:srgbClr val="000000"/>
                </a:solidFill>
                <a:latin typeface="Calibri "/>
                <a:ea typeface="Calibri" panose="020F0502020204030204" pitchFamily="34" charset="0"/>
                <a:cs typeface="Calibri" panose="020F0502020204030204" pitchFamily="34" charset="0"/>
              </a:rPr>
              <a:t>41 personai ir pielāgots mājoklis, t.sk. 17 personām ar redzes traucējumiem un 24 personām ar kustību traucējumiem. P</a:t>
            </a:r>
            <a:r>
              <a:rPr lang="lv-LV" sz="4400" dirty="0">
                <a:solidFill>
                  <a:srgbClr val="000000"/>
                </a:solidFill>
                <a:effectLst/>
                <a:latin typeface="Calibri "/>
                <a:ea typeface="Calibri" panose="020F0502020204030204" pitchFamily="34" charset="0"/>
                <a:cs typeface="Calibri" panose="020F0502020204030204" pitchFamily="34" charset="0"/>
              </a:rPr>
              <a:t>abalstam izlietotais finansējums pieaudzis par 145 736 </a:t>
            </a:r>
            <a:r>
              <a:rPr lang="lv-LV" sz="4400" i="1" dirty="0" err="1">
                <a:solidFill>
                  <a:srgbClr val="000000"/>
                </a:solidFill>
                <a:effectLst/>
                <a:latin typeface="Calibri "/>
                <a:ea typeface="Calibri" panose="020F0502020204030204" pitchFamily="34" charset="0"/>
                <a:cs typeface="Calibri" panose="020F0502020204030204" pitchFamily="34" charset="0"/>
              </a:rPr>
              <a:t>euro</a:t>
            </a:r>
            <a:r>
              <a:rPr lang="lv-LV" sz="4400" dirty="0">
                <a:solidFill>
                  <a:srgbClr val="000000"/>
                </a:solidFill>
                <a:effectLst/>
                <a:latin typeface="Calibri "/>
                <a:ea typeface="Calibri" panose="020F0502020204030204" pitchFamily="34" charset="0"/>
                <a:cs typeface="Calibri" panose="020F0502020204030204" pitchFamily="34" charset="0"/>
              </a:rPr>
              <a:t>.</a:t>
            </a:r>
          </a:p>
          <a:p>
            <a:r>
              <a:rPr lang="lv-LV" sz="4400" dirty="0">
                <a:latin typeface="Calibri "/>
                <a:ea typeface="Calibri" panose="020F0502020204030204" pitchFamily="34" charset="0"/>
              </a:rPr>
              <a:t>Š</a:t>
            </a:r>
            <a:r>
              <a:rPr lang="lv-LV" sz="4400" dirty="0">
                <a:effectLst/>
                <a:latin typeface="Calibri "/>
                <a:ea typeface="Calibri" panose="020F0502020204030204" pitchFamily="34" charset="0"/>
              </a:rPr>
              <a:t>obrīd tiek veidota rinda iesniegumu saņemšanas kārtībā.</a:t>
            </a:r>
            <a:r>
              <a:rPr lang="lv-LV" sz="4400">
                <a:effectLst/>
                <a:latin typeface="Calibri "/>
                <a:ea typeface="Calibri" panose="020F0502020204030204" pitchFamily="34" charset="0"/>
              </a:rPr>
              <a:t> Rindā ir 47 personas.</a:t>
            </a:r>
            <a:endParaRPr lang="lv-LV" dirty="0"/>
          </a:p>
        </p:txBody>
      </p:sp>
    </p:spTree>
    <p:extLst>
      <p:ext uri="{BB962C8B-B14F-4D97-AF65-F5344CB8AC3E}">
        <p14:creationId xmlns:p14="http://schemas.microsoft.com/office/powerpoint/2010/main" val="2801996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776C6AF-FFFE-4BE9-85A2-E89A405BA19E}"/>
              </a:ext>
            </a:extLst>
          </p:cNvPr>
          <p:cNvSpPr>
            <a:spLocks noGrp="1"/>
          </p:cNvSpPr>
          <p:nvPr>
            <p:ph type="title"/>
          </p:nvPr>
        </p:nvSpPr>
        <p:spPr>
          <a:xfrm>
            <a:off x="1676400" y="358220"/>
            <a:ext cx="21031200" cy="1453647"/>
          </a:xfrm>
        </p:spPr>
        <p:txBody>
          <a:bodyPr>
            <a:noAutofit/>
          </a:bodyPr>
          <a:lstStyle/>
          <a:p>
            <a:pPr algn="ctr"/>
            <a:r>
              <a:rPr lang="lv-LV" sz="5400" b="1" dirty="0">
                <a:latin typeface="Calibri "/>
                <a:cs typeface="Times New Roman" panose="02020603050405020304" pitchFamily="18" charset="0"/>
              </a:rPr>
              <a:t>Tendences, kuras neizskanēja iepriekš, jaunas iniciatīvas, pieprasījums pēc pakalpojumiem </a:t>
            </a:r>
            <a:endParaRPr lang="lv-LV" sz="5400" dirty="0">
              <a:latin typeface="Calibri "/>
              <a:cs typeface="Times New Roman" panose="02020603050405020304" pitchFamily="18" charset="0"/>
            </a:endParaRPr>
          </a:p>
        </p:txBody>
      </p:sp>
      <p:sp>
        <p:nvSpPr>
          <p:cNvPr id="3" name="Satura vietturis 2">
            <a:extLst>
              <a:ext uri="{FF2B5EF4-FFF2-40B4-BE49-F238E27FC236}">
                <a16:creationId xmlns:a16="http://schemas.microsoft.com/office/drawing/2014/main" id="{A6381830-3383-425B-B8C8-1B0562F39CC5}"/>
              </a:ext>
            </a:extLst>
          </p:cNvPr>
          <p:cNvSpPr>
            <a:spLocks noGrp="1"/>
          </p:cNvSpPr>
          <p:nvPr>
            <p:ph idx="1"/>
          </p:nvPr>
        </p:nvSpPr>
        <p:spPr>
          <a:xfrm>
            <a:off x="680999" y="1811868"/>
            <a:ext cx="23567533" cy="11768666"/>
          </a:xfrm>
        </p:spPr>
        <p:txBody>
          <a:bodyPr vert="horz" lIns="91440" tIns="45720" rIns="91440" bIns="45720" rtlCol="0" anchor="t">
            <a:normAutofit fontScale="77500" lnSpcReduction="20000"/>
          </a:bodyPr>
          <a:lstStyle/>
          <a:p>
            <a:pPr>
              <a:lnSpc>
                <a:spcPct val="100000"/>
              </a:lnSpc>
              <a:spcBef>
                <a:spcPts val="0"/>
              </a:spcBef>
            </a:pPr>
            <a:r>
              <a:rPr lang="lv-LV" sz="6300" dirty="0">
                <a:latin typeface="Calibri "/>
              </a:rPr>
              <a:t>Bērni un jaunieši ar uzvedības traucējumiem – jaunās iniciatīvas (audžuģimenes programma, DAC II līmenis, sociālais darbs ar bērniem ar mentālās veselības problēmām)</a:t>
            </a:r>
          </a:p>
          <a:p>
            <a:pPr>
              <a:lnSpc>
                <a:spcPct val="100000"/>
              </a:lnSpc>
              <a:spcBef>
                <a:spcPts val="0"/>
              </a:spcBef>
            </a:pPr>
            <a:endParaRPr lang="lv-LV" sz="6300" dirty="0">
              <a:latin typeface="Calibri "/>
              <a:cs typeface="Times" panose="02020603050405020304" pitchFamily="18" charset="0"/>
            </a:endParaRPr>
          </a:p>
          <a:p>
            <a:pPr>
              <a:lnSpc>
                <a:spcPct val="100000"/>
              </a:lnSpc>
              <a:spcBef>
                <a:spcPts val="0"/>
              </a:spcBef>
            </a:pPr>
            <a:r>
              <a:rPr lang="lv-LV" sz="6300" dirty="0">
                <a:latin typeface="Calibri "/>
                <a:cs typeface="Times" panose="02020603050405020304" pitchFamily="18" charset="0"/>
              </a:rPr>
              <a:t>Rinda uz pakalpojumiem – SAC, grupu mājas (dzīvoklis)– 108  personas, t.sk. 90 personas ar smagiem/ļoti smagiem GRT ; DAC GRT – 26 personas; ĪSA – 131 persona; </a:t>
            </a:r>
            <a:r>
              <a:rPr lang="lv-LV" sz="6300" dirty="0">
                <a:latin typeface="Calibri "/>
                <a:ea typeface="Calibri" panose="020F0502020204030204" pitchFamily="34" charset="0"/>
                <a:cs typeface="Times New Roman"/>
              </a:rPr>
              <a:t>individuālās sociālās rehabilitācijas programmas bērniem – rindā 66 bērni ar FT, socializācijas grupas  - rindā 17 bērni ar FT, agrīnā intervence  - rindā 14 bērni ar FT, atbalsta personai - rindā 7 bērni ar FT</a:t>
            </a:r>
          </a:p>
          <a:p>
            <a:pPr>
              <a:lnSpc>
                <a:spcPct val="100000"/>
              </a:lnSpc>
              <a:spcBef>
                <a:spcPts val="0"/>
              </a:spcBef>
            </a:pPr>
            <a:endParaRPr lang="lv-LV" sz="6300" b="1" dirty="0">
              <a:latin typeface="Calibri "/>
              <a:ea typeface="Calibri" panose="020F0502020204030204" pitchFamily="34" charset="0"/>
              <a:cs typeface="Times New Roman"/>
            </a:endParaRPr>
          </a:p>
          <a:p>
            <a:pPr>
              <a:lnSpc>
                <a:spcPct val="100000"/>
              </a:lnSpc>
              <a:spcBef>
                <a:spcPts val="0"/>
              </a:spcBef>
            </a:pPr>
            <a:r>
              <a:rPr lang="lv-LV" sz="6300" dirty="0">
                <a:latin typeface="Calibri "/>
                <a:cs typeface="Times" panose="02020603050405020304" pitchFamily="18" charset="0"/>
              </a:rPr>
              <a:t>Pakalpojumu sniedzējiem ir kapacitāte palielināt apjomu, taču nav iespējams finansējuma trūkuma dēļ – DAC personām ar GRT 17 vietas, specializētā darbnīca – 11 vietas, </a:t>
            </a:r>
            <a:r>
              <a:rPr lang="lv-LV" sz="6300" dirty="0">
                <a:latin typeface="Calibri "/>
                <a:cs typeface="Times New Roman" panose="02020603050405020304" pitchFamily="18" charset="0"/>
              </a:rPr>
              <a:t>DAC personām ar </a:t>
            </a:r>
            <a:r>
              <a:rPr lang="lv-LV" sz="6300" dirty="0" err="1">
                <a:latin typeface="Calibri "/>
                <a:cs typeface="Times New Roman" panose="02020603050405020304" pitchFamily="18" charset="0"/>
              </a:rPr>
              <a:t>demenci</a:t>
            </a:r>
            <a:r>
              <a:rPr lang="lv-LV" sz="6300" dirty="0">
                <a:latin typeface="Calibri "/>
                <a:cs typeface="Times New Roman" panose="02020603050405020304" pitchFamily="18" charset="0"/>
              </a:rPr>
              <a:t> – 15 vietas</a:t>
            </a:r>
          </a:p>
          <a:p>
            <a:pPr marL="0" indent="0">
              <a:lnSpc>
                <a:spcPct val="100000"/>
              </a:lnSpc>
              <a:spcBef>
                <a:spcPts val="0"/>
              </a:spcBef>
              <a:buNone/>
            </a:pPr>
            <a:endParaRPr lang="lv-LV" sz="6300">
              <a:latin typeface="Calibri "/>
              <a:cs typeface="Times New Roman" panose="02020603050405020304" pitchFamily="18" charset="0"/>
            </a:endParaRPr>
          </a:p>
          <a:p>
            <a:pPr algn="just"/>
            <a:r>
              <a:rPr lang="lv-LV" sz="6300" dirty="0">
                <a:latin typeface="Calibri "/>
                <a:ea typeface="+mn-lt"/>
                <a:cs typeface="Times New Roman"/>
              </a:rPr>
              <a:t>No </a:t>
            </a:r>
            <a:r>
              <a:rPr lang="lv-LV" sz="6300">
                <a:latin typeface="Calibri "/>
                <a:ea typeface="+mn-lt"/>
                <a:cs typeface="Times New Roman"/>
              </a:rPr>
              <a:t>01.11.2024. plānots jauns grupu mājas (dzīvokļa) (16 vietas) un dienas aprūpes centra pakalpojums (20 vietas), Priedaines iela 11</a:t>
            </a:r>
          </a:p>
          <a:p>
            <a:pPr marL="0" indent="0" algn="just">
              <a:buNone/>
            </a:pPr>
            <a:endParaRPr lang="lv-LV" sz="6300">
              <a:latin typeface="Calibri "/>
              <a:ea typeface="+mn-lt"/>
              <a:cs typeface="Times New Roman"/>
            </a:endParaRPr>
          </a:p>
          <a:p>
            <a:pPr algn="just"/>
            <a:r>
              <a:rPr lang="lv-LV" sz="6300">
                <a:latin typeface="Calibri "/>
                <a:ea typeface="+mn-lt"/>
                <a:cs typeface="Times New Roman"/>
              </a:rPr>
              <a:t>Līdz 2024.gada beigām plānots sagatavot grozījumus saistošajos noteikumos par sociālo pakalpojumu saņemšanas un samaksas kārtību</a:t>
            </a:r>
          </a:p>
          <a:p>
            <a:pPr algn="just"/>
            <a:endParaRPr lang="lv-LV" sz="6300" dirty="0">
              <a:latin typeface="Calibri "/>
              <a:ea typeface="+mn-lt"/>
              <a:cs typeface="Times New Roman"/>
            </a:endParaRPr>
          </a:p>
          <a:p>
            <a:pPr marL="0" indent="0">
              <a:buNone/>
            </a:pPr>
            <a:endParaRPr lang="lv-LV" sz="4800" dirty="0">
              <a:cs typeface="Times New Roman" panose="02020603050405020304" pitchFamily="18" charset="0"/>
            </a:endParaRPr>
          </a:p>
        </p:txBody>
      </p:sp>
    </p:spTree>
    <p:extLst>
      <p:ext uri="{BB962C8B-B14F-4D97-AF65-F5344CB8AC3E}">
        <p14:creationId xmlns:p14="http://schemas.microsoft.com/office/powerpoint/2010/main" val="1105526103"/>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B0026E-D468-BCDE-25E5-19FE7A3D6635}"/>
              </a:ext>
            </a:extLst>
          </p:cNvPr>
          <p:cNvSpPr>
            <a:spLocks noGrp="1"/>
          </p:cNvSpPr>
          <p:nvPr>
            <p:ph type="body" sz="quarter" idx="22"/>
          </p:nvPr>
        </p:nvSpPr>
        <p:spPr/>
        <p:txBody>
          <a:bodyPr/>
          <a:lstStyle/>
          <a:p>
            <a:endParaRPr lang="en-LV"/>
          </a:p>
        </p:txBody>
      </p:sp>
      <p:sp>
        <p:nvSpPr>
          <p:cNvPr id="3" name="Text Placeholder 2">
            <a:extLst>
              <a:ext uri="{FF2B5EF4-FFF2-40B4-BE49-F238E27FC236}">
                <a16:creationId xmlns:a16="http://schemas.microsoft.com/office/drawing/2014/main" id="{E3511F6E-D68C-F809-C2E9-5622E8C41ECE}"/>
              </a:ext>
            </a:extLst>
          </p:cNvPr>
          <p:cNvSpPr>
            <a:spLocks noGrp="1"/>
          </p:cNvSpPr>
          <p:nvPr>
            <p:ph type="body" sz="quarter" idx="1"/>
          </p:nvPr>
        </p:nvSpPr>
        <p:spPr>
          <a:xfrm>
            <a:off x="21730447" y="3265714"/>
            <a:ext cx="1240788" cy="1084218"/>
          </a:xfrm>
        </p:spPr>
        <p:txBody>
          <a:bodyPr/>
          <a:lstStyle/>
          <a:p>
            <a:endParaRPr lang="en-LV"/>
          </a:p>
        </p:txBody>
      </p:sp>
      <p:sp>
        <p:nvSpPr>
          <p:cNvPr id="4" name="Text Placeholder 3">
            <a:extLst>
              <a:ext uri="{FF2B5EF4-FFF2-40B4-BE49-F238E27FC236}">
                <a16:creationId xmlns:a16="http://schemas.microsoft.com/office/drawing/2014/main" id="{157B85C6-C938-CC7F-2D37-4D0DFA379FA3}"/>
              </a:ext>
            </a:extLst>
          </p:cNvPr>
          <p:cNvSpPr>
            <a:spLocks noGrp="1"/>
          </p:cNvSpPr>
          <p:nvPr>
            <p:ph type="body" sz="quarter" idx="23"/>
          </p:nvPr>
        </p:nvSpPr>
        <p:spPr/>
        <p:txBody>
          <a:bodyPr>
            <a:normAutofit lnSpcReduction="10000"/>
          </a:bodyPr>
          <a:lstStyle/>
          <a:p>
            <a:endParaRPr lang="en-LV"/>
          </a:p>
        </p:txBody>
      </p:sp>
      <p:sp>
        <p:nvSpPr>
          <p:cNvPr id="5" name="Text Placeholder 4">
            <a:extLst>
              <a:ext uri="{FF2B5EF4-FFF2-40B4-BE49-F238E27FC236}">
                <a16:creationId xmlns:a16="http://schemas.microsoft.com/office/drawing/2014/main" id="{EDD3E514-6791-2CAC-721A-AAA57E286FDC}"/>
              </a:ext>
            </a:extLst>
          </p:cNvPr>
          <p:cNvSpPr>
            <a:spLocks noGrp="1"/>
          </p:cNvSpPr>
          <p:nvPr>
            <p:ph type="body" sz="quarter" idx="24"/>
          </p:nvPr>
        </p:nvSpPr>
        <p:spPr>
          <a:xfrm>
            <a:off x="21730447" y="5030449"/>
            <a:ext cx="8484270" cy="1084218"/>
          </a:xfrm>
        </p:spPr>
        <p:txBody>
          <a:bodyPr/>
          <a:lstStyle/>
          <a:p>
            <a:endParaRPr lang="en-LV"/>
          </a:p>
        </p:txBody>
      </p:sp>
      <p:sp>
        <p:nvSpPr>
          <p:cNvPr id="6" name="Text Placeholder 5">
            <a:extLst>
              <a:ext uri="{FF2B5EF4-FFF2-40B4-BE49-F238E27FC236}">
                <a16:creationId xmlns:a16="http://schemas.microsoft.com/office/drawing/2014/main" id="{7E0DBEEB-F7DD-4116-2982-B35F0F74B842}"/>
              </a:ext>
            </a:extLst>
          </p:cNvPr>
          <p:cNvSpPr>
            <a:spLocks noGrp="1"/>
          </p:cNvSpPr>
          <p:nvPr>
            <p:ph type="body" sz="quarter" idx="25"/>
          </p:nvPr>
        </p:nvSpPr>
        <p:spPr/>
        <p:txBody>
          <a:bodyPr>
            <a:normAutofit lnSpcReduction="10000"/>
          </a:bodyPr>
          <a:lstStyle/>
          <a:p>
            <a:endParaRPr lang="en-LV"/>
          </a:p>
        </p:txBody>
      </p:sp>
      <p:sp>
        <p:nvSpPr>
          <p:cNvPr id="7" name="Text Placeholder 6">
            <a:extLst>
              <a:ext uri="{FF2B5EF4-FFF2-40B4-BE49-F238E27FC236}">
                <a16:creationId xmlns:a16="http://schemas.microsoft.com/office/drawing/2014/main" id="{6603EA7F-CE13-A523-2BBD-90060A1D0FE4}"/>
              </a:ext>
            </a:extLst>
          </p:cNvPr>
          <p:cNvSpPr>
            <a:spLocks noGrp="1"/>
          </p:cNvSpPr>
          <p:nvPr>
            <p:ph type="body" sz="quarter" idx="26"/>
          </p:nvPr>
        </p:nvSpPr>
        <p:spPr>
          <a:xfrm>
            <a:off x="21407718" y="6701245"/>
            <a:ext cx="1563517" cy="1084218"/>
          </a:xfrm>
        </p:spPr>
        <p:txBody>
          <a:bodyPr/>
          <a:lstStyle/>
          <a:p>
            <a:endParaRPr lang="en-LV"/>
          </a:p>
        </p:txBody>
      </p:sp>
      <p:sp>
        <p:nvSpPr>
          <p:cNvPr id="8" name="Text Placeholder 7">
            <a:extLst>
              <a:ext uri="{FF2B5EF4-FFF2-40B4-BE49-F238E27FC236}">
                <a16:creationId xmlns:a16="http://schemas.microsoft.com/office/drawing/2014/main" id="{8C385643-A41E-0119-9A5A-AD65E7B49607}"/>
              </a:ext>
            </a:extLst>
          </p:cNvPr>
          <p:cNvSpPr>
            <a:spLocks noGrp="1"/>
          </p:cNvSpPr>
          <p:nvPr>
            <p:ph type="body" sz="quarter" idx="27"/>
          </p:nvPr>
        </p:nvSpPr>
        <p:spPr/>
        <p:txBody>
          <a:bodyPr>
            <a:normAutofit lnSpcReduction="10000"/>
          </a:bodyPr>
          <a:lstStyle/>
          <a:p>
            <a:endParaRPr lang="en-LV"/>
          </a:p>
        </p:txBody>
      </p:sp>
      <p:sp>
        <p:nvSpPr>
          <p:cNvPr id="9" name="Text Placeholder 8">
            <a:extLst>
              <a:ext uri="{FF2B5EF4-FFF2-40B4-BE49-F238E27FC236}">
                <a16:creationId xmlns:a16="http://schemas.microsoft.com/office/drawing/2014/main" id="{CFB3917A-4F51-CE08-6273-832EB7FA21BD}"/>
              </a:ext>
            </a:extLst>
          </p:cNvPr>
          <p:cNvSpPr>
            <a:spLocks noGrp="1"/>
          </p:cNvSpPr>
          <p:nvPr>
            <p:ph type="body" sz="quarter" idx="28"/>
          </p:nvPr>
        </p:nvSpPr>
        <p:spPr/>
        <p:txBody>
          <a:bodyPr/>
          <a:lstStyle/>
          <a:p>
            <a:endParaRPr lang="en-LV"/>
          </a:p>
        </p:txBody>
      </p:sp>
      <p:sp>
        <p:nvSpPr>
          <p:cNvPr id="10" name="Text Placeholder 9">
            <a:extLst>
              <a:ext uri="{FF2B5EF4-FFF2-40B4-BE49-F238E27FC236}">
                <a16:creationId xmlns:a16="http://schemas.microsoft.com/office/drawing/2014/main" id="{D62426AD-59E7-9DD5-30B3-9033A0D92745}"/>
              </a:ext>
            </a:extLst>
          </p:cNvPr>
          <p:cNvSpPr>
            <a:spLocks noGrp="1"/>
          </p:cNvSpPr>
          <p:nvPr>
            <p:ph type="body" sz="quarter" idx="29"/>
          </p:nvPr>
        </p:nvSpPr>
        <p:spPr/>
        <p:txBody>
          <a:bodyPr>
            <a:normAutofit lnSpcReduction="10000"/>
          </a:bodyPr>
          <a:lstStyle/>
          <a:p>
            <a:endParaRPr lang="en-LV"/>
          </a:p>
        </p:txBody>
      </p:sp>
      <p:sp>
        <p:nvSpPr>
          <p:cNvPr id="15" name="TextBox 14">
            <a:extLst>
              <a:ext uri="{FF2B5EF4-FFF2-40B4-BE49-F238E27FC236}">
                <a16:creationId xmlns:a16="http://schemas.microsoft.com/office/drawing/2014/main" id="{E0ADD2CC-17A2-4BFD-B18C-CBA57ACB45CB}"/>
              </a:ext>
            </a:extLst>
          </p:cNvPr>
          <p:cNvSpPr txBox="1"/>
          <p:nvPr/>
        </p:nvSpPr>
        <p:spPr>
          <a:xfrm>
            <a:off x="5562600" y="6286119"/>
            <a:ext cx="12192000"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v-LV" sz="10000" b="0" i="0" u="none" strike="noStrike" kern="1200" cap="none" spc="0" normalizeH="0" baseline="0" noProof="0">
                <a:ln>
                  <a:noFill/>
                </a:ln>
                <a:solidFill>
                  <a:schemeClr val="bg2"/>
                </a:solidFill>
                <a:effectLst/>
                <a:uLnTx/>
                <a:uFillTx/>
                <a:latin typeface="Calibri "/>
                <a:cs typeface="Times New Roman" panose="02020603050405020304" pitchFamily="18" charset="0"/>
              </a:rPr>
              <a:t>Paldies par uzmanību!</a:t>
            </a:r>
          </a:p>
        </p:txBody>
      </p:sp>
    </p:spTree>
    <p:extLst>
      <p:ext uri="{BB962C8B-B14F-4D97-AF65-F5344CB8AC3E}">
        <p14:creationId xmlns:p14="http://schemas.microsoft.com/office/powerpoint/2010/main" val="186022645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7000"/>
            <a:duotone>
              <a:schemeClr val="bg2">
                <a:tint val="96000"/>
                <a:satMod val="130000"/>
                <a:lumMod val="50000"/>
              </a:schemeClr>
              <a:schemeClr val="bg2">
                <a:tint val="96000"/>
                <a:satMod val="114000"/>
                <a:lumMod val="114000"/>
              </a:schemeClr>
            </a:duotone>
            <a:lum/>
          </a:blip>
          <a:srcRect/>
          <a:stretch>
            <a:fillRect/>
          </a:stretch>
        </a:blipFill>
        <a:effectLst/>
      </p:bgPr>
    </p:bg>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A6576EBC-0A53-4A98-8D0D-52FAA4A21934}"/>
              </a:ext>
            </a:extLst>
          </p:cNvPr>
          <p:cNvSpPr>
            <a:spLocks noGrp="1"/>
          </p:cNvSpPr>
          <p:nvPr>
            <p:ph type="title"/>
          </p:nvPr>
        </p:nvSpPr>
        <p:spPr>
          <a:xfrm>
            <a:off x="0" y="-142668"/>
            <a:ext cx="24099520" cy="1182736"/>
          </a:xfrm>
        </p:spPr>
        <p:txBody>
          <a:bodyPr>
            <a:normAutofit/>
          </a:bodyPr>
          <a:lstStyle/>
          <a:p>
            <a:r>
              <a:rPr lang="lv-LV" sz="5000" b="1" dirty="0">
                <a:solidFill>
                  <a:srgbClr val="002060"/>
                </a:solidFill>
                <a:latin typeface="Calibri "/>
              </a:rPr>
              <a:t>Pamatbudžeta programmu </a:t>
            </a:r>
            <a:r>
              <a:rPr lang="lv-LV" sz="5000" b="1" u="sng" dirty="0">
                <a:solidFill>
                  <a:srgbClr val="002060"/>
                </a:solidFill>
                <a:latin typeface="Calibri "/>
              </a:rPr>
              <a:t>plāna</a:t>
            </a:r>
            <a:r>
              <a:rPr lang="lv-LV" sz="5000" b="1" dirty="0">
                <a:solidFill>
                  <a:srgbClr val="002060"/>
                </a:solidFill>
                <a:latin typeface="Calibri "/>
              </a:rPr>
              <a:t> īpatsvars </a:t>
            </a:r>
            <a:r>
              <a:rPr lang="lv-LV" sz="3600" dirty="0">
                <a:solidFill>
                  <a:srgbClr val="002060"/>
                </a:solidFill>
                <a:latin typeface="Calibri "/>
              </a:rPr>
              <a:t>(166 205 483 EUR jeb </a:t>
            </a:r>
            <a:r>
              <a:rPr lang="en-US" sz="3600" dirty="0">
                <a:solidFill>
                  <a:srgbClr val="002060"/>
                </a:solidFill>
                <a:latin typeface="Calibri "/>
              </a:rPr>
              <a:t>10.76</a:t>
            </a:r>
            <a:r>
              <a:rPr lang="lv-LV" sz="3600" dirty="0">
                <a:solidFill>
                  <a:srgbClr val="002060"/>
                </a:solidFill>
                <a:latin typeface="Calibri "/>
              </a:rPr>
              <a:t>% no RVP pamatbudžeta )</a:t>
            </a:r>
          </a:p>
        </p:txBody>
      </p:sp>
      <p:pic>
        <p:nvPicPr>
          <p:cNvPr id="3" name="Image" descr="Image">
            <a:extLst>
              <a:ext uri="{FF2B5EF4-FFF2-40B4-BE49-F238E27FC236}">
                <a16:creationId xmlns:a16="http://schemas.microsoft.com/office/drawing/2014/main" id="{2A4CD82B-E3BC-4F84-A320-2DBF33C2CD3C}"/>
              </a:ext>
            </a:extLst>
          </p:cNvPr>
          <p:cNvPicPr>
            <a:picLocks noChangeAspect="1"/>
          </p:cNvPicPr>
          <p:nvPr/>
        </p:nvPicPr>
        <p:blipFill>
          <a:blip r:embed="rId4"/>
          <a:stretch>
            <a:fillRect/>
          </a:stretch>
        </p:blipFill>
        <p:spPr>
          <a:xfrm>
            <a:off x="22707600" y="12232640"/>
            <a:ext cx="1391920" cy="1137920"/>
          </a:xfrm>
          <a:prstGeom prst="rect">
            <a:avLst/>
          </a:prstGeom>
          <a:ln w="12700">
            <a:miter lim="400000"/>
          </a:ln>
        </p:spPr>
      </p:pic>
      <p:sp>
        <p:nvSpPr>
          <p:cNvPr id="5" name="Slaida numura vietturis 4">
            <a:extLst>
              <a:ext uri="{FF2B5EF4-FFF2-40B4-BE49-F238E27FC236}">
                <a16:creationId xmlns:a16="http://schemas.microsoft.com/office/drawing/2014/main" id="{B18F2EF9-8F80-6046-3CE1-D2A1458A17D3}"/>
              </a:ext>
            </a:extLst>
          </p:cNvPr>
          <p:cNvSpPr>
            <a:spLocks noGrp="1"/>
          </p:cNvSpPr>
          <p:nvPr>
            <p:ph type="sldNum" sz="quarter" idx="12"/>
          </p:nvPr>
        </p:nvSpPr>
        <p:spPr>
          <a:xfrm>
            <a:off x="0" y="12985749"/>
            <a:ext cx="3098800" cy="730250"/>
          </a:xfrm>
        </p:spPr>
        <p:txBody>
          <a:bodyPr/>
          <a:lstStyle/>
          <a:p>
            <a:pPr defTabSz="1828800" hangingPunct="1"/>
            <a:fld id="{6F1D54C7-5A96-4F63-9844-FCB743DEC052}" type="slidenum">
              <a:rPr lang="lv-LV" kern="1200">
                <a:solidFill>
                  <a:srgbClr val="002060"/>
                </a:solidFill>
                <a:latin typeface="Times New Roman"/>
              </a:rPr>
              <a:pPr defTabSz="1828800" hangingPunct="1"/>
              <a:t>2</a:t>
            </a:fld>
            <a:endParaRPr lang="lv-LV" kern="1200">
              <a:solidFill>
                <a:srgbClr val="002060"/>
              </a:solidFill>
              <a:latin typeface="Times New Roman"/>
            </a:endParaRPr>
          </a:p>
        </p:txBody>
      </p:sp>
      <p:graphicFrame>
        <p:nvGraphicFramePr>
          <p:cNvPr id="6" name="Diagramma 5">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3289918283"/>
              </p:ext>
            </p:extLst>
          </p:nvPr>
        </p:nvGraphicFramePr>
        <p:xfrm>
          <a:off x="0" y="935462"/>
          <a:ext cx="24099520" cy="1348392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43122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956430-CB53-6937-128C-B3089B4CCEFC}"/>
              </a:ext>
            </a:extLst>
          </p:cNvPr>
          <p:cNvSpPr txBox="1"/>
          <p:nvPr/>
        </p:nvSpPr>
        <p:spPr>
          <a:xfrm>
            <a:off x="1216748" y="185558"/>
            <a:ext cx="22171572" cy="1015663"/>
          </a:xfrm>
          <a:prstGeom prst="rect">
            <a:avLst/>
          </a:prstGeom>
          <a:noFill/>
        </p:spPr>
        <p:txBody>
          <a:bodyPr rot="0" spcFirstLastPara="0" vertOverflow="overflow" horzOverflow="overflow" vert="horz" wrap="square" lIns="182880" tIns="91440" rIns="182880" bIns="91440" numCol="1" spcCol="0" rtlCol="0" fromWordArt="0" anchor="t" anchorCtr="0" forceAA="0" compatLnSpc="1">
            <a:prstTxWarp prst="textNoShape">
              <a:avLst/>
            </a:prstTxWarp>
            <a:spAutoFit/>
          </a:bodyPr>
          <a:lstStyle/>
          <a:p>
            <a:pPr defTabSz="1828800" hangingPunct="1"/>
            <a:r>
              <a:rPr lang="lv-LV" sz="5400" b="1" kern="1200" dirty="0">
                <a:solidFill>
                  <a:srgbClr val="002060"/>
                </a:solidFill>
                <a:latin typeface="Calibri "/>
              </a:rPr>
              <a:t>Sociālo pakalpojumu finansējums </a:t>
            </a:r>
            <a:r>
              <a:rPr lang="lv-LV" sz="5400" kern="1200" dirty="0">
                <a:solidFill>
                  <a:srgbClr val="002060"/>
                </a:solidFill>
                <a:latin typeface="Calibri "/>
              </a:rPr>
              <a:t>(avots - LD gadagrāmata*), milj. EUR </a:t>
            </a:r>
            <a:r>
              <a:rPr lang="lv-LV" sz="5400" b="1" kern="1200" dirty="0">
                <a:solidFill>
                  <a:srgbClr val="002060"/>
                </a:solidFill>
                <a:latin typeface="Calibri "/>
              </a:rPr>
              <a:t>​</a:t>
            </a:r>
            <a:endParaRPr lang="lv-LV" sz="5400" kern="1200" dirty="0">
              <a:solidFill>
                <a:srgbClr val="002060"/>
              </a:solidFill>
              <a:latin typeface="Calibri "/>
              <a:cs typeface="Times New Roman"/>
            </a:endParaRPr>
          </a:p>
        </p:txBody>
      </p:sp>
      <p:pic>
        <p:nvPicPr>
          <p:cNvPr id="5" name="Image" descr="Image">
            <a:extLst>
              <a:ext uri="{FF2B5EF4-FFF2-40B4-BE49-F238E27FC236}">
                <a16:creationId xmlns:a16="http://schemas.microsoft.com/office/drawing/2014/main" id="{AA4F9944-FA4B-2F2C-F0D2-583222B4961C}"/>
              </a:ext>
            </a:extLst>
          </p:cNvPr>
          <p:cNvPicPr>
            <a:picLocks noChangeAspect="1"/>
          </p:cNvPicPr>
          <p:nvPr/>
        </p:nvPicPr>
        <p:blipFill>
          <a:blip r:embed="rId3"/>
          <a:stretch>
            <a:fillRect/>
          </a:stretch>
        </p:blipFill>
        <p:spPr>
          <a:xfrm>
            <a:off x="22692360" y="12232640"/>
            <a:ext cx="1391920" cy="1137920"/>
          </a:xfrm>
          <a:prstGeom prst="rect">
            <a:avLst/>
          </a:prstGeom>
          <a:ln w="12700">
            <a:miter lim="400000"/>
          </a:ln>
        </p:spPr>
      </p:pic>
      <p:sp>
        <p:nvSpPr>
          <p:cNvPr id="3" name="Slaida numura vietturis 2">
            <a:extLst>
              <a:ext uri="{FF2B5EF4-FFF2-40B4-BE49-F238E27FC236}">
                <a16:creationId xmlns:a16="http://schemas.microsoft.com/office/drawing/2014/main" id="{44E131E2-C114-40B6-264F-CC347DD00B7C}"/>
              </a:ext>
            </a:extLst>
          </p:cNvPr>
          <p:cNvSpPr>
            <a:spLocks noGrp="1"/>
          </p:cNvSpPr>
          <p:nvPr>
            <p:ph type="sldNum" sz="quarter" idx="12"/>
          </p:nvPr>
        </p:nvSpPr>
        <p:spPr>
          <a:xfrm>
            <a:off x="0" y="13005435"/>
            <a:ext cx="3098800" cy="730250"/>
          </a:xfrm>
        </p:spPr>
        <p:txBody>
          <a:bodyPr/>
          <a:lstStyle/>
          <a:p>
            <a:pPr defTabSz="1828800" hangingPunct="1"/>
            <a:fld id="{6F1D54C7-5A96-4F63-9844-FCB743DEC052}" type="slidenum">
              <a:rPr lang="lv-LV" kern="1200">
                <a:solidFill>
                  <a:srgbClr val="002060"/>
                </a:solidFill>
                <a:latin typeface="Times New Roman"/>
              </a:rPr>
              <a:pPr defTabSz="1828800" hangingPunct="1"/>
              <a:t>3</a:t>
            </a:fld>
            <a:endParaRPr lang="lv-LV" kern="1200">
              <a:solidFill>
                <a:srgbClr val="002060"/>
              </a:solidFill>
              <a:latin typeface="Times New Roman"/>
            </a:endParaRPr>
          </a:p>
        </p:txBody>
      </p:sp>
      <p:graphicFrame>
        <p:nvGraphicFramePr>
          <p:cNvPr id="6" name="Diagramma 5">
            <a:extLst>
              <a:ext uri="{FF2B5EF4-FFF2-40B4-BE49-F238E27FC236}">
                <a16:creationId xmlns:a16="http://schemas.microsoft.com/office/drawing/2014/main" id="{7FDD4C3D-ABAA-45FB-9189-4A032A13BD34}"/>
              </a:ext>
            </a:extLst>
          </p:cNvPr>
          <p:cNvGraphicFramePr>
            <a:graphicFrameLocks/>
          </p:cNvGraphicFramePr>
          <p:nvPr/>
        </p:nvGraphicFramePr>
        <p:xfrm>
          <a:off x="299720" y="1569397"/>
          <a:ext cx="22833628" cy="1118561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57DD47A4-B266-AEF9-B1FC-DFC6DFE241B9}"/>
              </a:ext>
            </a:extLst>
          </p:cNvPr>
          <p:cNvSpPr txBox="1"/>
          <p:nvPr/>
        </p:nvSpPr>
        <p:spPr>
          <a:xfrm>
            <a:off x="16199794" y="12697657"/>
            <a:ext cx="5836596" cy="523220"/>
          </a:xfrm>
          <a:prstGeom prst="rect">
            <a:avLst/>
          </a:prstGeom>
          <a:noFill/>
        </p:spPr>
        <p:txBody>
          <a:bodyPr wrap="square" rtlCol="0">
            <a:spAutoFit/>
          </a:bodyPr>
          <a:lstStyle/>
          <a:p>
            <a:pPr algn="l" defTabSz="1828800" hangingPunct="1"/>
            <a:r>
              <a:rPr lang="lv-LV" sz="2800" kern="1200">
                <a:solidFill>
                  <a:srgbClr val="002060"/>
                </a:solidFill>
                <a:latin typeface="Times New Roman"/>
              </a:rPr>
              <a:t>**2024.gads - apstiprinātais budžets</a:t>
            </a:r>
          </a:p>
        </p:txBody>
      </p:sp>
      <p:cxnSp>
        <p:nvCxnSpPr>
          <p:cNvPr id="9" name="Taisns bultveida savienotājs 8">
            <a:extLst>
              <a:ext uri="{FF2B5EF4-FFF2-40B4-BE49-F238E27FC236}">
                <a16:creationId xmlns:a16="http://schemas.microsoft.com/office/drawing/2014/main" id="{90B10503-E183-DEE0-41C8-7B613DE17D02}"/>
              </a:ext>
            </a:extLst>
          </p:cNvPr>
          <p:cNvCxnSpPr/>
          <p:nvPr/>
        </p:nvCxnSpPr>
        <p:spPr>
          <a:xfrm flipV="1">
            <a:off x="19714724" y="2619983"/>
            <a:ext cx="0" cy="14137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9EFE5E6-19A0-8423-B319-6045539E36F1}"/>
              </a:ext>
            </a:extLst>
          </p:cNvPr>
          <p:cNvSpPr txBox="1"/>
          <p:nvPr/>
        </p:nvSpPr>
        <p:spPr>
          <a:xfrm>
            <a:off x="18547403" y="1665771"/>
            <a:ext cx="1789890" cy="954107"/>
          </a:xfrm>
          <a:prstGeom prst="rect">
            <a:avLst/>
          </a:prstGeom>
          <a:noFill/>
        </p:spPr>
        <p:txBody>
          <a:bodyPr wrap="square" rtlCol="0">
            <a:spAutoFit/>
          </a:bodyPr>
          <a:lstStyle/>
          <a:p>
            <a:pPr algn="l" defTabSz="1828800" hangingPunct="1"/>
            <a:r>
              <a:rPr lang="lv-LV" sz="2800" kern="1200">
                <a:solidFill>
                  <a:prstClr val="black"/>
                </a:solidFill>
                <a:latin typeface="Times New Roman"/>
              </a:rPr>
              <a:t>+19.88</a:t>
            </a:r>
          </a:p>
          <a:p>
            <a:pPr algn="l" defTabSz="1828800" hangingPunct="1"/>
            <a:r>
              <a:rPr lang="lv-LV" sz="2800" kern="1200">
                <a:solidFill>
                  <a:prstClr val="black"/>
                </a:solidFill>
                <a:latin typeface="Times New Roman"/>
              </a:rPr>
              <a:t>(18.34%)</a:t>
            </a:r>
          </a:p>
        </p:txBody>
      </p:sp>
    </p:spTree>
    <p:extLst>
      <p:ext uri="{BB962C8B-B14F-4D97-AF65-F5344CB8AC3E}">
        <p14:creationId xmlns:p14="http://schemas.microsoft.com/office/powerpoint/2010/main" val="2410118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776C6AF-FFFE-4BE9-85A2-E89A405BA19E}"/>
              </a:ext>
            </a:extLst>
          </p:cNvPr>
          <p:cNvSpPr>
            <a:spLocks noGrp="1"/>
          </p:cNvSpPr>
          <p:nvPr>
            <p:ph type="title"/>
          </p:nvPr>
        </p:nvSpPr>
        <p:spPr>
          <a:xfrm>
            <a:off x="1676400" y="358220"/>
            <a:ext cx="21031200" cy="1453647"/>
          </a:xfrm>
        </p:spPr>
        <p:txBody>
          <a:bodyPr>
            <a:normAutofit/>
          </a:bodyPr>
          <a:lstStyle/>
          <a:p>
            <a:pPr algn="ctr"/>
            <a:r>
              <a:rPr lang="lv-LV" sz="5400" b="1" dirty="0">
                <a:latin typeface="Calibri "/>
                <a:cs typeface="Times New Roman" panose="02020603050405020304" pitchFamily="18" charset="0"/>
              </a:rPr>
              <a:t>Sociālie pakalpojumi 2024.gada 6 mēnešos</a:t>
            </a:r>
            <a:endParaRPr lang="lv-LV" sz="5400" dirty="0">
              <a:solidFill>
                <a:srgbClr val="FF0000"/>
              </a:solidFill>
              <a:latin typeface="Calibri "/>
              <a:cs typeface="Times New Roman" panose="02020603050405020304" pitchFamily="18" charset="0"/>
            </a:endParaRPr>
          </a:p>
        </p:txBody>
      </p:sp>
      <p:sp>
        <p:nvSpPr>
          <p:cNvPr id="3" name="Satura vietturis 2">
            <a:extLst>
              <a:ext uri="{FF2B5EF4-FFF2-40B4-BE49-F238E27FC236}">
                <a16:creationId xmlns:a16="http://schemas.microsoft.com/office/drawing/2014/main" id="{A6381830-3383-425B-B8C8-1B0562F39CC5}"/>
              </a:ext>
            </a:extLst>
          </p:cNvPr>
          <p:cNvSpPr>
            <a:spLocks noGrp="1"/>
          </p:cNvSpPr>
          <p:nvPr>
            <p:ph idx="1"/>
          </p:nvPr>
        </p:nvSpPr>
        <p:spPr>
          <a:xfrm>
            <a:off x="680999" y="1811868"/>
            <a:ext cx="23047681" cy="10258212"/>
          </a:xfrm>
        </p:spPr>
        <p:txBody>
          <a:bodyPr vert="horz" lIns="91440" tIns="45720" rIns="91440" bIns="45720" rtlCol="0" anchor="t">
            <a:normAutofit/>
          </a:bodyPr>
          <a:lstStyle/>
          <a:p>
            <a:r>
              <a:rPr lang="lv-LV" sz="4800" dirty="0">
                <a:latin typeface="Calibri "/>
                <a:cs typeface="Times New Roman" panose="02020603050405020304" pitchFamily="18" charset="0"/>
              </a:rPr>
              <a:t>Sociālo pakalpojumu skaits – </a:t>
            </a:r>
            <a:r>
              <a:rPr lang="lv-LV" sz="4800" b="1" dirty="0">
                <a:latin typeface="Calibri "/>
                <a:cs typeface="Times New Roman" panose="02020603050405020304" pitchFamily="18" charset="0"/>
              </a:rPr>
              <a:t>71</a:t>
            </a:r>
            <a:r>
              <a:rPr lang="lv-LV" sz="4800" dirty="0">
                <a:latin typeface="Calibri "/>
                <a:cs typeface="Times New Roman" panose="02020603050405020304" pitchFamily="18" charset="0"/>
              </a:rPr>
              <a:t> (2023.gadā 70)</a:t>
            </a:r>
          </a:p>
          <a:p>
            <a:endParaRPr lang="lv-LV" sz="4800" dirty="0">
              <a:latin typeface="Calibri "/>
              <a:cs typeface="Times New Roman" panose="02020603050405020304" pitchFamily="18" charset="0"/>
            </a:endParaRPr>
          </a:p>
          <a:p>
            <a:r>
              <a:rPr lang="lv-LV" sz="4800" dirty="0">
                <a:latin typeface="Calibri "/>
                <a:cs typeface="Times New Roman" panose="02020603050405020304" pitchFamily="18" charset="0"/>
              </a:rPr>
              <a:t>Sociālie pakalpojumi finansēti no </a:t>
            </a:r>
            <a:r>
              <a:rPr lang="lv-LV" sz="4800" b="1" dirty="0">
                <a:latin typeface="Calibri "/>
                <a:cs typeface="Times New Roman" panose="02020603050405020304" pitchFamily="18" charset="0"/>
              </a:rPr>
              <a:t>12 </a:t>
            </a:r>
            <a:r>
              <a:rPr lang="lv-LV" sz="4800" dirty="0">
                <a:latin typeface="Calibri "/>
                <a:cs typeface="Times New Roman" panose="02020603050405020304" pitchFamily="18" charset="0"/>
              </a:rPr>
              <a:t>budžeta programmām, kā arī no </a:t>
            </a:r>
            <a:r>
              <a:rPr lang="lv-LV" sz="4800" b="1" dirty="0">
                <a:latin typeface="Calibri "/>
                <a:cs typeface="Times New Roman" panose="02020603050405020304" pitchFamily="18" charset="0"/>
              </a:rPr>
              <a:t>vēl 2 </a:t>
            </a:r>
            <a:r>
              <a:rPr lang="lv-LV" sz="4800" dirty="0">
                <a:latin typeface="Calibri "/>
                <a:cs typeface="Times New Roman" panose="02020603050405020304" pitchFamily="18" charset="0"/>
              </a:rPr>
              <a:t>budžeta programmām (LD un RDA) finansēta IT sistēmu sociālo pakalpojumu administrēšanai uzturēšana un papildinājumu izstrāde</a:t>
            </a:r>
            <a:endParaRPr lang="lv-LV" sz="4800" dirty="0">
              <a:solidFill>
                <a:srgbClr val="FF0000"/>
              </a:solidFill>
              <a:latin typeface="Calibri "/>
              <a:cs typeface="Times New Roman" panose="02020603050405020304" pitchFamily="18" charset="0"/>
            </a:endParaRPr>
          </a:p>
          <a:p>
            <a:pPr marL="0" indent="0">
              <a:buNone/>
            </a:pPr>
            <a:endParaRPr lang="lv-LV" sz="4800" dirty="0">
              <a:latin typeface="Calibri "/>
              <a:cs typeface="Times New Roman" panose="02020603050405020304" pitchFamily="18" charset="0"/>
            </a:endParaRPr>
          </a:p>
          <a:p>
            <a:r>
              <a:rPr lang="lv-LV" sz="4800" dirty="0">
                <a:latin typeface="Calibri "/>
                <a:cs typeface="Times New Roman" panose="02020603050405020304" pitchFamily="18" charset="0"/>
              </a:rPr>
              <a:t>Sociālajiem pakalpojumiem 2024.gadā plānots  - </a:t>
            </a:r>
            <a:r>
              <a:rPr lang="lv-LV" sz="4800" b="1" dirty="0">
                <a:latin typeface="Calibri "/>
                <a:cs typeface="Times New Roman" panose="02020603050405020304" pitchFamily="18" charset="0"/>
              </a:rPr>
              <a:t>128 292 660 EUR </a:t>
            </a:r>
            <a:r>
              <a:rPr lang="lv-LV" sz="4800" dirty="0">
                <a:latin typeface="Calibri "/>
                <a:cs typeface="Times New Roman" panose="02020603050405020304" pitchFamily="18" charset="0"/>
              </a:rPr>
              <a:t>(</a:t>
            </a:r>
            <a:r>
              <a:rPr lang="lv-LV" sz="4800" b="1" dirty="0">
                <a:latin typeface="Calibri "/>
                <a:cs typeface="Times New Roman" panose="02020603050405020304" pitchFamily="18" charset="0"/>
              </a:rPr>
              <a:t>par 14 336 957 EUR vairāk </a:t>
            </a:r>
            <a:r>
              <a:rPr lang="lv-LV" sz="4800" dirty="0">
                <a:latin typeface="Calibri "/>
                <a:cs typeface="Times New Roman" panose="02020603050405020304" pitchFamily="18" charset="0"/>
              </a:rPr>
              <a:t>nekā 2023.gadā (113 955 703 EUR)</a:t>
            </a:r>
          </a:p>
          <a:p>
            <a:endParaRPr lang="lv-LV" sz="4800" dirty="0">
              <a:latin typeface="Calibri "/>
              <a:cs typeface="Times New Roman" panose="02020603050405020304" pitchFamily="18" charset="0"/>
            </a:endParaRPr>
          </a:p>
          <a:p>
            <a:r>
              <a:rPr lang="lv-LV" sz="4800" dirty="0">
                <a:latin typeface="Calibri "/>
                <a:cs typeface="Times New Roman" panose="02020603050405020304" pitchFamily="18" charset="0"/>
              </a:rPr>
              <a:t>Sociālajiem pakalpojumiem 2024.gada 6 mēnešos izlietoti – </a:t>
            </a:r>
            <a:r>
              <a:rPr lang="lv-LV" sz="4800" b="1" dirty="0">
                <a:latin typeface="Calibri "/>
                <a:cs typeface="Times New Roman" panose="02020603050405020304" pitchFamily="18" charset="0"/>
              </a:rPr>
              <a:t>60 325 712 EUR jeb 47 % </a:t>
            </a:r>
            <a:r>
              <a:rPr lang="lv-LV" sz="4800" dirty="0">
                <a:latin typeface="Calibri "/>
                <a:cs typeface="Times New Roman" panose="02020603050405020304" pitchFamily="18" charset="0"/>
              </a:rPr>
              <a:t>no gada plāna </a:t>
            </a:r>
          </a:p>
          <a:p>
            <a:pPr marL="0" indent="0">
              <a:buNone/>
            </a:pPr>
            <a:endParaRPr lang="lv-LV"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a:extLst>
              <a:ext uri="{FF2B5EF4-FFF2-40B4-BE49-F238E27FC236}">
                <a16:creationId xmlns:a16="http://schemas.microsoft.com/office/drawing/2014/main" id="{A4AFC4E1-62BB-49DC-81A3-998E7A8A4470}"/>
              </a:ext>
            </a:extLst>
          </p:cNvPr>
          <p:cNvSpPr>
            <a:spLocks noGrp="1"/>
          </p:cNvSpPr>
          <p:nvPr>
            <p:ph idx="1"/>
          </p:nvPr>
        </p:nvSpPr>
        <p:spPr>
          <a:xfrm>
            <a:off x="1828799" y="2425959"/>
            <a:ext cx="21911734" cy="9775566"/>
          </a:xfrm>
        </p:spPr>
        <p:txBody>
          <a:bodyPr lIns="0" tIns="0" rIns="0" bIns="0" anchor="t">
            <a:normAutofit/>
          </a:bodyPr>
          <a:lstStyle/>
          <a:p>
            <a:r>
              <a:rPr lang="lv-LV" sz="4000" b="0" dirty="0">
                <a:latin typeface="Calibri "/>
                <a:cs typeface="Times New Roman" panose="02020603050405020304" pitchFamily="18" charset="0"/>
              </a:rPr>
              <a:t>2024. gada I pusgadā no sociālajiem pakalpojumiem izlietotā kopējā finansējuma </a:t>
            </a:r>
            <a:r>
              <a:rPr lang="lv-LV" sz="4000" i="1" dirty="0">
                <a:solidFill>
                  <a:srgbClr val="000000"/>
                </a:solidFill>
                <a:latin typeface="Calibri "/>
                <a:cs typeface="Times New Roman" panose="02020603050405020304" pitchFamily="18" charset="0"/>
              </a:rPr>
              <a:t>(60 325 712 EUR):</a:t>
            </a:r>
          </a:p>
          <a:p>
            <a:pPr marL="571500" indent="-571500">
              <a:buFont typeface="Wingdings" panose="05000000000000000000" pitchFamily="2" charset="2"/>
              <a:buChar char="Ø"/>
            </a:pPr>
            <a:r>
              <a:rPr lang="lv-LV" sz="4000" dirty="0">
                <a:solidFill>
                  <a:srgbClr val="000000"/>
                </a:solidFill>
                <a:latin typeface="Calibri "/>
                <a:cs typeface="Times New Roman" panose="02020603050405020304" pitchFamily="18" charset="0"/>
              </a:rPr>
              <a:t>28 489 303 EUR  jeb 47.2% </a:t>
            </a:r>
            <a:r>
              <a:rPr lang="lv-LV" sz="4000" b="0" dirty="0">
                <a:latin typeface="Calibri "/>
                <a:cs typeface="Times New Roman" panose="02020603050405020304" pitchFamily="18" charset="0"/>
              </a:rPr>
              <a:t>izlietoti</a:t>
            </a:r>
            <a:r>
              <a:rPr lang="lv-LV" sz="4000" b="0" i="1" dirty="0">
                <a:latin typeface="Calibri "/>
                <a:cs typeface="Times New Roman" panose="02020603050405020304" pitchFamily="18" charset="0"/>
              </a:rPr>
              <a:t> </a:t>
            </a:r>
            <a:r>
              <a:rPr lang="lv-LV" sz="4000" b="0" dirty="0">
                <a:latin typeface="Calibri "/>
                <a:cs typeface="Times New Roman" panose="02020603050405020304" pitchFamily="18" charset="0"/>
              </a:rPr>
              <a:t>sociālās aprūpes pakalpojumiem dzīvesvietā (aprūpe mājās, materiālais atbalsts aprūpes mājās nodrošināšanai, aprūpētā dzīvesvieta, drošības poga, siltās pusdienas, pavadonis-asistents, </a:t>
            </a:r>
            <a:r>
              <a:rPr lang="lv-LV" sz="4000" b="0" dirty="0" err="1">
                <a:latin typeface="Calibri "/>
                <a:cs typeface="Times New Roman" panose="02020603050405020304" pitchFamily="18" charset="0"/>
              </a:rPr>
              <a:t>videovizīte</a:t>
            </a:r>
            <a:r>
              <a:rPr lang="lv-LV" sz="4000" b="0" dirty="0">
                <a:latin typeface="Calibri "/>
                <a:cs typeface="Times New Roman" panose="02020603050405020304" pitchFamily="18" charset="0"/>
              </a:rPr>
              <a:t>)</a:t>
            </a:r>
          </a:p>
          <a:p>
            <a:pPr marL="571500" indent="-571500">
              <a:buFont typeface="Wingdings" panose="05000000000000000000" pitchFamily="2" charset="2"/>
              <a:buChar char="Ø"/>
            </a:pPr>
            <a:endParaRPr lang="lv-LV" sz="4000" b="0" dirty="0">
              <a:latin typeface="Calibri "/>
              <a:cs typeface="Times New Roman" panose="02020603050405020304" pitchFamily="18" charset="0"/>
            </a:endParaRPr>
          </a:p>
          <a:p>
            <a:pPr marL="571500" indent="-571500">
              <a:buFont typeface="Wingdings" panose="05000000000000000000" pitchFamily="2" charset="2"/>
              <a:buChar char="Ø"/>
            </a:pPr>
            <a:r>
              <a:rPr lang="lv-LV" sz="4000" dirty="0">
                <a:solidFill>
                  <a:srgbClr val="000000"/>
                </a:solidFill>
                <a:latin typeface="Calibri "/>
                <a:cs typeface="Times New Roman" panose="02020603050405020304" pitchFamily="18" charset="0"/>
              </a:rPr>
              <a:t>1 196 437 EUR  jeb 2% </a:t>
            </a:r>
            <a:r>
              <a:rPr lang="lv-LV" sz="4000" b="0" dirty="0">
                <a:latin typeface="Calibri "/>
                <a:cs typeface="Times New Roman" panose="02020603050405020304" pitchFamily="18" charset="0"/>
              </a:rPr>
              <a:t>izlietoti  īslaicīgās sociālās aprūpes un sociālās rehabilitācijas institūcijas pakalpojumam (sociālās gultas 1.slimnīcā (768 724 EUR) un pakalpojums bezpajumtniekiem (427 713 EUR))</a:t>
            </a:r>
          </a:p>
          <a:p>
            <a:endParaRPr lang="lv-LV" sz="4000" b="0" dirty="0">
              <a:latin typeface="Calibri "/>
              <a:cs typeface="Times New Roman" panose="02020603050405020304" pitchFamily="18" charset="0"/>
            </a:endParaRPr>
          </a:p>
          <a:p>
            <a:pPr marL="571500" indent="-571500">
              <a:buFont typeface="Wingdings" panose="05000000000000000000" pitchFamily="2" charset="2"/>
              <a:buChar char="Ø"/>
            </a:pPr>
            <a:r>
              <a:rPr lang="lv-LV" sz="4000" dirty="0">
                <a:solidFill>
                  <a:srgbClr val="000000"/>
                </a:solidFill>
                <a:latin typeface="Calibri "/>
                <a:cs typeface="Times New Roman" panose="02020603050405020304" pitchFamily="18" charset="0"/>
              </a:rPr>
              <a:t>10 450 372 EUR jeb 17.3% </a:t>
            </a:r>
            <a:r>
              <a:rPr lang="lv-LV" sz="4000" b="0" dirty="0">
                <a:latin typeface="Calibri "/>
                <a:cs typeface="Times New Roman" panose="02020603050405020304" pitchFamily="18" charset="0"/>
              </a:rPr>
              <a:t>izlietoti  ilgstošas sociālās aprūpes un sociālās rehabilitācijas institūcijas pakalpojumam (pansionāts)</a:t>
            </a:r>
          </a:p>
          <a:p>
            <a:pPr>
              <a:buFontTx/>
              <a:buChar char="-"/>
            </a:pPr>
            <a:endParaRPr lang="lv-LV" sz="4800" dirty="0"/>
          </a:p>
        </p:txBody>
      </p:sp>
      <p:graphicFrame>
        <p:nvGraphicFramePr>
          <p:cNvPr id="4" name="Tabula 4">
            <a:extLst>
              <a:ext uri="{FF2B5EF4-FFF2-40B4-BE49-F238E27FC236}">
                <a16:creationId xmlns:a16="http://schemas.microsoft.com/office/drawing/2014/main" id="{19C34BFD-E0AF-4394-BF4E-85955E4376C0}"/>
              </a:ext>
            </a:extLst>
          </p:cNvPr>
          <p:cNvGraphicFramePr>
            <a:graphicFrameLocks noGrp="1"/>
          </p:cNvGraphicFramePr>
          <p:nvPr>
            <p:extLst>
              <p:ext uri="{D42A27DB-BD31-4B8C-83A1-F6EECF244321}">
                <p14:modId xmlns:p14="http://schemas.microsoft.com/office/powerpoint/2010/main" val="1250621155"/>
              </p:ext>
            </p:extLst>
          </p:nvPr>
        </p:nvGraphicFramePr>
        <p:xfrm>
          <a:off x="1062566" y="8930206"/>
          <a:ext cx="21911734" cy="4800681"/>
        </p:xfrm>
        <a:graphic>
          <a:graphicData uri="http://schemas.openxmlformats.org/drawingml/2006/table">
            <a:tbl>
              <a:tblPr firstRow="1" bandRow="1">
                <a:tableStyleId>{5C22544A-7EE6-4342-B048-85BDC9FD1C3A}</a:tableStyleId>
              </a:tblPr>
              <a:tblGrid>
                <a:gridCol w="2298932">
                  <a:extLst>
                    <a:ext uri="{9D8B030D-6E8A-4147-A177-3AD203B41FA5}">
                      <a16:colId xmlns:a16="http://schemas.microsoft.com/office/drawing/2014/main" val="2656929998"/>
                    </a:ext>
                  </a:extLst>
                </a:gridCol>
                <a:gridCol w="4430240">
                  <a:extLst>
                    <a:ext uri="{9D8B030D-6E8A-4147-A177-3AD203B41FA5}">
                      <a16:colId xmlns:a16="http://schemas.microsoft.com/office/drawing/2014/main" val="3355726601"/>
                    </a:ext>
                  </a:extLst>
                </a:gridCol>
                <a:gridCol w="3568139">
                  <a:extLst>
                    <a:ext uri="{9D8B030D-6E8A-4147-A177-3AD203B41FA5}">
                      <a16:colId xmlns:a16="http://schemas.microsoft.com/office/drawing/2014/main" val="1883800839"/>
                    </a:ext>
                  </a:extLst>
                </a:gridCol>
                <a:gridCol w="1604466">
                  <a:extLst>
                    <a:ext uri="{9D8B030D-6E8A-4147-A177-3AD203B41FA5}">
                      <a16:colId xmlns:a16="http://schemas.microsoft.com/office/drawing/2014/main" val="3705806723"/>
                    </a:ext>
                  </a:extLst>
                </a:gridCol>
                <a:gridCol w="2971454">
                  <a:extLst>
                    <a:ext uri="{9D8B030D-6E8A-4147-A177-3AD203B41FA5}">
                      <a16:colId xmlns:a16="http://schemas.microsoft.com/office/drawing/2014/main" val="3796674673"/>
                    </a:ext>
                  </a:extLst>
                </a:gridCol>
                <a:gridCol w="1698263">
                  <a:extLst>
                    <a:ext uri="{9D8B030D-6E8A-4147-A177-3AD203B41FA5}">
                      <a16:colId xmlns:a16="http://schemas.microsoft.com/office/drawing/2014/main" val="3419338055"/>
                    </a:ext>
                  </a:extLst>
                </a:gridCol>
                <a:gridCol w="3663932">
                  <a:extLst>
                    <a:ext uri="{9D8B030D-6E8A-4147-A177-3AD203B41FA5}">
                      <a16:colId xmlns:a16="http://schemas.microsoft.com/office/drawing/2014/main" val="961813367"/>
                    </a:ext>
                  </a:extLst>
                </a:gridCol>
                <a:gridCol w="1676308">
                  <a:extLst>
                    <a:ext uri="{9D8B030D-6E8A-4147-A177-3AD203B41FA5}">
                      <a16:colId xmlns:a16="http://schemas.microsoft.com/office/drawing/2014/main" val="3981921614"/>
                    </a:ext>
                  </a:extLst>
                </a:gridCol>
              </a:tblGrid>
              <a:tr h="1738562">
                <a:tc>
                  <a:txBody>
                    <a:bodyPr/>
                    <a:lstStyle/>
                    <a:p>
                      <a:pPr algn="ctr"/>
                      <a:r>
                        <a:rPr lang="lv-LV" sz="2800" b="1">
                          <a:solidFill>
                            <a:schemeClr val="tx1">
                              <a:lumMod val="75000"/>
                              <a:lumOff val="25000"/>
                            </a:schemeClr>
                          </a:solidFill>
                          <a:latin typeface="Times New Roman" panose="02020603050405020304" pitchFamily="18" charset="0"/>
                          <a:cs typeface="Times New Roman" panose="02020603050405020304" pitchFamily="18" charset="0"/>
                        </a:rPr>
                        <a:t>Gads</a:t>
                      </a:r>
                    </a:p>
                  </a:txBody>
                  <a:tcPr marL="182880" marR="182880" marT="91440" marB="91440" anchor="ctr"/>
                </a:tc>
                <a:tc>
                  <a:txBody>
                    <a:bodyPr/>
                    <a:lstStyle/>
                    <a:p>
                      <a:pPr algn="ctr"/>
                      <a:r>
                        <a:rPr lang="lv-LV" sz="2800">
                          <a:solidFill>
                            <a:schemeClr val="tx1">
                              <a:lumMod val="75000"/>
                              <a:lumOff val="25000"/>
                            </a:schemeClr>
                          </a:solidFill>
                          <a:latin typeface="Times New Roman" panose="02020603050405020304" pitchFamily="18" charset="0"/>
                          <a:cs typeface="Times New Roman" panose="02020603050405020304" pitchFamily="18" charset="0"/>
                        </a:rPr>
                        <a:t>Sociālajiem pakalpojumiem izlietotais finansējums kopā, EUR</a:t>
                      </a:r>
                    </a:p>
                  </a:txBody>
                  <a:tcPr marL="182880" marR="182880" marT="91440" marB="91440" anchor="ctr"/>
                </a:tc>
                <a:tc>
                  <a:txBody>
                    <a:bodyPr/>
                    <a:lstStyle/>
                    <a:p>
                      <a:pPr algn="ctr"/>
                      <a:r>
                        <a:rPr lang="lv-LV" sz="2800">
                          <a:solidFill>
                            <a:schemeClr val="tx1">
                              <a:lumMod val="75000"/>
                              <a:lumOff val="25000"/>
                            </a:schemeClr>
                          </a:solidFill>
                          <a:latin typeface="Times New Roman" panose="02020603050405020304" pitchFamily="18" charset="0"/>
                          <a:cs typeface="Times New Roman" panose="02020603050405020304" pitchFamily="18" charset="0"/>
                        </a:rPr>
                        <a:t>T.sk. sociālās aprūpes pakalpojumiem dzīvesvietā, EUR</a:t>
                      </a:r>
                    </a:p>
                  </a:txBody>
                  <a:tcPr marL="182880" marR="182880" marT="91440" marB="91440" anchor="ctr"/>
                </a:tc>
                <a:tc>
                  <a:txBody>
                    <a:bodyPr/>
                    <a:lstStyle/>
                    <a:p>
                      <a:pPr algn="ctr"/>
                      <a:r>
                        <a:rPr lang="lv-LV" sz="2800">
                          <a:solidFill>
                            <a:schemeClr val="tx1">
                              <a:lumMod val="75000"/>
                              <a:lumOff val="25000"/>
                            </a:schemeClr>
                          </a:solidFill>
                          <a:latin typeface="Times New Roman" panose="02020603050405020304" pitchFamily="18" charset="0"/>
                          <a:cs typeface="Times New Roman" panose="02020603050405020304" pitchFamily="18" charset="0"/>
                        </a:rPr>
                        <a:t>%</a:t>
                      </a:r>
                    </a:p>
                  </a:txBody>
                  <a:tcPr marL="182880" marR="182880" marT="91440" marB="91440" anchor="ctr"/>
                </a:tc>
                <a:tc>
                  <a:txBody>
                    <a:bodyPr/>
                    <a:lstStyle/>
                    <a:p>
                      <a:pPr algn="ctr"/>
                      <a:r>
                        <a:rPr lang="lv-LV" sz="2800">
                          <a:solidFill>
                            <a:schemeClr val="tx1">
                              <a:lumMod val="75000"/>
                              <a:lumOff val="25000"/>
                            </a:schemeClr>
                          </a:solidFill>
                          <a:latin typeface="Times New Roman" panose="02020603050405020304" pitchFamily="18" charset="0"/>
                          <a:cs typeface="Times New Roman" panose="02020603050405020304" pitchFamily="18" charset="0"/>
                        </a:rPr>
                        <a:t>T.sk. sociālajām gultām, EUR</a:t>
                      </a:r>
                    </a:p>
                  </a:txBody>
                  <a:tcPr marL="182880" marR="182880" marT="91440" marB="91440" anchor="ctr"/>
                </a:tc>
                <a:tc>
                  <a:txBody>
                    <a:bodyPr/>
                    <a:lstStyle/>
                    <a:p>
                      <a:pPr algn="ctr"/>
                      <a:r>
                        <a:rPr lang="lv-LV" sz="2800">
                          <a:solidFill>
                            <a:schemeClr val="tx1">
                              <a:lumMod val="75000"/>
                              <a:lumOff val="25000"/>
                            </a:schemeClr>
                          </a:solidFill>
                          <a:latin typeface="Times New Roman" panose="02020603050405020304" pitchFamily="18" charset="0"/>
                          <a:cs typeface="Times New Roman" panose="02020603050405020304" pitchFamily="18" charset="0"/>
                        </a:rPr>
                        <a:t>%</a:t>
                      </a:r>
                    </a:p>
                  </a:txBody>
                  <a:tcPr marL="182880" marR="182880" marT="91440" marB="91440" anchor="ctr"/>
                </a:tc>
                <a:tc>
                  <a:txBody>
                    <a:bodyPr/>
                    <a:lstStyle/>
                    <a:p>
                      <a:pPr algn="ctr"/>
                      <a:r>
                        <a:rPr lang="lv-LV" sz="2800">
                          <a:solidFill>
                            <a:schemeClr val="tx1">
                              <a:lumMod val="75000"/>
                              <a:lumOff val="25000"/>
                            </a:schemeClr>
                          </a:solidFill>
                          <a:latin typeface="Times New Roman" panose="02020603050405020304" pitchFamily="18" charset="0"/>
                          <a:cs typeface="Times New Roman" panose="02020603050405020304" pitchFamily="18" charset="0"/>
                        </a:rPr>
                        <a:t>T.sk. pansionāta pakalpojumam, EUR</a:t>
                      </a:r>
                    </a:p>
                  </a:txBody>
                  <a:tcPr marL="182880" marR="182880" marT="91440" marB="91440" anchor="ctr"/>
                </a:tc>
                <a:tc>
                  <a:txBody>
                    <a:bodyPr/>
                    <a:lstStyle/>
                    <a:p>
                      <a:pPr algn="ctr"/>
                      <a:r>
                        <a:rPr lang="lv-LV" sz="2800">
                          <a:solidFill>
                            <a:schemeClr val="tx1">
                              <a:lumMod val="75000"/>
                              <a:lumOff val="25000"/>
                            </a:schemeClr>
                          </a:solidFill>
                          <a:latin typeface="Times New Roman" panose="02020603050405020304" pitchFamily="18" charset="0"/>
                          <a:cs typeface="Times New Roman" panose="02020603050405020304" pitchFamily="18" charset="0"/>
                        </a:rPr>
                        <a:t>%</a:t>
                      </a:r>
                    </a:p>
                  </a:txBody>
                  <a:tcPr marL="182880" marR="182880" marT="91440" marB="91440" anchor="ctr"/>
                </a:tc>
                <a:extLst>
                  <a:ext uri="{0D108BD9-81ED-4DB2-BD59-A6C34878D82A}">
                    <a16:rowId xmlns:a16="http://schemas.microsoft.com/office/drawing/2014/main" val="2302477780"/>
                  </a:ext>
                </a:extLst>
              </a:tr>
              <a:tr h="953405">
                <a:tc>
                  <a:txBody>
                    <a:bodyPr/>
                    <a:lstStyle/>
                    <a:p>
                      <a:pPr algn="ctr"/>
                      <a:r>
                        <a:rPr lang="lv-LV" sz="2800" b="1">
                          <a:solidFill>
                            <a:schemeClr val="tx1"/>
                          </a:solidFill>
                          <a:latin typeface="Times New Roman" panose="02020603050405020304" pitchFamily="18" charset="0"/>
                          <a:cs typeface="Times New Roman" panose="02020603050405020304" pitchFamily="18" charset="0"/>
                        </a:rPr>
                        <a:t>2024.gada I pusgads</a:t>
                      </a:r>
                    </a:p>
                  </a:txBody>
                  <a:tcPr marL="182880" marR="182880" marT="91440" marB="91440" anchor="ctr"/>
                </a:tc>
                <a:tc>
                  <a:txBody>
                    <a:bodyPr/>
                    <a:lstStyle/>
                    <a:p>
                      <a:pPr algn="ctr"/>
                      <a:r>
                        <a:rPr lang="lv-LV" sz="2800" b="1">
                          <a:solidFill>
                            <a:schemeClr val="tx1"/>
                          </a:solidFill>
                          <a:latin typeface="Times New Roman" panose="02020603050405020304" pitchFamily="18" charset="0"/>
                          <a:cs typeface="Times New Roman" panose="02020603050405020304" pitchFamily="18" charset="0"/>
                        </a:rPr>
                        <a:t>60 325 712</a:t>
                      </a:r>
                    </a:p>
                  </a:txBody>
                  <a:tcPr marL="182880" marR="182880" marT="91440" marB="91440" anchor="ctr"/>
                </a:tc>
                <a:tc>
                  <a:txBody>
                    <a:bodyPr/>
                    <a:lstStyle/>
                    <a:p>
                      <a:pPr algn="ctr"/>
                      <a:r>
                        <a:rPr lang="lv-LV" sz="2800" b="1">
                          <a:solidFill>
                            <a:schemeClr val="tx1"/>
                          </a:solidFill>
                          <a:latin typeface="Times New Roman" panose="02020603050405020304" pitchFamily="18" charset="0"/>
                          <a:cs typeface="Times New Roman" panose="02020603050405020304" pitchFamily="18" charset="0"/>
                        </a:rPr>
                        <a:t>28 489 303</a:t>
                      </a:r>
                    </a:p>
                  </a:txBody>
                  <a:tcPr marL="182880" marR="182880" marT="91440" marB="91440" anchor="ctr"/>
                </a:tc>
                <a:tc>
                  <a:txBody>
                    <a:bodyPr/>
                    <a:lstStyle/>
                    <a:p>
                      <a:pPr algn="ctr"/>
                      <a:r>
                        <a:rPr lang="lv-LV" sz="2800" b="1">
                          <a:solidFill>
                            <a:schemeClr val="tx1"/>
                          </a:solidFill>
                          <a:highlight>
                            <a:srgbClr val="FFFF00"/>
                          </a:highlight>
                          <a:latin typeface="Times New Roman" panose="02020603050405020304" pitchFamily="18" charset="0"/>
                          <a:cs typeface="Times New Roman" panose="02020603050405020304" pitchFamily="18" charset="0"/>
                        </a:rPr>
                        <a:t>47.2</a:t>
                      </a:r>
                    </a:p>
                  </a:txBody>
                  <a:tcPr marL="182880" marR="182880" marT="91440" marB="91440" anchor="ctr"/>
                </a:tc>
                <a:tc>
                  <a:txBody>
                    <a:bodyPr/>
                    <a:lstStyle/>
                    <a:p>
                      <a:pPr algn="ctr"/>
                      <a:r>
                        <a:rPr lang="lv-LV" sz="2800" b="1">
                          <a:solidFill>
                            <a:schemeClr val="tx1"/>
                          </a:solidFill>
                          <a:latin typeface="Times New Roman" panose="02020603050405020304" pitchFamily="18" charset="0"/>
                          <a:cs typeface="Times New Roman" panose="02020603050405020304" pitchFamily="18" charset="0"/>
                        </a:rPr>
                        <a:t>1 196 437</a:t>
                      </a:r>
                    </a:p>
                  </a:txBody>
                  <a:tcPr marL="182880" marR="182880" marT="91440" marB="91440" anchor="ctr"/>
                </a:tc>
                <a:tc>
                  <a:txBody>
                    <a:bodyPr/>
                    <a:lstStyle/>
                    <a:p>
                      <a:pPr algn="ctr"/>
                      <a:r>
                        <a:rPr lang="lv-LV" sz="2800" b="1">
                          <a:solidFill>
                            <a:schemeClr val="tx1"/>
                          </a:solidFill>
                          <a:latin typeface="Times New Roman" panose="02020603050405020304" pitchFamily="18" charset="0"/>
                          <a:cs typeface="Times New Roman" panose="02020603050405020304" pitchFamily="18" charset="0"/>
                        </a:rPr>
                        <a:t>2%</a:t>
                      </a:r>
                    </a:p>
                  </a:txBody>
                  <a:tcPr marL="182880" marR="182880" marT="91440" marB="91440" anchor="ctr"/>
                </a:tc>
                <a:tc>
                  <a:txBody>
                    <a:bodyPr/>
                    <a:lstStyle/>
                    <a:p>
                      <a:pPr algn="ctr"/>
                      <a:r>
                        <a:rPr lang="lv-LV" sz="2800" b="1">
                          <a:solidFill>
                            <a:schemeClr val="tx1"/>
                          </a:solidFill>
                          <a:latin typeface="Times New Roman" panose="02020603050405020304" pitchFamily="18" charset="0"/>
                          <a:cs typeface="Times New Roman" panose="02020603050405020304" pitchFamily="18" charset="0"/>
                        </a:rPr>
                        <a:t>10 450 372</a:t>
                      </a:r>
                    </a:p>
                  </a:txBody>
                  <a:tcPr marL="182880" marR="182880" marT="91440" marB="91440" anchor="ctr"/>
                </a:tc>
                <a:tc>
                  <a:txBody>
                    <a:bodyPr/>
                    <a:lstStyle/>
                    <a:p>
                      <a:pPr algn="ctr"/>
                      <a:r>
                        <a:rPr lang="lv-LV" sz="2800" b="1">
                          <a:solidFill>
                            <a:schemeClr val="tx1"/>
                          </a:solidFill>
                          <a:highlight>
                            <a:srgbClr val="FFFF00"/>
                          </a:highlight>
                          <a:latin typeface="Times New Roman" panose="02020603050405020304" pitchFamily="18" charset="0"/>
                          <a:cs typeface="Times New Roman" panose="02020603050405020304" pitchFamily="18" charset="0"/>
                        </a:rPr>
                        <a:t>17.3%</a:t>
                      </a:r>
                    </a:p>
                  </a:txBody>
                  <a:tcPr marL="182880" marR="182880" marT="91440" marB="91440" anchor="ctr"/>
                </a:tc>
                <a:extLst>
                  <a:ext uri="{0D108BD9-81ED-4DB2-BD59-A6C34878D82A}">
                    <a16:rowId xmlns:a16="http://schemas.microsoft.com/office/drawing/2014/main" val="2588754959"/>
                  </a:ext>
                </a:extLst>
              </a:tr>
              <a:tr h="560826">
                <a:tc>
                  <a:txBody>
                    <a:bodyPr/>
                    <a:lstStyle/>
                    <a:p>
                      <a:pPr algn="ctr"/>
                      <a:r>
                        <a:rPr lang="lv-LV" sz="2800" b="1">
                          <a:latin typeface="Times New Roman" panose="02020603050405020304" pitchFamily="18" charset="0"/>
                          <a:cs typeface="Times New Roman" panose="02020603050405020304" pitchFamily="18" charset="0"/>
                        </a:rPr>
                        <a:t>2023</a:t>
                      </a:r>
                    </a:p>
                  </a:txBody>
                  <a:tcPr marL="182880" marR="182880" marT="91440" marB="91440"/>
                </a:tc>
                <a:tc>
                  <a:txBody>
                    <a:bodyPr/>
                    <a:lstStyle/>
                    <a:p>
                      <a:pPr algn="ctr"/>
                      <a:r>
                        <a:rPr lang="lv-LV" sz="2800" b="1">
                          <a:latin typeface="Times New Roman" panose="02020603050405020304" pitchFamily="18" charset="0"/>
                          <a:cs typeface="Times New Roman" panose="02020603050405020304" pitchFamily="18" charset="0"/>
                        </a:rPr>
                        <a:t>108 528 512</a:t>
                      </a:r>
                    </a:p>
                  </a:txBody>
                  <a:tcPr marL="182880" marR="182880" marT="91440" marB="91440"/>
                </a:tc>
                <a:tc>
                  <a:txBody>
                    <a:bodyPr/>
                    <a:lstStyle/>
                    <a:p>
                      <a:pPr algn="ctr"/>
                      <a:r>
                        <a:rPr lang="lv-LV" sz="2800" b="1">
                          <a:latin typeface="Times New Roman" panose="02020603050405020304" pitchFamily="18" charset="0"/>
                          <a:cs typeface="Times New Roman" panose="02020603050405020304" pitchFamily="18" charset="0"/>
                        </a:rPr>
                        <a:t>34 986 372</a:t>
                      </a:r>
                    </a:p>
                  </a:txBody>
                  <a:tcPr marL="182880" marR="182880" marT="91440" marB="91440"/>
                </a:tc>
                <a:tc>
                  <a:txBody>
                    <a:bodyPr/>
                    <a:lstStyle/>
                    <a:p>
                      <a:pPr algn="ctr"/>
                      <a:r>
                        <a:rPr lang="lv-LV" sz="2800" b="1">
                          <a:highlight>
                            <a:srgbClr val="FFFF00"/>
                          </a:highlight>
                          <a:latin typeface="Times New Roman" panose="02020603050405020304" pitchFamily="18" charset="0"/>
                          <a:cs typeface="Times New Roman" panose="02020603050405020304" pitchFamily="18" charset="0"/>
                        </a:rPr>
                        <a:t>32.2%</a:t>
                      </a:r>
                    </a:p>
                  </a:txBody>
                  <a:tcPr marL="182880" marR="182880" marT="91440" marB="91440"/>
                </a:tc>
                <a:tc>
                  <a:txBody>
                    <a:bodyPr/>
                    <a:lstStyle/>
                    <a:p>
                      <a:pPr algn="ctr"/>
                      <a:r>
                        <a:rPr lang="lv-LV" sz="2800" b="1">
                          <a:latin typeface="Times New Roman" panose="02020603050405020304" pitchFamily="18" charset="0"/>
                          <a:cs typeface="Times New Roman" panose="02020603050405020304" pitchFamily="18" charset="0"/>
                        </a:rPr>
                        <a:t> 2 021 427</a:t>
                      </a:r>
                    </a:p>
                  </a:txBody>
                  <a:tcPr marL="182880" marR="182880" marT="91440" marB="91440"/>
                </a:tc>
                <a:tc>
                  <a:txBody>
                    <a:bodyPr/>
                    <a:lstStyle/>
                    <a:p>
                      <a:pPr algn="ctr"/>
                      <a:r>
                        <a:rPr lang="lv-LV" sz="2800" b="1">
                          <a:latin typeface="Times New Roman" panose="02020603050405020304" pitchFamily="18" charset="0"/>
                          <a:cs typeface="Times New Roman" panose="02020603050405020304" pitchFamily="18" charset="0"/>
                        </a:rPr>
                        <a:t>1.9%</a:t>
                      </a:r>
                    </a:p>
                  </a:txBody>
                  <a:tcPr marL="182880" marR="182880" marT="91440" marB="91440"/>
                </a:tc>
                <a:tc>
                  <a:txBody>
                    <a:bodyPr/>
                    <a:lstStyle/>
                    <a:p>
                      <a:pPr algn="ctr"/>
                      <a:r>
                        <a:rPr lang="lv-LV" sz="2800" b="1">
                          <a:latin typeface="Times New Roman" panose="02020603050405020304" pitchFamily="18" charset="0"/>
                          <a:cs typeface="Times New Roman" panose="02020603050405020304" pitchFamily="18" charset="0"/>
                        </a:rPr>
                        <a:t>21 012 892</a:t>
                      </a:r>
                    </a:p>
                  </a:txBody>
                  <a:tcPr marL="182880" marR="182880" marT="91440" marB="91440"/>
                </a:tc>
                <a:tc>
                  <a:txBody>
                    <a:bodyPr/>
                    <a:lstStyle/>
                    <a:p>
                      <a:pPr algn="ctr"/>
                      <a:r>
                        <a:rPr lang="lv-LV" sz="2800" b="1">
                          <a:highlight>
                            <a:srgbClr val="FFFF00"/>
                          </a:highlight>
                          <a:latin typeface="Times New Roman" panose="02020603050405020304" pitchFamily="18" charset="0"/>
                          <a:cs typeface="Times New Roman" panose="02020603050405020304" pitchFamily="18" charset="0"/>
                        </a:rPr>
                        <a:t>19.4%</a:t>
                      </a:r>
                    </a:p>
                  </a:txBody>
                  <a:tcPr marL="182880" marR="182880" marT="91440" marB="91440"/>
                </a:tc>
                <a:extLst>
                  <a:ext uri="{0D108BD9-81ED-4DB2-BD59-A6C34878D82A}">
                    <a16:rowId xmlns:a16="http://schemas.microsoft.com/office/drawing/2014/main" val="4081424954"/>
                  </a:ext>
                </a:extLst>
              </a:tr>
              <a:tr h="560826">
                <a:tc>
                  <a:txBody>
                    <a:bodyPr/>
                    <a:lstStyle/>
                    <a:p>
                      <a:pPr algn="ctr"/>
                      <a:r>
                        <a:rPr lang="lv-LV" sz="2800" b="1">
                          <a:latin typeface="Times New Roman" panose="02020603050405020304" pitchFamily="18" charset="0"/>
                          <a:cs typeface="Times New Roman" panose="02020603050405020304" pitchFamily="18" charset="0"/>
                        </a:rPr>
                        <a:t>2022</a:t>
                      </a:r>
                    </a:p>
                  </a:txBody>
                  <a:tcPr marL="182880" marR="182880" marT="91440" marB="91440"/>
                </a:tc>
                <a:tc>
                  <a:txBody>
                    <a:bodyPr/>
                    <a:lstStyle/>
                    <a:p>
                      <a:pPr algn="ctr"/>
                      <a:r>
                        <a:rPr lang="lv-LV" sz="2800" b="0">
                          <a:latin typeface="Times New Roman" panose="02020603050405020304" pitchFamily="18" charset="0"/>
                          <a:cs typeface="Times New Roman" panose="02020603050405020304" pitchFamily="18" charset="0"/>
                        </a:rPr>
                        <a:t>86 271 276</a:t>
                      </a:r>
                    </a:p>
                  </a:txBody>
                  <a:tcPr marL="182880" marR="182880" marT="91440" marB="91440"/>
                </a:tc>
                <a:tc>
                  <a:txBody>
                    <a:bodyPr/>
                    <a:lstStyle/>
                    <a:p>
                      <a:pPr algn="ctr"/>
                      <a:r>
                        <a:rPr lang="lv-LV" sz="2800" b="0">
                          <a:latin typeface="Times New Roman" panose="02020603050405020304" pitchFamily="18" charset="0"/>
                          <a:cs typeface="Times New Roman" panose="02020603050405020304" pitchFamily="18" charset="0"/>
                        </a:rPr>
                        <a:t>26 916 766</a:t>
                      </a:r>
                    </a:p>
                  </a:txBody>
                  <a:tcPr marL="182880" marR="182880" marT="91440" marB="91440"/>
                </a:tc>
                <a:tc>
                  <a:txBody>
                    <a:bodyPr/>
                    <a:lstStyle/>
                    <a:p>
                      <a:pPr algn="ctr"/>
                      <a:r>
                        <a:rPr lang="lv-LV" sz="2800" b="0">
                          <a:latin typeface="Times New Roman" panose="02020603050405020304" pitchFamily="18" charset="0"/>
                          <a:cs typeface="Times New Roman" panose="02020603050405020304" pitchFamily="18" charset="0"/>
                        </a:rPr>
                        <a:t>31.2%</a:t>
                      </a:r>
                    </a:p>
                  </a:txBody>
                  <a:tcPr marL="182880" marR="182880" marT="91440" marB="91440"/>
                </a:tc>
                <a:tc>
                  <a:txBody>
                    <a:bodyPr/>
                    <a:lstStyle/>
                    <a:p>
                      <a:pPr algn="ctr"/>
                      <a:r>
                        <a:rPr lang="lv-LV" sz="2800" b="0">
                          <a:solidFill>
                            <a:schemeClr val="tx1"/>
                          </a:solidFill>
                          <a:latin typeface="Times New Roman" panose="02020603050405020304" pitchFamily="18" charset="0"/>
                          <a:cs typeface="Times New Roman" panose="02020603050405020304" pitchFamily="18" charset="0"/>
                        </a:rPr>
                        <a:t>1 699 172</a:t>
                      </a:r>
                    </a:p>
                  </a:txBody>
                  <a:tcPr marL="182880" marR="182880" marT="91440" marB="91440"/>
                </a:tc>
                <a:tc>
                  <a:txBody>
                    <a:bodyPr/>
                    <a:lstStyle/>
                    <a:p>
                      <a:pPr algn="ctr"/>
                      <a:r>
                        <a:rPr lang="lv-LV" sz="2800" b="0">
                          <a:solidFill>
                            <a:schemeClr val="tx1"/>
                          </a:solidFill>
                          <a:latin typeface="Times New Roman" panose="02020603050405020304" pitchFamily="18" charset="0"/>
                          <a:cs typeface="Times New Roman" panose="02020603050405020304" pitchFamily="18" charset="0"/>
                        </a:rPr>
                        <a:t>2%</a:t>
                      </a:r>
                    </a:p>
                  </a:txBody>
                  <a:tcPr marL="182880" marR="182880" marT="91440" marB="91440"/>
                </a:tc>
                <a:tc>
                  <a:txBody>
                    <a:bodyPr/>
                    <a:lstStyle/>
                    <a:p>
                      <a:pPr algn="ctr"/>
                      <a:r>
                        <a:rPr lang="lv-LV" sz="2800" b="0">
                          <a:latin typeface="Times New Roman" panose="02020603050405020304" pitchFamily="18" charset="0"/>
                          <a:cs typeface="Times New Roman" panose="02020603050405020304" pitchFamily="18" charset="0"/>
                        </a:rPr>
                        <a:t>16 413 058</a:t>
                      </a:r>
                    </a:p>
                  </a:txBody>
                  <a:tcPr marL="182880" marR="182880" marT="91440" marB="91440"/>
                </a:tc>
                <a:tc>
                  <a:txBody>
                    <a:bodyPr/>
                    <a:lstStyle/>
                    <a:p>
                      <a:pPr algn="ctr"/>
                      <a:r>
                        <a:rPr lang="lv-LV" sz="2800" b="0">
                          <a:latin typeface="Times New Roman" panose="02020603050405020304" pitchFamily="18" charset="0"/>
                          <a:cs typeface="Times New Roman" panose="02020603050405020304" pitchFamily="18" charset="0"/>
                        </a:rPr>
                        <a:t>19%</a:t>
                      </a:r>
                    </a:p>
                  </a:txBody>
                  <a:tcPr marL="182880" marR="182880" marT="91440" marB="91440"/>
                </a:tc>
                <a:extLst>
                  <a:ext uri="{0D108BD9-81ED-4DB2-BD59-A6C34878D82A}">
                    <a16:rowId xmlns:a16="http://schemas.microsoft.com/office/drawing/2014/main" val="2876442916"/>
                  </a:ext>
                </a:extLst>
              </a:tr>
              <a:tr h="655401">
                <a:tc>
                  <a:txBody>
                    <a:bodyPr/>
                    <a:lstStyle/>
                    <a:p>
                      <a:pPr algn="ctr"/>
                      <a:r>
                        <a:rPr lang="lv-LV" sz="2800" b="1">
                          <a:latin typeface="Times New Roman" panose="02020603050405020304" pitchFamily="18" charset="0"/>
                          <a:cs typeface="Times New Roman" panose="02020603050405020304" pitchFamily="18" charset="0"/>
                        </a:rPr>
                        <a:t>2021</a:t>
                      </a:r>
                    </a:p>
                  </a:txBody>
                  <a:tcPr marL="182880" marR="182880" marT="91440" marB="91440"/>
                </a:tc>
                <a:tc>
                  <a:txBody>
                    <a:bodyPr/>
                    <a:lstStyle/>
                    <a:p>
                      <a:pPr algn="ctr"/>
                      <a:r>
                        <a:rPr lang="lv-LV" sz="2800" b="0">
                          <a:latin typeface="Times New Roman" panose="02020603050405020304" pitchFamily="18" charset="0"/>
                          <a:cs typeface="Times New Roman" panose="02020603050405020304" pitchFamily="18" charset="0"/>
                        </a:rPr>
                        <a:t>74 138 955</a:t>
                      </a:r>
                    </a:p>
                  </a:txBody>
                  <a:tcPr marL="182880" marR="182880" marT="91440" marB="91440"/>
                </a:tc>
                <a:tc>
                  <a:txBody>
                    <a:bodyPr/>
                    <a:lstStyle/>
                    <a:p>
                      <a:pPr algn="ctr"/>
                      <a:r>
                        <a:rPr lang="lv-LV" sz="2800" b="0">
                          <a:latin typeface="Times New Roman" panose="02020603050405020304" pitchFamily="18" charset="0"/>
                          <a:cs typeface="Times New Roman" panose="02020603050405020304" pitchFamily="18" charset="0"/>
                        </a:rPr>
                        <a:t>23 832 977</a:t>
                      </a:r>
                    </a:p>
                  </a:txBody>
                  <a:tcPr marL="182880" marR="182880" marT="91440" marB="91440"/>
                </a:tc>
                <a:tc>
                  <a:txBody>
                    <a:bodyPr/>
                    <a:lstStyle/>
                    <a:p>
                      <a:pPr algn="ctr"/>
                      <a:r>
                        <a:rPr lang="lv-LV" sz="2800" b="0">
                          <a:latin typeface="Times New Roman" panose="02020603050405020304" pitchFamily="18" charset="0"/>
                          <a:cs typeface="Times New Roman" panose="02020603050405020304" pitchFamily="18" charset="0"/>
                        </a:rPr>
                        <a:t>32%</a:t>
                      </a:r>
                    </a:p>
                  </a:txBody>
                  <a:tcPr marL="182880" marR="182880" marT="91440" marB="91440"/>
                </a:tc>
                <a:tc>
                  <a:txBody>
                    <a:bodyPr/>
                    <a:lstStyle/>
                    <a:p>
                      <a:pPr algn="ctr"/>
                      <a:r>
                        <a:rPr lang="lv-LV" sz="2800" b="0">
                          <a:solidFill>
                            <a:schemeClr val="tx1"/>
                          </a:solidFill>
                          <a:latin typeface="Times New Roman" panose="02020603050405020304" pitchFamily="18" charset="0"/>
                          <a:cs typeface="Times New Roman" panose="02020603050405020304" pitchFamily="18" charset="0"/>
                        </a:rPr>
                        <a:t>1 291 320</a:t>
                      </a:r>
                    </a:p>
                  </a:txBody>
                  <a:tcPr marL="182880" marR="182880" marT="91440" marB="91440"/>
                </a:tc>
                <a:tc>
                  <a:txBody>
                    <a:bodyPr/>
                    <a:lstStyle/>
                    <a:p>
                      <a:pPr algn="ctr"/>
                      <a:r>
                        <a:rPr lang="lv-LV" sz="2800" b="0">
                          <a:solidFill>
                            <a:schemeClr val="tx1"/>
                          </a:solidFill>
                          <a:latin typeface="Times New Roman" panose="02020603050405020304" pitchFamily="18" charset="0"/>
                          <a:cs typeface="Times New Roman" panose="02020603050405020304" pitchFamily="18" charset="0"/>
                        </a:rPr>
                        <a:t>1.7%</a:t>
                      </a:r>
                    </a:p>
                  </a:txBody>
                  <a:tcPr marL="182880" marR="182880" marT="91440" marB="91440"/>
                </a:tc>
                <a:tc>
                  <a:txBody>
                    <a:bodyPr/>
                    <a:lstStyle/>
                    <a:p>
                      <a:pPr algn="ctr"/>
                      <a:r>
                        <a:rPr lang="lv-LV" sz="2800" b="0">
                          <a:latin typeface="Times New Roman" panose="02020603050405020304" pitchFamily="18" charset="0"/>
                          <a:cs typeface="Times New Roman" panose="02020603050405020304" pitchFamily="18" charset="0"/>
                        </a:rPr>
                        <a:t>14 693 227 </a:t>
                      </a:r>
                    </a:p>
                  </a:txBody>
                  <a:tcPr marL="182880" marR="182880" marT="91440" marB="91440"/>
                </a:tc>
                <a:tc>
                  <a:txBody>
                    <a:bodyPr/>
                    <a:lstStyle/>
                    <a:p>
                      <a:pPr algn="ctr"/>
                      <a:r>
                        <a:rPr lang="lv-LV" sz="2800" b="0" dirty="0">
                          <a:latin typeface="Times New Roman" panose="02020603050405020304" pitchFamily="18" charset="0"/>
                          <a:cs typeface="Times New Roman" panose="02020603050405020304" pitchFamily="18" charset="0"/>
                        </a:rPr>
                        <a:t>20%</a:t>
                      </a:r>
                    </a:p>
                  </a:txBody>
                  <a:tcPr marL="182880" marR="182880" marT="91440" marB="91440"/>
                </a:tc>
                <a:extLst>
                  <a:ext uri="{0D108BD9-81ED-4DB2-BD59-A6C34878D82A}">
                    <a16:rowId xmlns:a16="http://schemas.microsoft.com/office/drawing/2014/main" val="3713616595"/>
                  </a:ext>
                </a:extLst>
              </a:tr>
            </a:tbl>
          </a:graphicData>
        </a:graphic>
      </p:graphicFrame>
      <p:sp>
        <p:nvSpPr>
          <p:cNvPr id="5" name="Text Placeholder 1">
            <a:extLst>
              <a:ext uri="{FF2B5EF4-FFF2-40B4-BE49-F238E27FC236}">
                <a16:creationId xmlns:a16="http://schemas.microsoft.com/office/drawing/2014/main" id="{B3F979C1-27A7-4291-8DE1-5E380E138B8A}"/>
              </a:ext>
            </a:extLst>
          </p:cNvPr>
          <p:cNvSpPr txBox="1">
            <a:spLocks/>
          </p:cNvSpPr>
          <p:nvPr/>
        </p:nvSpPr>
        <p:spPr>
          <a:xfrm>
            <a:off x="1575795" y="647758"/>
            <a:ext cx="21911734" cy="642038"/>
          </a:xfrm>
          <a:prstGeom prst="rect">
            <a:avLst/>
          </a:prstGeom>
        </p:spPr>
        <p:txBody>
          <a:bodyPr>
            <a:noAutofit/>
          </a:bodyPr>
          <a:lstStyle>
            <a:lvl1pPr marL="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1pPr>
            <a:lvl2pPr marL="6096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2pPr>
            <a:lvl3pPr marL="12192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3pPr>
            <a:lvl4pPr marL="18288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4pPr>
            <a:lvl5pPr marL="24384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algn="ctr" defTabSz="825500" hangingPunct="1">
              <a:buSzTx/>
              <a:defRPr/>
            </a:pPr>
            <a:r>
              <a:rPr lang="fr-FR" sz="5400" dirty="0">
                <a:solidFill>
                  <a:srgbClr val="000000"/>
                </a:solidFill>
                <a:latin typeface="Calibri" panose="020F0502020204030204" pitchFamily="34" charset="0"/>
                <a:cs typeface="Calibri" panose="020F0502020204030204" pitchFamily="34" charset="0"/>
              </a:rPr>
              <a:t>Sociālās aprūpes pakalpojumu izdevumu īpatsvars</a:t>
            </a:r>
            <a:r>
              <a:rPr lang="lv-LV" sz="5400" dirty="0">
                <a:solidFill>
                  <a:srgbClr val="000000"/>
                </a:solidFill>
                <a:latin typeface="Calibri" panose="020F0502020204030204" pitchFamily="34" charset="0"/>
                <a:cs typeface="Calibri" panose="020F0502020204030204" pitchFamily="34" charset="0"/>
              </a:rPr>
              <a:t> no sociālajiem pakalpojumiem izlietotā finansējuma</a:t>
            </a:r>
          </a:p>
        </p:txBody>
      </p:sp>
    </p:spTree>
    <p:extLst>
      <p:ext uri="{BB962C8B-B14F-4D97-AF65-F5344CB8AC3E}">
        <p14:creationId xmlns:p14="http://schemas.microsoft.com/office/powerpoint/2010/main" val="226560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Satura vietturis 15"/>
          <p:cNvGraphicFramePr>
            <a:graphicFrameLocks noGrp="1"/>
          </p:cNvGraphicFramePr>
          <p:nvPr>
            <p:ph idx="1"/>
            <p:extLst>
              <p:ext uri="{D42A27DB-BD31-4B8C-83A1-F6EECF244321}">
                <p14:modId xmlns:p14="http://schemas.microsoft.com/office/powerpoint/2010/main" val="1314832712"/>
              </p:ext>
            </p:extLst>
          </p:nvPr>
        </p:nvGraphicFramePr>
        <p:xfrm>
          <a:off x="2104714" y="1289797"/>
          <a:ext cx="20904142" cy="7168403"/>
        </p:xfrm>
        <a:graphic>
          <a:graphicData uri="http://schemas.openxmlformats.org/drawingml/2006/chart">
            <c:chart xmlns:c="http://schemas.openxmlformats.org/drawingml/2006/chart" xmlns:r="http://schemas.openxmlformats.org/officeDocument/2006/relationships" r:id="rId3"/>
          </a:graphicData>
        </a:graphic>
      </p:graphicFrame>
      <p:sp>
        <p:nvSpPr>
          <p:cNvPr id="5" name="Virsraksts 2">
            <a:extLst>
              <a:ext uri="{FF2B5EF4-FFF2-40B4-BE49-F238E27FC236}">
                <a16:creationId xmlns:a16="http://schemas.microsoft.com/office/drawing/2014/main" id="{71D7D626-1706-4DB9-8B7C-4AF56FAF2609}"/>
              </a:ext>
            </a:extLst>
          </p:cNvPr>
          <p:cNvSpPr txBox="1">
            <a:spLocks/>
          </p:cNvSpPr>
          <p:nvPr/>
        </p:nvSpPr>
        <p:spPr>
          <a:xfrm>
            <a:off x="601133" y="8458200"/>
            <a:ext cx="23181733" cy="52578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fontScale="32500" lnSpcReduction="20000"/>
          </a:bodyPr>
          <a:lstStyle>
            <a:lvl1pPr marL="0" marR="0" indent="0" algn="l" defTabSz="2438338" rtl="0" latinLnBrk="0">
              <a:lnSpc>
                <a:spcPct val="90000"/>
              </a:lnSpc>
              <a:spcBef>
                <a:spcPts val="0"/>
              </a:spcBef>
              <a:spcAft>
                <a:spcPts val="0"/>
              </a:spcAft>
              <a:buClrTx/>
              <a:buSzTx/>
              <a:buFontTx/>
              <a:buNone/>
              <a:tabLst/>
              <a:defRPr sz="9000" b="0" i="0" u="none" strike="noStrike" cap="none" spc="180" baseline="0">
                <a:solidFill>
                  <a:schemeClr val="tx1"/>
                </a:solidFill>
                <a:uFillTx/>
                <a:latin typeface="GILROY-SEMIBOLD" pitchFamily="2" charset="77"/>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marL="685800" indent="-685800" hangingPunct="1">
              <a:buFont typeface="Wingdings" panose="05000000000000000000" pitchFamily="2" charset="2"/>
              <a:buChar char="Ø"/>
            </a:pPr>
            <a:r>
              <a:rPr lang="lv-LV" sz="10400" dirty="0">
                <a:latin typeface="Calibri "/>
                <a:cs typeface="Times New Roman" panose="02020603050405020304" pitchFamily="18" charset="0"/>
              </a:rPr>
              <a:t>2023.gadā aprūpes mājās pakalpojumā ievērojami </a:t>
            </a:r>
            <a:r>
              <a:rPr lang="lv-LV" sz="10400" b="1" dirty="0">
                <a:latin typeface="Calibri "/>
                <a:cs typeface="Times New Roman" panose="02020603050405020304" pitchFamily="18" charset="0"/>
              </a:rPr>
              <a:t>palielinājās pilngadīgo klientu skaits</a:t>
            </a:r>
            <a:r>
              <a:rPr lang="lv-LV" sz="10400" dirty="0">
                <a:latin typeface="Calibri "/>
                <a:cs typeface="Times New Roman" panose="02020603050405020304" pitchFamily="18" charset="0"/>
              </a:rPr>
              <a:t> </a:t>
            </a:r>
            <a:r>
              <a:rPr lang="lv-LV" sz="10400" b="1" dirty="0">
                <a:latin typeface="Calibri "/>
                <a:cs typeface="Times New Roman" panose="02020603050405020304" pitchFamily="18" charset="0"/>
              </a:rPr>
              <a:t>ar</a:t>
            </a:r>
            <a:r>
              <a:rPr lang="lv-LV" sz="10400" dirty="0">
                <a:latin typeface="Calibri "/>
                <a:cs typeface="Times New Roman" panose="02020603050405020304" pitchFamily="18" charset="0"/>
              </a:rPr>
              <a:t> </a:t>
            </a:r>
            <a:r>
              <a:rPr lang="lv-LV" sz="10400" b="1" dirty="0">
                <a:latin typeface="Calibri "/>
                <a:cs typeface="Times New Roman" panose="02020603050405020304" pitchFamily="18" charset="0"/>
              </a:rPr>
              <a:t>aprūpes apjomu </a:t>
            </a:r>
            <a:r>
              <a:rPr lang="lv-LV" sz="10400" dirty="0">
                <a:latin typeface="Calibri "/>
                <a:cs typeface="Times New Roman" panose="02020603050405020304" pitchFamily="18" charset="0"/>
              </a:rPr>
              <a:t>virs 12 aprūpes stundām nedēļā (</a:t>
            </a:r>
            <a:r>
              <a:rPr lang="lv-LV" sz="10400" i="1" dirty="0">
                <a:latin typeface="Calibri "/>
                <a:cs typeface="Times New Roman" panose="02020603050405020304" pitchFamily="18" charset="0"/>
              </a:rPr>
              <a:t>par 332 personām jeb </a:t>
            </a:r>
            <a:r>
              <a:rPr lang="lv-LV" sz="10400" b="1" i="1" dirty="0">
                <a:latin typeface="Calibri "/>
                <a:cs typeface="Times New Roman" panose="02020603050405020304" pitchFamily="18" charset="0"/>
              </a:rPr>
              <a:t>8% </a:t>
            </a:r>
            <a:r>
              <a:rPr lang="lv-LV" sz="10400" i="1" dirty="0">
                <a:latin typeface="Calibri "/>
                <a:cs typeface="Times New Roman" panose="02020603050405020304" pitchFamily="18" charset="0"/>
              </a:rPr>
              <a:t>vairāk, 2024.g. I </a:t>
            </a:r>
            <a:r>
              <a:rPr lang="lv-LV" sz="10400" i="1" dirty="0" err="1">
                <a:latin typeface="Calibri "/>
                <a:cs typeface="Times New Roman" panose="02020603050405020304" pitchFamily="18" charset="0"/>
              </a:rPr>
              <a:t>pusg</a:t>
            </a:r>
            <a:r>
              <a:rPr lang="lv-LV" sz="10400" i="1" dirty="0">
                <a:latin typeface="Calibri "/>
                <a:cs typeface="Times New Roman" panose="02020603050405020304" pitchFamily="18" charset="0"/>
              </a:rPr>
              <a:t> pret 2023.g.I </a:t>
            </a:r>
            <a:r>
              <a:rPr lang="lv-LV" sz="10400" i="1" dirty="0" err="1">
                <a:latin typeface="Calibri "/>
                <a:cs typeface="Times New Roman" panose="02020603050405020304" pitchFamily="18" charset="0"/>
              </a:rPr>
              <a:t>pusg</a:t>
            </a:r>
            <a:r>
              <a:rPr lang="lv-LV" sz="10400" i="1" dirty="0">
                <a:latin typeface="Calibri "/>
                <a:cs typeface="Times New Roman" panose="02020603050405020304" pitchFamily="18" charset="0"/>
              </a:rPr>
              <a:t>.-par 476 personām jeb </a:t>
            </a:r>
            <a:r>
              <a:rPr lang="lv-LV" sz="10400" b="1" i="1" dirty="0">
                <a:latin typeface="Calibri "/>
                <a:cs typeface="Times New Roman" panose="02020603050405020304" pitchFamily="18" charset="0"/>
              </a:rPr>
              <a:t>14%</a:t>
            </a:r>
            <a:r>
              <a:rPr lang="lv-LV" sz="10400" i="1" dirty="0">
                <a:latin typeface="Calibri "/>
                <a:cs typeface="Times New Roman" panose="02020603050405020304" pitchFamily="18" charset="0"/>
              </a:rPr>
              <a:t>), </a:t>
            </a:r>
            <a:r>
              <a:rPr lang="lv-LV" sz="10400" dirty="0">
                <a:latin typeface="Calibri "/>
                <a:cs typeface="Times New Roman" panose="02020603050405020304" pitchFamily="18" charset="0"/>
              </a:rPr>
              <a:t>kā arī </a:t>
            </a:r>
            <a:r>
              <a:rPr lang="lv-LV" sz="10400" b="1" dirty="0">
                <a:latin typeface="Calibri "/>
                <a:cs typeface="Times New Roman" panose="02020603050405020304" pitchFamily="18" charset="0"/>
              </a:rPr>
              <a:t>aprūpes stundas kopā palielinājās par 8%</a:t>
            </a:r>
            <a:r>
              <a:rPr lang="lv-LV" sz="10400" i="1" dirty="0">
                <a:latin typeface="Calibri "/>
                <a:cs typeface="Times New Roman" panose="02020603050405020304" pitchFamily="18" charset="0"/>
              </a:rPr>
              <a:t>(2024.g. I </a:t>
            </a:r>
            <a:r>
              <a:rPr lang="lv-LV" sz="10400" i="1" dirty="0" err="1">
                <a:latin typeface="Calibri "/>
                <a:cs typeface="Times New Roman" panose="02020603050405020304" pitchFamily="18" charset="0"/>
              </a:rPr>
              <a:t>pusg</a:t>
            </a:r>
            <a:r>
              <a:rPr lang="lv-LV" sz="10400" i="1" dirty="0">
                <a:latin typeface="Calibri "/>
                <a:cs typeface="Times New Roman" panose="02020603050405020304" pitchFamily="18" charset="0"/>
              </a:rPr>
              <a:t> pret 2023.g.I pusg.-</a:t>
            </a:r>
            <a:r>
              <a:rPr lang="lv-LV" sz="10400" b="1" i="1" dirty="0">
                <a:latin typeface="Calibri "/>
                <a:cs typeface="Times New Roman" panose="02020603050405020304" pitchFamily="18" charset="0"/>
              </a:rPr>
              <a:t>13%</a:t>
            </a:r>
            <a:r>
              <a:rPr lang="lv-LV" sz="10400" i="1" dirty="0">
                <a:latin typeface="Calibri "/>
                <a:cs typeface="Times New Roman" panose="02020603050405020304" pitchFamily="18" charset="0"/>
              </a:rPr>
              <a:t>)</a:t>
            </a:r>
          </a:p>
          <a:p>
            <a:pPr marL="685800" indent="-685800" hangingPunct="1">
              <a:buFont typeface="Wingdings" panose="05000000000000000000" pitchFamily="2" charset="2"/>
              <a:buChar char="Ø"/>
            </a:pPr>
            <a:endParaRPr lang="lv-LV" sz="10400" b="1" dirty="0">
              <a:latin typeface="Calibri "/>
              <a:cs typeface="Times New Roman" panose="02020603050405020304" pitchFamily="18" charset="0"/>
            </a:endParaRPr>
          </a:p>
          <a:p>
            <a:pPr marL="685800" indent="-685800" hangingPunct="1">
              <a:buFont typeface="Wingdings" panose="05000000000000000000" pitchFamily="2" charset="2"/>
              <a:buChar char="Ø"/>
            </a:pPr>
            <a:r>
              <a:rPr lang="lv-LV" sz="10400" b="1" dirty="0">
                <a:latin typeface="Calibri "/>
                <a:cs typeface="Times New Roman" panose="02020603050405020304" pitchFamily="18" charset="0"/>
              </a:rPr>
              <a:t>aprūpējamo bērnu skaits </a:t>
            </a:r>
            <a:r>
              <a:rPr lang="lv-LV" sz="10400" dirty="0">
                <a:latin typeface="Calibri "/>
                <a:cs typeface="Times New Roman" panose="02020603050405020304" pitchFamily="18" charset="0"/>
              </a:rPr>
              <a:t>palielinājās no 538 bērniem 2022.gadā līdz 770 bērniem 2023.gadā (</a:t>
            </a:r>
            <a:r>
              <a:rPr lang="lv-LV" sz="10400" b="1" dirty="0">
                <a:latin typeface="Calibri "/>
                <a:cs typeface="Times New Roman" panose="02020603050405020304" pitchFamily="18" charset="0"/>
              </a:rPr>
              <a:t>par 232 jeb 43% vairāk</a:t>
            </a:r>
            <a:r>
              <a:rPr lang="lv-LV" sz="10400" dirty="0">
                <a:latin typeface="Calibri "/>
                <a:cs typeface="Times New Roman" panose="02020603050405020304" pitchFamily="18" charset="0"/>
              </a:rPr>
              <a:t>);</a:t>
            </a:r>
            <a:r>
              <a:rPr kumimoji="0" lang="lv-LV" sz="10400" b="0" i="1" u="none" strike="noStrike" kern="0" cap="none" spc="0" normalizeH="0" baseline="0" noProof="0" dirty="0">
                <a:ln>
                  <a:noFill/>
                </a:ln>
                <a:solidFill>
                  <a:srgbClr val="5E5E5E"/>
                </a:solidFill>
                <a:effectLst/>
                <a:uLnTx/>
                <a:uFillTx/>
                <a:latin typeface="Calibri "/>
                <a:cs typeface="Times New Roman" panose="02020603050405020304" pitchFamily="18" charset="0"/>
                <a:sym typeface="Helvetica Neue"/>
              </a:rPr>
              <a:t> </a:t>
            </a:r>
            <a:r>
              <a:rPr kumimoji="0" lang="lv-LV" sz="10400" b="0" i="1" u="none" strike="noStrike" kern="0" cap="none" spc="0" normalizeH="0" baseline="0" noProof="0" dirty="0">
                <a:ln>
                  <a:noFill/>
                </a:ln>
                <a:effectLst/>
                <a:uLnTx/>
                <a:uFillTx/>
                <a:latin typeface="Calibri "/>
                <a:cs typeface="Times New Roman" panose="02020603050405020304" pitchFamily="18" charset="0"/>
                <a:sym typeface="Helvetica Neue"/>
              </a:rPr>
              <a:t>(2024.g. I </a:t>
            </a:r>
            <a:r>
              <a:rPr kumimoji="0" lang="lv-LV" sz="10400" b="0" i="1" u="none" strike="noStrike" kern="0" cap="none" spc="0" normalizeH="0" baseline="0" noProof="0" dirty="0" err="1">
                <a:ln>
                  <a:noFill/>
                </a:ln>
                <a:effectLst/>
                <a:uLnTx/>
                <a:uFillTx/>
                <a:latin typeface="Calibri "/>
                <a:cs typeface="Times New Roman" panose="02020603050405020304" pitchFamily="18" charset="0"/>
                <a:sym typeface="Helvetica Neue"/>
              </a:rPr>
              <a:t>pusg</a:t>
            </a:r>
            <a:r>
              <a:rPr kumimoji="0" lang="lv-LV" sz="10400" b="0" i="1" u="none" strike="noStrike" kern="0" cap="none" spc="0" normalizeH="0" baseline="0" noProof="0" dirty="0">
                <a:ln>
                  <a:noFill/>
                </a:ln>
                <a:effectLst/>
                <a:uLnTx/>
                <a:uFillTx/>
                <a:latin typeface="Calibri "/>
                <a:cs typeface="Times New Roman" panose="02020603050405020304" pitchFamily="18" charset="0"/>
                <a:sym typeface="Helvetica Neue"/>
              </a:rPr>
              <a:t>. pret 2023.g.I </a:t>
            </a:r>
            <a:r>
              <a:rPr kumimoji="0" lang="lv-LV" sz="10400" b="0" i="1" u="none" strike="noStrike" kern="0" cap="none" spc="0" normalizeH="0" baseline="0" noProof="0" dirty="0" err="1">
                <a:ln>
                  <a:noFill/>
                </a:ln>
                <a:effectLst/>
                <a:uLnTx/>
                <a:uFillTx/>
                <a:latin typeface="Calibri "/>
                <a:cs typeface="Times New Roman" panose="02020603050405020304" pitchFamily="18" charset="0"/>
                <a:sym typeface="Helvetica Neue"/>
              </a:rPr>
              <a:t>pusg</a:t>
            </a:r>
            <a:r>
              <a:rPr kumimoji="0" lang="lv-LV" sz="10400" b="0" i="1" u="none" strike="noStrike" kern="0" cap="none" spc="0" normalizeH="0" baseline="0" noProof="0" dirty="0">
                <a:ln>
                  <a:noFill/>
                </a:ln>
                <a:effectLst/>
                <a:uLnTx/>
                <a:uFillTx/>
                <a:latin typeface="Calibri "/>
                <a:cs typeface="Times New Roman" panose="02020603050405020304" pitchFamily="18" charset="0"/>
                <a:sym typeface="Helvetica Neue"/>
              </a:rPr>
              <a:t>.-par 197 personām jeb </a:t>
            </a:r>
            <a:r>
              <a:rPr kumimoji="0" lang="lv-LV" sz="10400" b="1" i="1" u="none" strike="noStrike" kern="0" cap="none" spc="0" normalizeH="0" baseline="0" noProof="0" dirty="0">
                <a:ln>
                  <a:noFill/>
                </a:ln>
                <a:effectLst/>
                <a:uLnTx/>
                <a:uFillTx/>
                <a:latin typeface="Calibri "/>
                <a:cs typeface="Times New Roman" panose="02020603050405020304" pitchFamily="18" charset="0"/>
                <a:sym typeface="Helvetica Neue"/>
              </a:rPr>
              <a:t>33%</a:t>
            </a:r>
            <a:r>
              <a:rPr kumimoji="0" lang="lv-LV" sz="10400" b="0" i="1" u="none" strike="noStrike" kern="0" cap="none" spc="0" normalizeH="0" baseline="0" noProof="0" dirty="0">
                <a:ln>
                  <a:noFill/>
                </a:ln>
                <a:effectLst/>
                <a:uLnTx/>
                <a:uFillTx/>
                <a:latin typeface="Calibri "/>
                <a:cs typeface="Times New Roman" panose="02020603050405020304" pitchFamily="18" charset="0"/>
                <a:sym typeface="Helvetica Neue"/>
              </a:rPr>
              <a:t>)</a:t>
            </a:r>
            <a:endParaRPr lang="lv-LV" sz="10400" dirty="0">
              <a:latin typeface="Calibri "/>
              <a:cs typeface="Times New Roman" panose="02020603050405020304" pitchFamily="18" charset="0"/>
            </a:endParaRPr>
          </a:p>
          <a:p>
            <a:pPr marL="685800" indent="-685800" hangingPunct="1">
              <a:buFont typeface="Wingdings" panose="05000000000000000000" pitchFamily="2" charset="2"/>
              <a:buChar char="Ø"/>
            </a:pPr>
            <a:endParaRPr lang="lv-LV" sz="10400" dirty="0">
              <a:latin typeface="Calibri "/>
              <a:cs typeface="Times New Roman" panose="02020603050405020304" pitchFamily="18" charset="0"/>
            </a:endParaRPr>
          </a:p>
          <a:p>
            <a:pPr marL="685800" indent="-685800" hangingPunct="1">
              <a:buFont typeface="Wingdings" panose="05000000000000000000" pitchFamily="2" charset="2"/>
              <a:buChar char="Ø"/>
            </a:pPr>
            <a:r>
              <a:rPr lang="lv-LV" sz="10400" b="1" dirty="0">
                <a:latin typeface="Calibri "/>
                <a:cs typeface="Times New Roman" panose="02020603050405020304" pitchFamily="18" charset="0"/>
              </a:rPr>
              <a:t>materiālā atbalsta saņēmēju skaits samazinājās </a:t>
            </a:r>
            <a:r>
              <a:rPr lang="lv-LV" sz="10400" dirty="0">
                <a:latin typeface="Calibri "/>
                <a:cs typeface="Times New Roman" panose="02020603050405020304" pitchFamily="18" charset="0"/>
              </a:rPr>
              <a:t>(</a:t>
            </a:r>
            <a:r>
              <a:rPr lang="lv-LV" sz="10400" b="1" dirty="0">
                <a:latin typeface="Calibri "/>
                <a:cs typeface="Times New Roman" panose="02020603050405020304" pitchFamily="18" charset="0"/>
              </a:rPr>
              <a:t>par 367 personām jeb 8%, </a:t>
            </a:r>
            <a:r>
              <a:rPr kumimoji="0" lang="lv-LV" sz="10400" b="0" i="1" u="none" strike="noStrike" kern="0" cap="none" spc="0" normalizeH="0" baseline="0" noProof="0" dirty="0">
                <a:ln>
                  <a:noFill/>
                </a:ln>
                <a:effectLst/>
                <a:uLnTx/>
                <a:uFillTx/>
                <a:latin typeface="Calibri "/>
                <a:cs typeface="Times New Roman" panose="02020603050405020304" pitchFamily="18" charset="0"/>
                <a:sym typeface="Helvetica Neue"/>
              </a:rPr>
              <a:t>(2024.g. I </a:t>
            </a:r>
            <a:r>
              <a:rPr kumimoji="0" lang="lv-LV" sz="10400" b="0" i="1" u="none" strike="noStrike" kern="0" cap="none" spc="0" normalizeH="0" baseline="0" noProof="0" dirty="0" err="1">
                <a:ln>
                  <a:noFill/>
                </a:ln>
                <a:effectLst/>
                <a:uLnTx/>
                <a:uFillTx/>
                <a:latin typeface="Calibri "/>
                <a:cs typeface="Times New Roman" panose="02020603050405020304" pitchFamily="18" charset="0"/>
                <a:sym typeface="Helvetica Neue"/>
              </a:rPr>
              <a:t>pusg</a:t>
            </a:r>
            <a:r>
              <a:rPr kumimoji="0" lang="lv-LV" sz="10400" b="0" i="1" u="none" strike="noStrike" kern="0" cap="none" spc="0" normalizeH="0" baseline="0" noProof="0" dirty="0">
                <a:ln>
                  <a:noFill/>
                </a:ln>
                <a:effectLst/>
                <a:uLnTx/>
                <a:uFillTx/>
                <a:latin typeface="Calibri "/>
                <a:cs typeface="Times New Roman" panose="02020603050405020304" pitchFamily="18" charset="0"/>
                <a:sym typeface="Helvetica Neue"/>
              </a:rPr>
              <a:t>. pret 2023.g.I </a:t>
            </a:r>
            <a:r>
              <a:rPr kumimoji="0" lang="lv-LV" sz="10400" b="0" i="1" u="none" strike="noStrike" kern="0" cap="none" spc="0" normalizeH="0" baseline="0" noProof="0" dirty="0" err="1">
                <a:ln>
                  <a:noFill/>
                </a:ln>
                <a:effectLst/>
                <a:uLnTx/>
                <a:uFillTx/>
                <a:latin typeface="Calibri "/>
                <a:cs typeface="Times New Roman" panose="02020603050405020304" pitchFamily="18" charset="0"/>
                <a:sym typeface="Helvetica Neue"/>
              </a:rPr>
              <a:t>pusg</a:t>
            </a:r>
            <a:r>
              <a:rPr kumimoji="0" lang="lv-LV" sz="10400" b="0" i="1" u="none" strike="noStrike" kern="0" cap="none" spc="0" normalizeH="0" baseline="0" noProof="0" dirty="0">
                <a:ln>
                  <a:noFill/>
                </a:ln>
                <a:effectLst/>
                <a:uLnTx/>
                <a:uFillTx/>
                <a:latin typeface="Calibri "/>
                <a:cs typeface="Times New Roman" panose="02020603050405020304" pitchFamily="18" charset="0"/>
                <a:sym typeface="Helvetica Neue"/>
              </a:rPr>
              <a:t>.-par 40 personām jeb </a:t>
            </a:r>
            <a:r>
              <a:rPr kumimoji="0" lang="lv-LV" sz="10400" b="1" i="1" u="none" strike="noStrike" kern="0" cap="none" spc="0" normalizeH="0" baseline="0" noProof="0" dirty="0">
                <a:ln>
                  <a:noFill/>
                </a:ln>
                <a:effectLst/>
                <a:uLnTx/>
                <a:uFillTx/>
                <a:latin typeface="Calibri "/>
                <a:cs typeface="Times New Roman" panose="02020603050405020304" pitchFamily="18" charset="0"/>
                <a:sym typeface="Helvetica Neue"/>
              </a:rPr>
              <a:t>1%</a:t>
            </a:r>
            <a:r>
              <a:rPr lang="lv-LV" sz="10400" dirty="0">
                <a:latin typeface="Calibri "/>
                <a:cs typeface="Times New Roman" panose="02020603050405020304" pitchFamily="18" charset="0"/>
              </a:rPr>
              <a:t>), identificēti </a:t>
            </a:r>
            <a:r>
              <a:rPr lang="lv-LV" sz="10400" b="1" dirty="0">
                <a:latin typeface="Calibri "/>
                <a:cs typeface="Times New Roman" panose="02020603050405020304" pitchFamily="18" charset="0"/>
              </a:rPr>
              <a:t>293</a:t>
            </a:r>
            <a:r>
              <a:rPr lang="lv-LV" sz="10400" dirty="0">
                <a:latin typeface="Calibri "/>
                <a:cs typeface="Times New Roman" panose="02020603050405020304" pitchFamily="18" charset="0"/>
              </a:rPr>
              <a:t> klienti, kas 2023. gadā saņēmuši aprūpes mājās pakalpojumu gan materiālā atbalsta veidā, gan pakalpojuma sniedzēja veidā, no kuriem lielākā daļa (</a:t>
            </a:r>
            <a:r>
              <a:rPr lang="lv-LV" sz="10400" b="1" dirty="0">
                <a:latin typeface="Calibri "/>
                <a:cs typeface="Times New Roman" panose="02020603050405020304" pitchFamily="18" charset="0"/>
              </a:rPr>
              <a:t>256 </a:t>
            </a:r>
            <a:r>
              <a:rPr lang="lv-LV" sz="10400" dirty="0">
                <a:latin typeface="Calibri "/>
                <a:cs typeface="Times New Roman" panose="02020603050405020304" pitchFamily="18" charset="0"/>
              </a:rPr>
              <a:t>klienti) gada laikā mainījuši aprūpes pakalpojuma saņemšanas veidu  no materiāla atbalsta uz pakalpojumu sniedzēja sniegtu pakalpojumu</a:t>
            </a:r>
          </a:p>
          <a:p>
            <a:pPr marL="685800" indent="-685800" hangingPunct="1">
              <a:buFont typeface="Wingdings" panose="05000000000000000000" pitchFamily="2" charset="2"/>
              <a:buChar char="Ø"/>
            </a:pPr>
            <a:endParaRPr lang="lv-LV" sz="10400" dirty="0">
              <a:latin typeface="Calibri "/>
              <a:cs typeface="Times New Roman" panose="02020603050405020304" pitchFamily="18" charset="0"/>
            </a:endParaRPr>
          </a:p>
          <a:p>
            <a:pPr marL="685800" indent="-685800" hangingPunct="1">
              <a:buFont typeface="Wingdings" panose="05000000000000000000" pitchFamily="2" charset="2"/>
              <a:buChar char="Ø"/>
            </a:pPr>
            <a:r>
              <a:rPr lang="lv-LV" sz="10400" b="1" dirty="0">
                <a:solidFill>
                  <a:schemeClr val="tx1"/>
                </a:solidFill>
                <a:latin typeface="Calibri "/>
                <a:cs typeface="Times New Roman" panose="02020603050405020304" pitchFamily="18" charset="0"/>
              </a:rPr>
              <a:t>aprūpētās dzīvesvietas pakalpojumu </a:t>
            </a:r>
            <a:r>
              <a:rPr lang="lv-LV" sz="10400" dirty="0">
                <a:latin typeface="Calibri "/>
                <a:cs typeface="Times New Roman" panose="02020603050405020304" pitchFamily="18" charset="0"/>
              </a:rPr>
              <a:t>2023.gadā saņēma </a:t>
            </a:r>
            <a:r>
              <a:rPr lang="lv-LV" sz="10400" b="1" dirty="0">
                <a:latin typeface="Calibri "/>
                <a:cs typeface="Times New Roman" panose="02020603050405020304" pitchFamily="18" charset="0"/>
              </a:rPr>
              <a:t>105</a:t>
            </a:r>
            <a:r>
              <a:rPr lang="lv-LV" sz="10400" dirty="0">
                <a:latin typeface="Calibri "/>
                <a:cs typeface="Times New Roman" panose="02020603050405020304" pitchFamily="18" charset="0"/>
              </a:rPr>
              <a:t> personas (2022.gadā – 95 personas, 2021.gadā - 91), 2024.g. I </a:t>
            </a:r>
            <a:r>
              <a:rPr lang="lv-LV" sz="10400" dirty="0" err="1">
                <a:latin typeface="Calibri "/>
                <a:cs typeface="Times New Roman" panose="02020603050405020304" pitchFamily="18" charset="0"/>
              </a:rPr>
              <a:t>pusg</a:t>
            </a:r>
            <a:r>
              <a:rPr lang="lv-LV" sz="10400" dirty="0">
                <a:latin typeface="Calibri "/>
                <a:cs typeface="Times New Roman" panose="02020603050405020304" pitchFamily="18" charset="0"/>
              </a:rPr>
              <a:t>. – </a:t>
            </a:r>
            <a:r>
              <a:rPr lang="lv-LV" sz="10400" b="1" dirty="0">
                <a:latin typeface="Calibri "/>
                <a:cs typeface="Times New Roman" panose="02020603050405020304" pitchFamily="18" charset="0"/>
              </a:rPr>
              <a:t>73</a:t>
            </a:r>
            <a:r>
              <a:rPr lang="lv-LV" sz="10400" dirty="0">
                <a:latin typeface="Calibri "/>
                <a:cs typeface="Times New Roman" panose="02020603050405020304" pitchFamily="18" charset="0"/>
              </a:rPr>
              <a:t> personas</a:t>
            </a:r>
          </a:p>
          <a:p>
            <a:pPr marL="685800" indent="-685800" hangingPunct="1">
              <a:buFont typeface="Wingdings" panose="05000000000000000000" pitchFamily="2" charset="2"/>
              <a:buChar char="Ø"/>
            </a:pPr>
            <a:endParaRPr lang="lv-LV" sz="5200" dirty="0"/>
          </a:p>
        </p:txBody>
      </p:sp>
      <p:sp>
        <p:nvSpPr>
          <p:cNvPr id="6" name="Text Placeholder 1">
            <a:extLst>
              <a:ext uri="{FF2B5EF4-FFF2-40B4-BE49-F238E27FC236}">
                <a16:creationId xmlns:a16="http://schemas.microsoft.com/office/drawing/2014/main" id="{EEA0B678-6DC7-46C9-924E-E24E9B9868C0}"/>
              </a:ext>
            </a:extLst>
          </p:cNvPr>
          <p:cNvSpPr txBox="1">
            <a:spLocks/>
          </p:cNvSpPr>
          <p:nvPr/>
        </p:nvSpPr>
        <p:spPr>
          <a:xfrm>
            <a:off x="1390650" y="268907"/>
            <a:ext cx="22096879" cy="1020889"/>
          </a:xfrm>
          <a:prstGeom prst="rect">
            <a:avLst/>
          </a:prstGeom>
        </p:spPr>
        <p:txBody>
          <a:bodyPr>
            <a:noAutofit/>
          </a:bodyPr>
          <a:lstStyle>
            <a:lvl1pPr marL="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1pPr>
            <a:lvl2pPr marL="6096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2pPr>
            <a:lvl3pPr marL="12192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3pPr>
            <a:lvl4pPr marL="18288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4pPr>
            <a:lvl5pPr marL="24384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algn="ctr" defTabSz="825500" hangingPunct="1">
              <a:buSzTx/>
              <a:defRPr/>
            </a:pPr>
            <a:r>
              <a:rPr lang="lv-LV" sz="5400" dirty="0">
                <a:solidFill>
                  <a:srgbClr val="000000"/>
                </a:solidFill>
                <a:latin typeface="Calibri" panose="020F0502020204030204" pitchFamily="34" charset="0"/>
                <a:cs typeface="Calibri" panose="020F0502020204030204" pitchFamily="34" charset="0"/>
              </a:rPr>
              <a:t>Sociālās aprūpes pakalpojumu dzīvesvietā saņēmēju skaits</a:t>
            </a:r>
          </a:p>
        </p:txBody>
      </p:sp>
    </p:spTree>
    <p:extLst>
      <p:ext uri="{BB962C8B-B14F-4D97-AF65-F5344CB8AC3E}">
        <p14:creationId xmlns:p14="http://schemas.microsoft.com/office/powerpoint/2010/main" val="2469873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a:extLst>
              <a:ext uri="{FF2B5EF4-FFF2-40B4-BE49-F238E27FC236}">
                <a16:creationId xmlns:a16="http://schemas.microsoft.com/office/drawing/2014/main" id="{A4AFC4E1-62BB-49DC-81A3-998E7A8A4470}"/>
              </a:ext>
            </a:extLst>
          </p:cNvPr>
          <p:cNvSpPr>
            <a:spLocks noGrp="1"/>
          </p:cNvSpPr>
          <p:nvPr>
            <p:ph idx="1"/>
          </p:nvPr>
        </p:nvSpPr>
        <p:spPr>
          <a:xfrm>
            <a:off x="1081617" y="2351314"/>
            <a:ext cx="22658916" cy="11047914"/>
          </a:xfrm>
        </p:spPr>
        <p:txBody>
          <a:bodyPr lIns="0" tIns="0" rIns="0" bIns="0" anchor="t">
            <a:normAutofit/>
          </a:bodyPr>
          <a:lstStyle/>
          <a:p>
            <a:endParaRPr lang="lv-LV" sz="4000" dirty="0">
              <a:latin typeface="Times New Roman" panose="02020603050405020304" pitchFamily="18" charset="0"/>
              <a:cs typeface="Times New Roman" panose="02020603050405020304" pitchFamily="18" charset="0"/>
            </a:endParaRPr>
          </a:p>
          <a:p>
            <a:endParaRPr lang="lv-LV" sz="4800" dirty="0"/>
          </a:p>
        </p:txBody>
      </p:sp>
      <p:sp>
        <p:nvSpPr>
          <p:cNvPr id="5" name="Text Placeholder 1">
            <a:extLst>
              <a:ext uri="{FF2B5EF4-FFF2-40B4-BE49-F238E27FC236}">
                <a16:creationId xmlns:a16="http://schemas.microsoft.com/office/drawing/2014/main" id="{B3F979C1-27A7-4291-8DE1-5E380E138B8A}"/>
              </a:ext>
            </a:extLst>
          </p:cNvPr>
          <p:cNvSpPr txBox="1">
            <a:spLocks/>
          </p:cNvSpPr>
          <p:nvPr/>
        </p:nvSpPr>
        <p:spPr>
          <a:xfrm>
            <a:off x="1390650" y="647758"/>
            <a:ext cx="22096879" cy="642038"/>
          </a:xfrm>
          <a:prstGeom prst="rect">
            <a:avLst/>
          </a:prstGeom>
        </p:spPr>
        <p:txBody>
          <a:bodyPr>
            <a:noAutofit/>
          </a:bodyPr>
          <a:lstStyle>
            <a:lvl1pPr marL="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1pPr>
            <a:lvl2pPr marL="6096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2pPr>
            <a:lvl3pPr marL="12192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3pPr>
            <a:lvl4pPr marL="18288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4pPr>
            <a:lvl5pPr marL="24384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algn="ctr" defTabSz="825500" hangingPunct="1">
              <a:buSzTx/>
              <a:defRPr/>
            </a:pPr>
            <a:r>
              <a:rPr lang="fr-FR" sz="5400" dirty="0">
                <a:solidFill>
                  <a:srgbClr val="000000"/>
                </a:solidFill>
                <a:latin typeface="Calibri" panose="020F0502020204030204" pitchFamily="34" charset="0"/>
                <a:cs typeface="Calibri" panose="020F0502020204030204" pitchFamily="34" charset="0"/>
              </a:rPr>
              <a:t>Sociālās aprūpes </a:t>
            </a:r>
            <a:r>
              <a:rPr lang="lv-LV" sz="5400" dirty="0">
                <a:solidFill>
                  <a:srgbClr val="000000"/>
                </a:solidFill>
                <a:latin typeface="Calibri" panose="020F0502020204030204" pitchFamily="34" charset="0"/>
                <a:cs typeface="Calibri" panose="020F0502020204030204" pitchFamily="34" charset="0"/>
              </a:rPr>
              <a:t>dzīvesvietā </a:t>
            </a:r>
            <a:r>
              <a:rPr lang="fr-FR" sz="5400" dirty="0">
                <a:solidFill>
                  <a:srgbClr val="000000"/>
                </a:solidFill>
                <a:latin typeface="Calibri" panose="020F0502020204030204" pitchFamily="34" charset="0"/>
                <a:cs typeface="Calibri" panose="020F0502020204030204" pitchFamily="34" charset="0"/>
              </a:rPr>
              <a:t>pakalpojum</a:t>
            </a:r>
            <a:r>
              <a:rPr lang="lv-LV" sz="5400" dirty="0" err="1">
                <a:solidFill>
                  <a:srgbClr val="000000"/>
                </a:solidFill>
                <a:latin typeface="Calibri" panose="020F0502020204030204" pitchFamily="34" charset="0"/>
                <a:cs typeface="Calibri" panose="020F0502020204030204" pitchFamily="34" charset="0"/>
              </a:rPr>
              <a:t>iem</a:t>
            </a:r>
            <a:r>
              <a:rPr lang="lv-LV" sz="5400" dirty="0">
                <a:solidFill>
                  <a:srgbClr val="000000"/>
                </a:solidFill>
                <a:latin typeface="Calibri" panose="020F0502020204030204" pitchFamily="34" charset="0"/>
                <a:cs typeface="Calibri" panose="020F0502020204030204" pitchFamily="34" charset="0"/>
              </a:rPr>
              <a:t> plānotais finansējums un izdevumi, EUR</a:t>
            </a:r>
          </a:p>
          <a:p>
            <a:pPr marL="571500" indent="-571500" algn="just" defTabSz="825500" hangingPunct="1">
              <a:buSzTx/>
              <a:buFont typeface="Wingdings" panose="05000000000000000000" pitchFamily="2" charset="2"/>
              <a:buChar char="Ø"/>
              <a:defRPr/>
            </a:pPr>
            <a:endParaRPr lang="lv-LV" sz="3000" b="0" dirty="0">
              <a:latin typeface="Times New Roman" panose="02020603050405020304" pitchFamily="18" charset="0"/>
              <a:cs typeface="Times New Roman" panose="02020603050405020304" pitchFamily="18" charset="0"/>
            </a:endParaRPr>
          </a:p>
          <a:p>
            <a:pPr algn="just" defTabSz="825500" hangingPunct="1">
              <a:buSzTx/>
              <a:defRPr/>
            </a:pPr>
            <a:endParaRPr lang="lv-LV" sz="3000" b="0" dirty="0">
              <a:latin typeface="Times New Roman" panose="02020603050405020304" pitchFamily="18" charset="0"/>
              <a:cs typeface="Times New Roman" panose="02020603050405020304" pitchFamily="18" charset="0"/>
            </a:endParaRPr>
          </a:p>
          <a:p>
            <a:pPr marL="571500" indent="-571500" algn="just" defTabSz="825500" hangingPunct="1">
              <a:buSzTx/>
              <a:buFont typeface="Wingdings" panose="05000000000000000000" pitchFamily="2" charset="2"/>
              <a:buChar char="Ø"/>
              <a:defRPr/>
            </a:pPr>
            <a:r>
              <a:rPr lang="lv-LV" sz="4400" b="0" dirty="0">
                <a:latin typeface="Calibri "/>
                <a:cs typeface="Times New Roman" panose="02020603050405020304" pitchFamily="18" charset="0"/>
              </a:rPr>
              <a:t>2024.gada I pusgada izpilde (</a:t>
            </a:r>
            <a:r>
              <a:rPr lang="lv-LV" sz="4400" dirty="0">
                <a:latin typeface="Calibri "/>
                <a:cs typeface="Times New Roman" panose="02020603050405020304" pitchFamily="18" charset="0"/>
              </a:rPr>
              <a:t>19 424 192 EUR jeb 55.5% no gada plāna</a:t>
            </a:r>
            <a:r>
              <a:rPr lang="lv-LV" sz="4400" b="0" dirty="0">
                <a:latin typeface="Calibri "/>
                <a:cs typeface="Times New Roman" panose="02020603050405020304" pitchFamily="18" charset="0"/>
              </a:rPr>
              <a:t>) pārsniedz 2024.gadā plānoto finansējumu (</a:t>
            </a:r>
            <a:r>
              <a:rPr lang="lv-LV" sz="4400" dirty="0">
                <a:latin typeface="Calibri "/>
                <a:cs typeface="Times New Roman" panose="02020603050405020304" pitchFamily="18" charset="0"/>
              </a:rPr>
              <a:t>34 974 166 EUR</a:t>
            </a:r>
            <a:r>
              <a:rPr lang="lv-LV" sz="4400" b="0" dirty="0">
                <a:latin typeface="Calibri "/>
                <a:cs typeface="Times New Roman" panose="02020603050405020304" pitchFamily="18" charset="0"/>
              </a:rPr>
              <a:t>) par </a:t>
            </a:r>
            <a:r>
              <a:rPr lang="lv-LV" sz="4400" dirty="0">
                <a:latin typeface="Calibri "/>
                <a:cs typeface="Times New Roman" panose="02020603050405020304" pitchFamily="18" charset="0"/>
              </a:rPr>
              <a:t>1 937 109 EUR</a:t>
            </a:r>
            <a:endParaRPr lang="lv-LV" sz="4400" b="0" dirty="0">
              <a:latin typeface="Calibri "/>
              <a:cs typeface="Times New Roman" panose="02020603050405020304" pitchFamily="18" charset="0"/>
            </a:endParaRPr>
          </a:p>
        </p:txBody>
      </p:sp>
      <p:graphicFrame>
        <p:nvGraphicFramePr>
          <p:cNvPr id="3" name="Tabula 2">
            <a:extLst>
              <a:ext uri="{FF2B5EF4-FFF2-40B4-BE49-F238E27FC236}">
                <a16:creationId xmlns:a16="http://schemas.microsoft.com/office/drawing/2014/main" id="{F61D3567-6AFD-8AA8-CCA5-DC8F2C92B043}"/>
              </a:ext>
            </a:extLst>
          </p:cNvPr>
          <p:cNvGraphicFramePr>
            <a:graphicFrameLocks noGrp="1"/>
          </p:cNvGraphicFramePr>
          <p:nvPr>
            <p:extLst>
              <p:ext uri="{D42A27DB-BD31-4B8C-83A1-F6EECF244321}">
                <p14:modId xmlns:p14="http://schemas.microsoft.com/office/powerpoint/2010/main" val="3434904719"/>
              </p:ext>
            </p:extLst>
          </p:nvPr>
        </p:nvGraphicFramePr>
        <p:xfrm>
          <a:off x="887402" y="4297680"/>
          <a:ext cx="23047346" cy="6210241"/>
        </p:xfrm>
        <a:graphic>
          <a:graphicData uri="http://schemas.openxmlformats.org/drawingml/2006/table">
            <a:tbl>
              <a:tblPr/>
              <a:tblGrid>
                <a:gridCol w="3094671">
                  <a:extLst>
                    <a:ext uri="{9D8B030D-6E8A-4147-A177-3AD203B41FA5}">
                      <a16:colId xmlns:a16="http://schemas.microsoft.com/office/drawing/2014/main" val="3137677136"/>
                    </a:ext>
                  </a:extLst>
                </a:gridCol>
                <a:gridCol w="2068942">
                  <a:extLst>
                    <a:ext uri="{9D8B030D-6E8A-4147-A177-3AD203B41FA5}">
                      <a16:colId xmlns:a16="http://schemas.microsoft.com/office/drawing/2014/main" val="4045619950"/>
                    </a:ext>
                  </a:extLst>
                </a:gridCol>
                <a:gridCol w="1898113">
                  <a:extLst>
                    <a:ext uri="{9D8B030D-6E8A-4147-A177-3AD203B41FA5}">
                      <a16:colId xmlns:a16="http://schemas.microsoft.com/office/drawing/2014/main" val="3607036806"/>
                    </a:ext>
                  </a:extLst>
                </a:gridCol>
                <a:gridCol w="1784226">
                  <a:extLst>
                    <a:ext uri="{9D8B030D-6E8A-4147-A177-3AD203B41FA5}">
                      <a16:colId xmlns:a16="http://schemas.microsoft.com/office/drawing/2014/main" val="3902369471"/>
                    </a:ext>
                  </a:extLst>
                </a:gridCol>
                <a:gridCol w="1898112">
                  <a:extLst>
                    <a:ext uri="{9D8B030D-6E8A-4147-A177-3AD203B41FA5}">
                      <a16:colId xmlns:a16="http://schemas.microsoft.com/office/drawing/2014/main" val="1552826547"/>
                    </a:ext>
                  </a:extLst>
                </a:gridCol>
                <a:gridCol w="2163849">
                  <a:extLst>
                    <a:ext uri="{9D8B030D-6E8A-4147-A177-3AD203B41FA5}">
                      <a16:colId xmlns:a16="http://schemas.microsoft.com/office/drawing/2014/main" val="1090537081"/>
                    </a:ext>
                  </a:extLst>
                </a:gridCol>
                <a:gridCol w="2068942">
                  <a:extLst>
                    <a:ext uri="{9D8B030D-6E8A-4147-A177-3AD203B41FA5}">
                      <a16:colId xmlns:a16="http://schemas.microsoft.com/office/drawing/2014/main" val="3137359289"/>
                    </a:ext>
                  </a:extLst>
                </a:gridCol>
                <a:gridCol w="2125886">
                  <a:extLst>
                    <a:ext uri="{9D8B030D-6E8A-4147-A177-3AD203B41FA5}">
                      <a16:colId xmlns:a16="http://schemas.microsoft.com/office/drawing/2014/main" val="749009482"/>
                    </a:ext>
                  </a:extLst>
                </a:gridCol>
                <a:gridCol w="1765245">
                  <a:extLst>
                    <a:ext uri="{9D8B030D-6E8A-4147-A177-3AD203B41FA5}">
                      <a16:colId xmlns:a16="http://schemas.microsoft.com/office/drawing/2014/main" val="1702206975"/>
                    </a:ext>
                  </a:extLst>
                </a:gridCol>
                <a:gridCol w="2311368">
                  <a:extLst>
                    <a:ext uri="{9D8B030D-6E8A-4147-A177-3AD203B41FA5}">
                      <a16:colId xmlns:a16="http://schemas.microsoft.com/office/drawing/2014/main" val="3078489191"/>
                    </a:ext>
                  </a:extLst>
                </a:gridCol>
                <a:gridCol w="1867992">
                  <a:extLst>
                    <a:ext uri="{9D8B030D-6E8A-4147-A177-3AD203B41FA5}">
                      <a16:colId xmlns:a16="http://schemas.microsoft.com/office/drawing/2014/main" val="882542265"/>
                    </a:ext>
                  </a:extLst>
                </a:gridCol>
              </a:tblGrid>
              <a:tr h="1053835">
                <a:tc rowSpan="2">
                  <a:txBody>
                    <a:bodyPr/>
                    <a:lstStyle/>
                    <a:p>
                      <a:pPr algn="l" fontAlgn="b"/>
                      <a:endParaRPr lang="lv-LV" sz="2800" b="0" i="0" u="none" strike="noStrike">
                        <a:solidFill>
                          <a:srgbClr val="000000"/>
                        </a:solidFill>
                        <a:effectLst/>
                        <a:latin typeface="Times New Roman"/>
                      </a:endParaRPr>
                    </a:p>
                    <a:p>
                      <a:pPr algn="l" fontAlgn="b"/>
                      <a:endParaRPr lang="lv-LV" sz="2800" b="0" i="0" u="none" strike="noStrike">
                        <a:solidFill>
                          <a:srgbClr val="000000"/>
                        </a:solidFill>
                        <a:effectLst/>
                        <a:latin typeface="Times New Roman"/>
                      </a:endParaRPr>
                    </a:p>
                  </a:txBody>
                  <a:tcPr marL="7398" marR="7398" marT="739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gridSpan="4">
                  <a:txBody>
                    <a:bodyPr/>
                    <a:lstStyle/>
                    <a:p>
                      <a:pPr algn="ctr" fontAlgn="ctr"/>
                      <a:r>
                        <a:rPr lang="lv-LV" sz="2800" b="1" i="0" u="none" strike="noStrike">
                          <a:solidFill>
                            <a:srgbClr val="000000"/>
                          </a:solidFill>
                          <a:effectLst/>
                          <a:latin typeface="Times New Roman"/>
                        </a:rPr>
                        <a:t>2022</a:t>
                      </a:r>
                    </a:p>
                  </a:txBody>
                  <a:tcPr marL="7398" marR="7398" marT="73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hMerge="1">
                  <a:txBody>
                    <a:bodyPr/>
                    <a:lstStyle/>
                    <a:p>
                      <a:endParaRPr lang="lv-LV"/>
                    </a:p>
                  </a:txBody>
                  <a:tcPr/>
                </a:tc>
                <a:tc hMerge="1">
                  <a:txBody>
                    <a:bodyPr/>
                    <a:lstStyle/>
                    <a:p>
                      <a:endParaRPr lang="lv-LV"/>
                    </a:p>
                  </a:txBody>
                  <a:tcPr/>
                </a:tc>
                <a:tc hMerge="1">
                  <a:txBody>
                    <a:bodyPr/>
                    <a:lstStyle/>
                    <a:p>
                      <a:endParaRPr lang="lv-LV"/>
                    </a:p>
                  </a:txBody>
                  <a:tcPr/>
                </a:tc>
                <a:tc gridSpan="4">
                  <a:txBody>
                    <a:bodyPr/>
                    <a:lstStyle/>
                    <a:p>
                      <a:pPr algn="ctr" fontAlgn="ctr"/>
                      <a:r>
                        <a:rPr lang="lv-LV" sz="2800" b="1" i="0" u="none" strike="noStrike">
                          <a:solidFill>
                            <a:srgbClr val="000000"/>
                          </a:solidFill>
                          <a:effectLst/>
                          <a:latin typeface="Times New Roman"/>
                        </a:rPr>
                        <a:t>2023</a:t>
                      </a:r>
                    </a:p>
                  </a:txBody>
                  <a:tcPr marL="7398" marR="7398" marT="73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hMerge="1">
                  <a:txBody>
                    <a:bodyPr/>
                    <a:lstStyle/>
                    <a:p>
                      <a:endParaRPr lang="lv-LV"/>
                    </a:p>
                  </a:txBody>
                  <a:tcPr/>
                </a:tc>
                <a:tc hMerge="1">
                  <a:txBody>
                    <a:bodyPr/>
                    <a:lstStyle/>
                    <a:p>
                      <a:endParaRPr lang="lv-LV"/>
                    </a:p>
                  </a:txBody>
                  <a:tcPr/>
                </a:tc>
                <a:tc hMerge="1">
                  <a:txBody>
                    <a:bodyPr/>
                    <a:lstStyle/>
                    <a:p>
                      <a:endParaRPr lang="lv-LV"/>
                    </a:p>
                  </a:txBody>
                  <a:tcPr/>
                </a:tc>
                <a:tc gridSpan="2">
                  <a:txBody>
                    <a:bodyPr/>
                    <a:lstStyle/>
                    <a:p>
                      <a:pPr algn="ctr" fontAlgn="ctr"/>
                      <a:r>
                        <a:rPr lang="lv-LV" sz="2800" b="1" i="0" u="none" strike="noStrike">
                          <a:solidFill>
                            <a:srgbClr val="000000"/>
                          </a:solidFill>
                          <a:effectLst/>
                          <a:latin typeface="Times New Roman"/>
                        </a:rPr>
                        <a:t>2024</a:t>
                      </a:r>
                    </a:p>
                  </a:txBody>
                  <a:tcPr marL="7398" marR="7398" marT="73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hMerge="1">
                  <a:txBody>
                    <a:bodyPr/>
                    <a:lstStyle/>
                    <a:p>
                      <a:endParaRPr lang="lv-LV"/>
                    </a:p>
                  </a:txBody>
                  <a:tcPr/>
                </a:tc>
                <a:extLst>
                  <a:ext uri="{0D108BD9-81ED-4DB2-BD59-A6C34878D82A}">
                    <a16:rowId xmlns:a16="http://schemas.microsoft.com/office/drawing/2014/main" val="38780837"/>
                  </a:ext>
                </a:extLst>
              </a:tr>
              <a:tr h="1715517">
                <a:tc vMerge="1">
                  <a:txBody>
                    <a:bodyPr/>
                    <a:lstStyle/>
                    <a:p>
                      <a:pPr algn="l" fontAlgn="b"/>
                      <a:r>
                        <a:rPr lang="lv-LV" sz="2800" b="0" i="0" u="none" strike="noStrike">
                          <a:solidFill>
                            <a:srgbClr val="000000"/>
                          </a:solidFill>
                          <a:effectLst/>
                          <a:latin typeface="Times New Roman" panose="02020603050405020304" pitchFamily="18" charset="0"/>
                        </a:rPr>
                        <a:t> </a:t>
                      </a:r>
                    </a:p>
                  </a:txBody>
                  <a:tcPr marL="7398" marR="7398" marT="739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lv-LV" sz="2800" b="0" i="0" u="none" strike="noStrike">
                          <a:solidFill>
                            <a:srgbClr val="000000"/>
                          </a:solidFill>
                          <a:effectLst/>
                          <a:latin typeface="Times New Roman"/>
                        </a:rPr>
                        <a:t>pamatbudžets</a:t>
                      </a:r>
                    </a:p>
                  </a:txBody>
                  <a:tcPr marL="7398" marR="7398" marT="739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lv-LV" sz="2800" b="0" i="0" u="none" strike="noStrike">
                          <a:solidFill>
                            <a:srgbClr val="000000"/>
                          </a:solidFill>
                          <a:effectLst/>
                          <a:latin typeface="Times New Roman"/>
                        </a:rPr>
                        <a:t>pēc grozīj. Nr.1</a:t>
                      </a:r>
                    </a:p>
                  </a:txBody>
                  <a:tcPr marL="7398" marR="7398" marT="7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lv-LV" sz="2800" b="0" i="0" u="none" strike="noStrike">
                          <a:solidFill>
                            <a:srgbClr val="000000"/>
                          </a:solidFill>
                          <a:effectLst/>
                          <a:latin typeface="Times New Roman"/>
                        </a:rPr>
                        <a:t>pēc grozīj. Nr.2</a:t>
                      </a:r>
                    </a:p>
                  </a:txBody>
                  <a:tcPr marL="7398" marR="7398" marT="7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lv-LV" sz="2800" b="0" i="0" u="none" strike="noStrike">
                          <a:solidFill>
                            <a:srgbClr val="000000"/>
                          </a:solidFill>
                          <a:effectLst/>
                          <a:latin typeface="Times New Roman"/>
                        </a:rPr>
                        <a:t>izpilde                 </a:t>
                      </a:r>
                      <a:r>
                        <a:rPr lang="lv-LV" sz="2800" b="0" i="1" u="none" strike="noStrike">
                          <a:solidFill>
                            <a:srgbClr val="000000"/>
                          </a:solidFill>
                          <a:effectLst/>
                          <a:latin typeface="Times New Roman"/>
                        </a:rPr>
                        <a:t>(uz gada beigām)</a:t>
                      </a:r>
                      <a:endParaRPr lang="lv-LV" sz="2800" b="0" i="0" u="none" strike="noStrike">
                        <a:solidFill>
                          <a:srgbClr val="000000"/>
                        </a:solidFill>
                        <a:effectLst/>
                        <a:latin typeface="Times New Roman"/>
                      </a:endParaRPr>
                    </a:p>
                  </a:txBody>
                  <a:tcPr marL="7398" marR="7398" marT="739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lv-LV" sz="2800" b="0" i="0" u="none" strike="noStrike">
                          <a:solidFill>
                            <a:srgbClr val="000000"/>
                          </a:solidFill>
                          <a:effectLst/>
                          <a:latin typeface="Times New Roman"/>
                        </a:rPr>
                        <a:t>pamatbudžets</a:t>
                      </a:r>
                    </a:p>
                  </a:txBody>
                  <a:tcPr marL="7398" marR="7398" marT="739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lv-LV" sz="2800" b="0" i="0" u="none" strike="noStrike">
                          <a:solidFill>
                            <a:srgbClr val="000000"/>
                          </a:solidFill>
                          <a:effectLst/>
                          <a:latin typeface="Times New Roman"/>
                        </a:rPr>
                        <a:t>pēc grozīj. Nr.1</a:t>
                      </a:r>
                    </a:p>
                  </a:txBody>
                  <a:tcPr marL="7398" marR="7398" marT="73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fontAlgn="ctr"/>
                      <a:r>
                        <a:rPr lang="lv-LV" sz="2800" b="0" i="0" u="none" strike="noStrike">
                          <a:solidFill>
                            <a:srgbClr val="000000"/>
                          </a:solidFill>
                          <a:effectLst/>
                          <a:latin typeface="Times New Roman"/>
                        </a:rPr>
                        <a:t>pēc grozīj. Nr.2</a:t>
                      </a:r>
                    </a:p>
                  </a:txBody>
                  <a:tcPr marL="7398" marR="7398" marT="73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fontAlgn="ctr"/>
                      <a:r>
                        <a:rPr lang="lv-LV" sz="2800" b="0" i="0" u="none" strike="noStrike">
                          <a:solidFill>
                            <a:srgbClr val="000000"/>
                          </a:solidFill>
                          <a:effectLst/>
                          <a:latin typeface="Times New Roman"/>
                        </a:rPr>
                        <a:t>izpilde                  </a:t>
                      </a:r>
                      <a:r>
                        <a:rPr lang="lv-LV" sz="2800" b="0" i="1" u="none" strike="noStrike">
                          <a:solidFill>
                            <a:srgbClr val="000000"/>
                          </a:solidFill>
                          <a:effectLst/>
                          <a:latin typeface="Times New Roman"/>
                        </a:rPr>
                        <a:t>(uz gada beigām)</a:t>
                      </a:r>
                      <a:endParaRPr lang="lv-LV" sz="2800" b="0" i="0" u="none" strike="noStrike">
                        <a:solidFill>
                          <a:srgbClr val="000000"/>
                        </a:solidFill>
                        <a:effectLst/>
                        <a:latin typeface="Times New Roman"/>
                      </a:endParaRPr>
                    </a:p>
                  </a:txBody>
                  <a:tcPr marL="7398" marR="7398" marT="7398"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lv-LV" sz="2800" b="0" i="0" u="none" strike="noStrike">
                          <a:solidFill>
                            <a:srgbClr val="000000"/>
                          </a:solidFill>
                          <a:effectLst/>
                          <a:latin typeface="Times New Roman"/>
                        </a:rPr>
                        <a:t>plāns</a:t>
                      </a:r>
                    </a:p>
                  </a:txBody>
                  <a:tcPr marL="7398" marR="7398" marT="739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tc>
                  <a:txBody>
                    <a:bodyPr/>
                    <a:lstStyle/>
                    <a:p>
                      <a:pPr algn="ctr" fontAlgn="ctr"/>
                      <a:r>
                        <a:rPr lang="lv-LV" sz="2800" b="0" i="0" u="none" strike="noStrike">
                          <a:solidFill>
                            <a:srgbClr val="000000"/>
                          </a:solidFill>
                          <a:effectLst/>
                          <a:latin typeface="Times New Roman"/>
                        </a:rPr>
                        <a:t>izpilde                    </a:t>
                      </a:r>
                      <a:r>
                        <a:rPr lang="lv-LV" sz="2800" b="0" i="1" u="none" strike="noStrike">
                          <a:solidFill>
                            <a:srgbClr val="000000"/>
                          </a:solidFill>
                          <a:effectLst/>
                          <a:latin typeface="Times New Roman"/>
                        </a:rPr>
                        <a:t>(uz 01.07.2024.)</a:t>
                      </a:r>
                      <a:endParaRPr lang="lv-LV" sz="2800" b="0" i="0" u="none" strike="noStrike">
                        <a:solidFill>
                          <a:srgbClr val="000000"/>
                        </a:solidFill>
                        <a:effectLst/>
                        <a:latin typeface="Times New Roman"/>
                      </a:endParaRPr>
                    </a:p>
                  </a:txBody>
                  <a:tcPr marL="7398" marR="7398" marT="739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1914977348"/>
                  </a:ext>
                </a:extLst>
              </a:tr>
              <a:tr h="1146963">
                <a:tc>
                  <a:txBody>
                    <a:bodyPr/>
                    <a:lstStyle/>
                    <a:p>
                      <a:pPr algn="ctr" fontAlgn="t"/>
                      <a:r>
                        <a:rPr lang="lv-LV" sz="2800" b="1" i="0" u="none" strike="noStrike">
                          <a:solidFill>
                            <a:srgbClr val="000000"/>
                          </a:solidFill>
                          <a:effectLst/>
                          <a:latin typeface="Times New Roman"/>
                        </a:rPr>
                        <a:t>pilngadīgas personas </a:t>
                      </a:r>
                      <a:r>
                        <a:rPr lang="lv-LV" sz="2800" b="0" i="1" u="none" strike="noStrike">
                          <a:solidFill>
                            <a:srgbClr val="000000"/>
                          </a:solidFill>
                          <a:effectLst/>
                          <a:latin typeface="Times New Roman"/>
                        </a:rPr>
                        <a:t> </a:t>
                      </a:r>
                      <a:endParaRPr lang="lv-LV" sz="2800" b="1" i="0" u="none" strike="noStrike">
                        <a:solidFill>
                          <a:srgbClr val="000000"/>
                        </a:solidFill>
                        <a:effectLst/>
                        <a:latin typeface="Times New Roman" panose="02020603050405020304" pitchFamily="18" charset="0"/>
                      </a:endParaRPr>
                    </a:p>
                  </a:txBody>
                  <a:tcPr marL="7398" marR="7398" marT="73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20 768 473</a:t>
                      </a:r>
                    </a:p>
                  </a:txBody>
                  <a:tcPr marL="7398" marR="7398" marT="7398"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0" i="0" u="none" strike="noStrike">
                          <a:solidFill>
                            <a:srgbClr val="000000"/>
                          </a:solidFill>
                          <a:effectLst/>
                          <a:latin typeface="Times New Roman"/>
                        </a:rPr>
                        <a:t>22 570 083</a:t>
                      </a:r>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22 670 082</a:t>
                      </a:r>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22 704 830</a:t>
                      </a:r>
                    </a:p>
                  </a:txBody>
                  <a:tcPr marL="7398" marR="7398" marT="739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22 739 632</a:t>
                      </a:r>
                    </a:p>
                  </a:txBody>
                  <a:tcPr marL="7398" marR="7398" marT="7398"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0" i="0" u="none" strike="noStrike">
                          <a:solidFill>
                            <a:srgbClr val="000000"/>
                          </a:solidFill>
                          <a:effectLst/>
                          <a:latin typeface="Times New Roman"/>
                        </a:rPr>
                        <a:t>27 393 110</a:t>
                      </a:r>
                    </a:p>
                  </a:txBody>
                  <a:tcPr marL="7398" marR="7398" marT="73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28 785 981</a:t>
                      </a:r>
                    </a:p>
                  </a:txBody>
                  <a:tcPr marL="7398" marR="7398" marT="73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29 396 675</a:t>
                      </a:r>
                    </a:p>
                  </a:txBody>
                  <a:tcPr marL="7398" marR="7398" marT="7398"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30 507 814</a:t>
                      </a:r>
                    </a:p>
                  </a:txBody>
                  <a:tcPr marL="7398" marR="7398" marT="739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16 712 771 (54.8%)</a:t>
                      </a:r>
                    </a:p>
                  </a:txBody>
                  <a:tcPr marL="7398" marR="7398" marT="739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112202522"/>
                  </a:ext>
                </a:extLst>
              </a:tr>
              <a:tr h="1146963">
                <a:tc>
                  <a:txBody>
                    <a:bodyPr/>
                    <a:lstStyle/>
                    <a:p>
                      <a:pPr algn="ctr" fontAlgn="t"/>
                      <a:r>
                        <a:rPr lang="lv-LV" sz="2800" b="1" i="0" u="none" strike="noStrike">
                          <a:solidFill>
                            <a:srgbClr val="000000"/>
                          </a:solidFill>
                          <a:effectLst/>
                          <a:latin typeface="Times New Roman"/>
                        </a:rPr>
                        <a:t>bērni</a:t>
                      </a:r>
                    </a:p>
                  </a:txBody>
                  <a:tcPr marL="7398" marR="7398" marT="73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1 364 156</a:t>
                      </a:r>
                    </a:p>
                  </a:txBody>
                  <a:tcPr marL="7398" marR="7398" marT="7398"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0" i="0" u="none" strike="noStrike">
                          <a:solidFill>
                            <a:srgbClr val="000000"/>
                          </a:solidFill>
                          <a:effectLst/>
                          <a:latin typeface="Times New Roman"/>
                        </a:rPr>
                        <a:t>2 215 331</a:t>
                      </a:r>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2 280 011</a:t>
                      </a:r>
                    </a:p>
                  </a:txBody>
                  <a:tcPr marL="7398" marR="7398" marT="7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2 230 182</a:t>
                      </a:r>
                    </a:p>
                  </a:txBody>
                  <a:tcPr marL="7398" marR="7398" marT="739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2 129 913</a:t>
                      </a:r>
                    </a:p>
                  </a:txBody>
                  <a:tcPr marL="7398" marR="7398" marT="7398"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0" i="0" u="none" strike="noStrike">
                          <a:solidFill>
                            <a:srgbClr val="000000"/>
                          </a:solidFill>
                          <a:effectLst/>
                          <a:latin typeface="Times New Roman"/>
                        </a:rPr>
                        <a:t>2 887 278</a:t>
                      </a:r>
                    </a:p>
                  </a:txBody>
                  <a:tcPr marL="7398" marR="7398" marT="73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3 938 403</a:t>
                      </a:r>
                    </a:p>
                  </a:txBody>
                  <a:tcPr marL="7398" marR="7398" marT="73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4 043 225</a:t>
                      </a:r>
                    </a:p>
                  </a:txBody>
                  <a:tcPr marL="7398" marR="7398" marT="7398"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4 466 352</a:t>
                      </a:r>
                    </a:p>
                  </a:txBody>
                  <a:tcPr marL="7398" marR="7398" marT="7398"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2 711 421 (60.7%)</a:t>
                      </a:r>
                    </a:p>
                  </a:txBody>
                  <a:tcPr marL="7398" marR="7398" marT="739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52744430"/>
                  </a:ext>
                </a:extLst>
              </a:tr>
              <a:tr h="1146963">
                <a:tc>
                  <a:txBody>
                    <a:bodyPr/>
                    <a:lstStyle/>
                    <a:p>
                      <a:pPr algn="ctr" fontAlgn="t"/>
                      <a:r>
                        <a:rPr lang="lv-LV" sz="2800" b="1" i="0" u="none" strike="noStrike">
                          <a:solidFill>
                            <a:srgbClr val="000000"/>
                          </a:solidFill>
                          <a:effectLst/>
                          <a:latin typeface="Times New Roman"/>
                        </a:rPr>
                        <a:t>Kopā </a:t>
                      </a:r>
                      <a:endParaRPr lang="lv-LV" sz="2800" b="1" i="0" u="none" strike="noStrike">
                        <a:solidFill>
                          <a:srgbClr val="000000"/>
                        </a:solidFill>
                        <a:effectLst/>
                        <a:latin typeface="Times New Roman" panose="02020603050405020304" pitchFamily="18" charset="0"/>
                      </a:endParaRPr>
                    </a:p>
                  </a:txBody>
                  <a:tcPr marL="7398" marR="7398" marT="739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22 132 629</a:t>
                      </a:r>
                    </a:p>
                  </a:txBody>
                  <a:tcPr marL="7620" marR="7620" marT="762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0" i="0" u="none" strike="noStrike">
                          <a:solidFill>
                            <a:srgbClr val="000000"/>
                          </a:solidFill>
                          <a:effectLst/>
                          <a:latin typeface="Times New Roman"/>
                        </a:rPr>
                        <a:t>24 785 414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24 950 093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24 935 012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24 869 545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0" i="0" u="none" strike="noStrike">
                          <a:solidFill>
                            <a:srgbClr val="000000"/>
                          </a:solidFill>
                          <a:effectLst/>
                          <a:latin typeface="Times New Roman"/>
                        </a:rPr>
                        <a:t>30 280 388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32 724 384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33 439 900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a:solidFill>
                            <a:srgbClr val="000000"/>
                          </a:solidFill>
                          <a:effectLst/>
                          <a:latin typeface="Times New Roman"/>
                        </a:rPr>
                        <a:t>34 974 166</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t"/>
                      <a:r>
                        <a:rPr lang="lv-LV" sz="2800" b="1" i="0" u="none" strike="noStrike" dirty="0">
                          <a:solidFill>
                            <a:srgbClr val="000000"/>
                          </a:solidFill>
                          <a:effectLst/>
                          <a:latin typeface="Times New Roman"/>
                        </a:rPr>
                        <a:t>19 424 192 (55.5%)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4044414131"/>
                  </a:ext>
                </a:extLst>
              </a:tr>
            </a:tbl>
          </a:graphicData>
        </a:graphic>
      </p:graphicFrame>
    </p:spTree>
    <p:extLst>
      <p:ext uri="{BB962C8B-B14F-4D97-AF65-F5344CB8AC3E}">
        <p14:creationId xmlns:p14="http://schemas.microsoft.com/office/powerpoint/2010/main" val="390907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Satura vietturis 15"/>
          <p:cNvGraphicFramePr>
            <a:graphicFrameLocks noGrp="1"/>
          </p:cNvGraphicFramePr>
          <p:nvPr>
            <p:ph idx="1"/>
            <p:extLst>
              <p:ext uri="{D42A27DB-BD31-4B8C-83A1-F6EECF244321}">
                <p14:modId xmlns:p14="http://schemas.microsoft.com/office/powerpoint/2010/main" val="765265154"/>
              </p:ext>
            </p:extLst>
          </p:nvPr>
        </p:nvGraphicFramePr>
        <p:xfrm>
          <a:off x="1390650" y="1676896"/>
          <a:ext cx="20920710" cy="10987544"/>
        </p:xfrm>
        <a:graphic>
          <a:graphicData uri="http://schemas.openxmlformats.org/drawingml/2006/chart">
            <c:chart xmlns:c="http://schemas.openxmlformats.org/drawingml/2006/chart" xmlns:r="http://schemas.openxmlformats.org/officeDocument/2006/relationships" r:id="rId3"/>
          </a:graphicData>
        </a:graphic>
      </p:graphicFrame>
      <p:sp>
        <p:nvSpPr>
          <p:cNvPr id="6" name="Virsraksts 2">
            <a:extLst>
              <a:ext uri="{FF2B5EF4-FFF2-40B4-BE49-F238E27FC236}">
                <a16:creationId xmlns:a16="http://schemas.microsoft.com/office/drawing/2014/main" id="{DF724DA2-5C1B-4E95-B583-187CB68AF407}"/>
              </a:ext>
            </a:extLst>
          </p:cNvPr>
          <p:cNvSpPr txBox="1">
            <a:spLocks/>
          </p:cNvSpPr>
          <p:nvPr/>
        </p:nvSpPr>
        <p:spPr>
          <a:xfrm>
            <a:off x="1390650" y="9092288"/>
            <a:ext cx="21558997" cy="43345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rmAutofit/>
          </a:bodyPr>
          <a:lstStyle>
            <a:lvl1pPr marL="0" marR="0" indent="0" algn="l" defTabSz="2438338" rtl="0" latinLnBrk="0">
              <a:lnSpc>
                <a:spcPct val="90000"/>
              </a:lnSpc>
              <a:spcBef>
                <a:spcPts val="0"/>
              </a:spcBef>
              <a:spcAft>
                <a:spcPts val="0"/>
              </a:spcAft>
              <a:buClrTx/>
              <a:buSzTx/>
              <a:buFontTx/>
              <a:buNone/>
              <a:tabLst/>
              <a:defRPr sz="9000" b="0" i="0" u="none" strike="noStrike" cap="none" spc="180" baseline="0">
                <a:solidFill>
                  <a:schemeClr val="tx1"/>
                </a:solidFill>
                <a:uFillTx/>
                <a:latin typeface="GILROY-SEMIBOLD" pitchFamily="2" charset="77"/>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marL="685800" indent="-685800" hangingPunct="1">
              <a:buFont typeface="Wingdings" panose="05000000000000000000" pitchFamily="2" charset="2"/>
              <a:buChar char="Ø"/>
            </a:pPr>
            <a:endParaRPr lang="lv-LV" sz="3200">
              <a:latin typeface="Times New Roman" panose="02020603050405020304" pitchFamily="18" charset="0"/>
              <a:cs typeface="Times New Roman" panose="02020603050405020304" pitchFamily="18" charset="0"/>
            </a:endParaRPr>
          </a:p>
        </p:txBody>
      </p:sp>
      <p:sp>
        <p:nvSpPr>
          <p:cNvPr id="5" name="Text Placeholder 1">
            <a:extLst>
              <a:ext uri="{FF2B5EF4-FFF2-40B4-BE49-F238E27FC236}">
                <a16:creationId xmlns:a16="http://schemas.microsoft.com/office/drawing/2014/main" id="{CC8B8826-4C7C-4CCF-9839-411029F2B89C}"/>
              </a:ext>
            </a:extLst>
          </p:cNvPr>
          <p:cNvSpPr txBox="1">
            <a:spLocks/>
          </p:cNvSpPr>
          <p:nvPr/>
        </p:nvSpPr>
        <p:spPr>
          <a:xfrm>
            <a:off x="1390650" y="647758"/>
            <a:ext cx="22096879" cy="642038"/>
          </a:xfrm>
          <a:prstGeom prst="rect">
            <a:avLst/>
          </a:prstGeom>
        </p:spPr>
        <p:txBody>
          <a:bodyPr>
            <a:noAutofit/>
          </a:bodyPr>
          <a:lstStyle>
            <a:lvl1pPr marL="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1pPr>
            <a:lvl2pPr marL="6096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2pPr>
            <a:lvl3pPr marL="12192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3pPr>
            <a:lvl4pPr marL="18288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4pPr>
            <a:lvl5pPr marL="24384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defTabSz="825500" hangingPunct="1">
              <a:buSzTx/>
              <a:defRPr/>
            </a:pPr>
            <a:r>
              <a:rPr lang="lv-LV" sz="5400" dirty="0">
                <a:solidFill>
                  <a:srgbClr val="000000"/>
                </a:solidFill>
                <a:latin typeface="Calibri" panose="020F0502020204030204" pitchFamily="34" charset="0"/>
                <a:cs typeface="Calibri" panose="020F0502020204030204" pitchFamily="34" charset="0"/>
              </a:rPr>
              <a:t>SAC pilngadīgām personām pakalpojuma vietu un klientu skaits (1) </a:t>
            </a:r>
          </a:p>
        </p:txBody>
      </p:sp>
    </p:spTree>
    <p:extLst>
      <p:ext uri="{BB962C8B-B14F-4D97-AF65-F5344CB8AC3E}">
        <p14:creationId xmlns:p14="http://schemas.microsoft.com/office/powerpoint/2010/main" val="428646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irsraksts 2">
            <a:extLst>
              <a:ext uri="{FF2B5EF4-FFF2-40B4-BE49-F238E27FC236}">
                <a16:creationId xmlns:a16="http://schemas.microsoft.com/office/drawing/2014/main" id="{DF724DA2-5C1B-4E95-B583-187CB68AF407}"/>
              </a:ext>
            </a:extLst>
          </p:cNvPr>
          <p:cNvSpPr txBox="1">
            <a:spLocks/>
          </p:cNvSpPr>
          <p:nvPr/>
        </p:nvSpPr>
        <p:spPr>
          <a:xfrm>
            <a:off x="1390650" y="13380098"/>
            <a:ext cx="21558997" cy="4673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chor="t">
            <a:normAutofit fontScale="25000" lnSpcReduction="20000"/>
          </a:bodyPr>
          <a:lstStyle>
            <a:lvl1pPr marL="0" marR="0" indent="0" algn="l" defTabSz="2438338" rtl="0" latinLnBrk="0">
              <a:lnSpc>
                <a:spcPct val="90000"/>
              </a:lnSpc>
              <a:spcBef>
                <a:spcPts val="0"/>
              </a:spcBef>
              <a:spcAft>
                <a:spcPts val="0"/>
              </a:spcAft>
              <a:buClrTx/>
              <a:buSzTx/>
              <a:buFontTx/>
              <a:buNone/>
              <a:tabLst/>
              <a:defRPr sz="9000" b="0" i="0" u="none" strike="noStrike" cap="none" spc="180" baseline="0">
                <a:solidFill>
                  <a:schemeClr val="tx1"/>
                </a:solidFill>
                <a:uFillTx/>
                <a:latin typeface="GILROY-SEMIBOLD" pitchFamily="2" charset="77"/>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a:lstStyle>
          <a:p>
            <a:pPr marL="685800" indent="-685800" hangingPunct="1">
              <a:buFont typeface="Wingdings" panose="05000000000000000000" pitchFamily="2" charset="2"/>
              <a:buChar char="Ø"/>
            </a:pPr>
            <a:endParaRPr lang="lv-LV" sz="3200">
              <a:latin typeface="Times New Roman" panose="02020603050405020304" pitchFamily="18" charset="0"/>
              <a:cs typeface="Times New Roman" panose="02020603050405020304" pitchFamily="18" charset="0"/>
            </a:endParaRPr>
          </a:p>
        </p:txBody>
      </p:sp>
      <p:sp>
        <p:nvSpPr>
          <p:cNvPr id="5" name="Text Placeholder 1">
            <a:extLst>
              <a:ext uri="{FF2B5EF4-FFF2-40B4-BE49-F238E27FC236}">
                <a16:creationId xmlns:a16="http://schemas.microsoft.com/office/drawing/2014/main" id="{CC8B8826-4C7C-4CCF-9839-411029F2B89C}"/>
              </a:ext>
            </a:extLst>
          </p:cNvPr>
          <p:cNvSpPr txBox="1">
            <a:spLocks/>
          </p:cNvSpPr>
          <p:nvPr/>
        </p:nvSpPr>
        <p:spPr>
          <a:xfrm>
            <a:off x="1390650" y="647758"/>
            <a:ext cx="22096879" cy="642038"/>
          </a:xfrm>
          <a:prstGeom prst="rect">
            <a:avLst/>
          </a:prstGeom>
        </p:spPr>
        <p:txBody>
          <a:bodyPr>
            <a:noAutofit/>
          </a:bodyPr>
          <a:lstStyle>
            <a:lvl1pPr marL="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1pPr>
            <a:lvl2pPr marL="6096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2pPr>
            <a:lvl3pPr marL="12192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3pPr>
            <a:lvl4pPr marL="18288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4pPr>
            <a:lvl5pPr marL="2438400" marR="0" indent="0" algn="l" defTabSz="2438338" rtl="0" latinLnBrk="0">
              <a:lnSpc>
                <a:spcPct val="90000"/>
              </a:lnSpc>
              <a:spcBef>
                <a:spcPts val="0"/>
              </a:spcBef>
              <a:spcAft>
                <a:spcPts val="0"/>
              </a:spcAft>
              <a:buClrTx/>
              <a:buSzPct val="123000"/>
              <a:buFontTx/>
              <a:buNone/>
              <a:tabLst/>
              <a:defRPr sz="6000" b="1" i="0" u="none" strike="noStrike" cap="none" spc="120" baseline="0">
                <a:solidFill>
                  <a:schemeClr val="tx1"/>
                </a:solidFill>
                <a:uFillTx/>
                <a:latin typeface="GILROY-SEMIBOLD" pitchFamily="2" charset="77"/>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defTabSz="825500" hangingPunct="1">
              <a:buSzTx/>
              <a:defRPr/>
            </a:pPr>
            <a:r>
              <a:rPr lang="lv-LV" sz="5400" dirty="0">
                <a:solidFill>
                  <a:srgbClr val="000000"/>
                </a:solidFill>
                <a:latin typeface="Calibri" panose="020F0502020204030204" pitchFamily="34" charset="0"/>
                <a:cs typeface="Calibri" panose="020F0502020204030204" pitchFamily="34" charset="0"/>
              </a:rPr>
              <a:t>SAC pilngadīgām personām pakalpojuma vietu un klientu skaits (2) </a:t>
            </a:r>
          </a:p>
        </p:txBody>
      </p:sp>
      <p:sp>
        <p:nvSpPr>
          <p:cNvPr id="3" name="Satura vietturis 2">
            <a:extLst>
              <a:ext uri="{FF2B5EF4-FFF2-40B4-BE49-F238E27FC236}">
                <a16:creationId xmlns:a16="http://schemas.microsoft.com/office/drawing/2014/main" id="{C98536D7-DDAD-FF0E-2EF8-9ADF94D628C3}"/>
              </a:ext>
            </a:extLst>
          </p:cNvPr>
          <p:cNvSpPr>
            <a:spLocks noGrp="1"/>
          </p:cNvSpPr>
          <p:nvPr>
            <p:ph idx="1"/>
          </p:nvPr>
        </p:nvSpPr>
        <p:spPr>
          <a:xfrm>
            <a:off x="852769" y="1982332"/>
            <a:ext cx="22096878" cy="11397766"/>
          </a:xfrm>
        </p:spPr>
        <p:txBody>
          <a:bodyPr>
            <a:normAutofit fontScale="92500" lnSpcReduction="20000"/>
          </a:bodyPr>
          <a:lstStyle/>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2023.gadā palielinājās pakalpojuma saņēmēju skaits par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114</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personām -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2901</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(2022.gadā –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2787</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2024.gadā mazāks klientu skaits (</a:t>
            </a:r>
            <a:r>
              <a:rPr kumimoji="0" lang="lv-LV" sz="4200" i="0" u="none" strike="noStrike" kern="0" cap="none" spc="0" normalizeH="0" baseline="0" noProof="0" dirty="0">
                <a:ln>
                  <a:noFill/>
                </a:ln>
                <a:effectLst/>
                <a:uLnTx/>
                <a:uFillTx/>
                <a:latin typeface="Calibri "/>
                <a:cs typeface="Times New Roman" panose="02020603050405020304" pitchFamily="18" charset="0"/>
                <a:sym typeface="Helvetica Neue"/>
              </a:rPr>
              <a:t>2466</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jo martā apturēta, no aprīļa samazināta līdz minimumam nosūtījumu izsniegšana dēļ ierobežotā finansējuma; </a:t>
            </a: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endParaRP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2023.gadā RSAC vietu skaits samazināts par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45</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(notika remontdarbi, labiekārtošana, </a:t>
            </a:r>
            <a:r>
              <a:rPr kumimoji="0" lang="lv-LV" sz="4200" b="0" i="0" u="none" strike="noStrike" kern="0" cap="none" spc="0" normalizeH="0" baseline="0" noProof="0" dirty="0" err="1">
                <a:ln>
                  <a:noFill/>
                </a:ln>
                <a:effectLst/>
                <a:uLnTx/>
                <a:uFillTx/>
                <a:latin typeface="Calibri "/>
                <a:cs typeface="Times New Roman" panose="02020603050405020304" pitchFamily="18" charset="0"/>
                <a:sym typeface="Helvetica Neue"/>
              </a:rPr>
              <a:t>demenču</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nodaļu izveide, lai nodrošinātu klientiem pēc iespējas kvalitatīvāku pakalpojumu), kopā nodrošinot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611</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vietas; no 5.04.2024. palielināts vietu skaits par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22 vietām, kopā 633 vietas, rindas virzības nodrošināšanai;</a:t>
            </a: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endParaRP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2023.gadā SAC </a:t>
            </a:r>
            <a:r>
              <a:rPr kumimoji="0" lang="lv-LV" sz="4200" b="0" i="0" u="none" strike="noStrike" kern="0" cap="none" spc="0" normalizeH="0" baseline="0" noProof="0" dirty="0" err="1">
                <a:ln>
                  <a:noFill/>
                </a:ln>
                <a:effectLst/>
                <a:uLnTx/>
                <a:uFillTx/>
                <a:latin typeface="Calibri "/>
                <a:cs typeface="Times New Roman" panose="02020603050405020304" pitchFamily="18" charset="0"/>
                <a:sym typeface="Helvetica Neue"/>
              </a:rPr>
              <a:t>līgumorganizācijās</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nodrošinātas līdz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1580 </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vietām (2022.gadā – līdz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1540</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2024.gadā vietu skaits pakāpeniski samazināts nepietiekošā finansējuma dēļ (2024.g. augustā –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1385, kas jau ir mazāks nekā 2022.gadā</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uz 20.08.2024. </a:t>
            </a:r>
            <a:r>
              <a:rPr kumimoji="0" lang="lv-LV" sz="4200" b="0" i="0" u="none" strike="noStrike" kern="0" cap="none" spc="0" normalizeH="0" baseline="0" noProof="0" dirty="0" err="1">
                <a:ln>
                  <a:noFill/>
                </a:ln>
                <a:effectLst/>
                <a:uLnTx/>
                <a:uFillTx/>
                <a:latin typeface="Calibri "/>
                <a:cs typeface="Times New Roman" panose="02020603050405020304" pitchFamily="18" charset="0"/>
                <a:sym typeface="Helvetica Neue"/>
              </a:rPr>
              <a:t>līgumorganizācijās</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ir </a:t>
            </a:r>
            <a:r>
              <a:rPr kumimoji="0" lang="lv-LV" sz="4200" i="0" u="none" strike="noStrike" kern="0" cap="none" spc="0" normalizeH="0" baseline="0" noProof="0" dirty="0">
                <a:ln>
                  <a:noFill/>
                </a:ln>
                <a:effectLst/>
                <a:uLnTx/>
                <a:uFillTx/>
                <a:latin typeface="Calibri "/>
                <a:cs typeface="Times New Roman" panose="02020603050405020304" pitchFamily="18" charset="0"/>
                <a:sym typeface="Helvetica Neue"/>
              </a:rPr>
              <a:t>418</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brīvas vietas;</a:t>
            </a: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endParaRP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personu skaits  RSD koordinētajā rindā uz 31.12.2023. bija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532</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personas, kas ir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par 103 personām vairāk </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nekā 31.12.2022.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451</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uz 20.08.2024. –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846</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personas;</a:t>
            </a: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endParaRPr>
          </a:p>
          <a:p>
            <a:pPr marL="685800" indent="-685800" algn="just">
              <a:lnSpc>
                <a:spcPct val="100000"/>
              </a:lnSpc>
              <a:buSzTx/>
              <a:buFont typeface="Wingdings" panose="05000000000000000000" pitchFamily="2" charset="2"/>
              <a:buChar char="Ø"/>
              <a:defRPr/>
            </a:pPr>
            <a:r>
              <a:rPr lang="lv-LV" sz="4200" b="0" spc="0" dirty="0">
                <a:latin typeface="Calibri "/>
                <a:cs typeface="Times New Roman" panose="02020603050405020304" pitchFamily="18" charset="0"/>
              </a:rPr>
              <a:t>uz 20.08.2024. no rindā reģistrētajām personām ap </a:t>
            </a:r>
            <a:r>
              <a:rPr lang="lv-LV" sz="4200" spc="0" dirty="0">
                <a:latin typeface="Calibri "/>
                <a:cs typeface="Times New Roman" panose="02020603050405020304" pitchFamily="18" charset="0"/>
              </a:rPr>
              <a:t>25% jau atrodas SAC </a:t>
            </a:r>
            <a:r>
              <a:rPr lang="lv-LV" sz="4200" b="0" spc="0" dirty="0">
                <a:latin typeface="Calibri "/>
                <a:cs typeface="Times New Roman" panose="02020603050405020304" pitchFamily="18" charset="0"/>
              </a:rPr>
              <a:t>(vismaz </a:t>
            </a:r>
            <a:r>
              <a:rPr lang="lv-LV" sz="4200" spc="0" dirty="0">
                <a:latin typeface="Calibri "/>
                <a:cs typeface="Times New Roman" panose="02020603050405020304" pitchFamily="18" charset="0"/>
              </a:rPr>
              <a:t>123 </a:t>
            </a:r>
            <a:r>
              <a:rPr lang="lv-LV" sz="4200" b="0" spc="0" dirty="0">
                <a:latin typeface="Calibri "/>
                <a:cs typeface="Times New Roman" panose="02020603050405020304" pitchFamily="18" charset="0"/>
              </a:rPr>
              <a:t>personas) </a:t>
            </a:r>
            <a:r>
              <a:rPr lang="lv-LV" sz="4200" spc="0" dirty="0">
                <a:latin typeface="Calibri "/>
                <a:cs typeface="Times New Roman" panose="02020603050405020304" pitchFamily="18" charset="0"/>
              </a:rPr>
              <a:t>vai ĪSA </a:t>
            </a:r>
            <a:r>
              <a:rPr lang="lv-LV" sz="4200" b="0" spc="0" dirty="0">
                <a:latin typeface="Calibri "/>
                <a:cs typeface="Times New Roman" panose="02020603050405020304" pitchFamily="18" charset="0"/>
              </a:rPr>
              <a:t>(ap </a:t>
            </a:r>
            <a:r>
              <a:rPr lang="lv-LV" sz="4200" spc="0" dirty="0">
                <a:latin typeface="Calibri "/>
                <a:cs typeface="Times New Roman" panose="02020603050405020304" pitchFamily="18" charset="0"/>
              </a:rPr>
              <a:t>70</a:t>
            </a:r>
            <a:r>
              <a:rPr lang="lv-LV" sz="4200" b="0" spc="0" dirty="0">
                <a:latin typeface="Calibri "/>
                <a:cs typeface="Times New Roman" panose="02020603050405020304" pitchFamily="18" charset="0"/>
              </a:rPr>
              <a:t> personas) un ap </a:t>
            </a:r>
            <a:r>
              <a:rPr lang="lv-LV" sz="4200" spc="0" dirty="0">
                <a:latin typeface="Calibri "/>
                <a:cs typeface="Times New Roman" panose="02020603050405020304" pitchFamily="18" charset="0"/>
              </a:rPr>
              <a:t>42% saņem aprūpi mājās </a:t>
            </a:r>
            <a:r>
              <a:rPr lang="lv-LV" sz="4200" b="0" spc="0" dirty="0">
                <a:latin typeface="Calibri "/>
                <a:cs typeface="Times New Roman" panose="02020603050405020304" pitchFamily="18" charset="0"/>
              </a:rPr>
              <a:t>un gaida pašvaldības līdzfinansējumu SAC pakalpojuma saņemšanai (gaidīšanas laiks palielinājies no 3 mēnešiem 2023.gadā līdz pat 9 mēnešiem 2024.gadā);</a:t>
            </a: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endParaRP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2023.gadā ģimenes tipa SAC pakalpojumu 2023.gadā saņēma par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73</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personām vairāk -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676</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personas (2022.gadā –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603</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2024.g. I </a:t>
            </a:r>
            <a:r>
              <a:rPr kumimoji="0" lang="lv-LV" sz="4200" b="0" i="0" u="none" strike="noStrike" kern="0" cap="none" spc="0" normalizeH="0" baseline="0" noProof="0" dirty="0" err="1">
                <a:ln>
                  <a:noFill/>
                </a:ln>
                <a:effectLst/>
                <a:uLnTx/>
                <a:uFillTx/>
                <a:latin typeface="Calibri "/>
                <a:cs typeface="Times New Roman" panose="02020603050405020304" pitchFamily="18" charset="0"/>
                <a:sym typeface="Helvetica Neue"/>
              </a:rPr>
              <a:t>pusg</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 </a:t>
            </a:r>
            <a:r>
              <a:rPr kumimoji="0" lang="lv-LV" sz="4200" b="1" i="0" u="none" strike="noStrike" kern="0" cap="none" spc="0" normalizeH="0" baseline="0" noProof="0" dirty="0">
                <a:ln>
                  <a:noFill/>
                </a:ln>
                <a:effectLst/>
                <a:uLnTx/>
                <a:uFillTx/>
                <a:latin typeface="Calibri "/>
                <a:cs typeface="Times New Roman" panose="02020603050405020304" pitchFamily="18" charset="0"/>
                <a:sym typeface="Helvetica Neue"/>
              </a:rPr>
              <a:t>554</a:t>
            </a: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 personas (samazinājums dēļ rindas lēnās virzības);</a:t>
            </a: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endParaRPr>
          </a:p>
          <a:p>
            <a:pPr marL="685800" marR="0" lvl="0" indent="-685800" algn="just" defTabSz="2438338"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rPr>
              <a:t>klienti kļūst aprūpējamāki, SAC pakalpojuma sniedzēji palielina vietu skaitu personām ar </a:t>
            </a:r>
            <a:r>
              <a:rPr kumimoji="0" lang="lv-LV" sz="4200" b="0" i="0" u="none" strike="noStrike" kern="0" cap="none" spc="0" normalizeH="0" baseline="0" noProof="0" dirty="0" err="1">
                <a:ln>
                  <a:noFill/>
                </a:ln>
                <a:effectLst/>
                <a:uLnTx/>
                <a:uFillTx/>
                <a:latin typeface="Calibri "/>
                <a:cs typeface="Times New Roman" panose="02020603050405020304" pitchFamily="18" charset="0"/>
                <a:sym typeface="Helvetica Neue"/>
              </a:rPr>
              <a:t>demenci</a:t>
            </a:r>
            <a:endParaRPr kumimoji="0" lang="lv-LV" sz="4200" b="0" i="0" u="none" strike="noStrike" kern="0" cap="none" spc="0" normalizeH="0" baseline="0" noProof="0" dirty="0">
              <a:ln>
                <a:noFill/>
              </a:ln>
              <a:effectLst/>
              <a:uLnTx/>
              <a:uFillTx/>
              <a:latin typeface="Calibri "/>
              <a:cs typeface="Times New Roman" panose="02020603050405020304" pitchFamily="18" charset="0"/>
              <a:sym typeface="Helvetica Neue"/>
            </a:endParaRPr>
          </a:p>
          <a:p>
            <a:endParaRPr lang="lv-LV" dirty="0"/>
          </a:p>
        </p:txBody>
      </p:sp>
    </p:spTree>
    <p:extLst>
      <p:ext uri="{BB962C8B-B14F-4D97-AF65-F5344CB8AC3E}">
        <p14:creationId xmlns:p14="http://schemas.microsoft.com/office/powerpoint/2010/main" val="1326890071"/>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RIGA_2022">
  <a:themeElements>
    <a:clrScheme name="RIGA">
      <a:dk1>
        <a:srgbClr val="000B40"/>
      </a:dk1>
      <a:lt1>
        <a:srgbClr val="244CD3"/>
      </a:lt1>
      <a:dk2>
        <a:srgbClr val="244CD3"/>
      </a:dk2>
      <a:lt2>
        <a:srgbClr val="FFFFFF"/>
      </a:lt2>
      <a:accent1>
        <a:srgbClr val="AAD0FF"/>
      </a:accent1>
      <a:accent2>
        <a:srgbClr val="E2FF86"/>
      </a:accent2>
      <a:accent3>
        <a:srgbClr val="0D382C"/>
      </a:accent3>
      <a:accent4>
        <a:srgbClr val="78E9B8"/>
      </a:accent4>
      <a:accent5>
        <a:srgbClr val="BEAFEC"/>
      </a:accent5>
      <a:accent6>
        <a:srgbClr val="77893A"/>
      </a:accent6>
      <a:hlink>
        <a:srgbClr val="000A40"/>
      </a:hlink>
      <a:folHlink>
        <a:srgbClr val="000A40"/>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izains2">
  <a:themeElements>
    <a:clrScheme name="Pielāgots 1">
      <a:dk1>
        <a:sysClr val="windowText" lastClr="000000"/>
      </a:dk1>
      <a:lt1>
        <a:sysClr val="window" lastClr="FFFFFF"/>
      </a:lt1>
      <a:dk2>
        <a:srgbClr val="4E5B6F"/>
      </a:dk2>
      <a:lt2>
        <a:srgbClr val="D6ECFF"/>
      </a:lt2>
      <a:accent1>
        <a:srgbClr val="007DEA"/>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ielāgots 6">
      <a:majorFont>
        <a:latin typeface="Times New Roman"/>
        <a:ea typeface=""/>
        <a:cs typeface=""/>
      </a:majorFont>
      <a:minorFont>
        <a:latin typeface="Times New Roman"/>
        <a:ea typeface=""/>
        <a:cs typeface=""/>
      </a:minorFont>
    </a:fontScheme>
    <a:fmtScheme name="Viļņ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1d6b8d4-2c2f-48ad-b9e1-028cf1eab32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s" ma:contentTypeID="0x010100082EF6CC29278946B4F00C709439126C" ma:contentTypeVersion="17" ma:contentTypeDescription="Izveidot jaunu dokumentu." ma:contentTypeScope="" ma:versionID="6446da928a7f67aadd0ab9860434433a">
  <xsd:schema xmlns:xsd="http://www.w3.org/2001/XMLSchema" xmlns:xs="http://www.w3.org/2001/XMLSchema" xmlns:p="http://schemas.microsoft.com/office/2006/metadata/properties" xmlns:ns3="f1d6b8d4-2c2f-48ad-b9e1-028cf1eab327" xmlns:ns4="65b42e05-7aa5-4154-bf4d-1524e8962592" targetNamespace="http://schemas.microsoft.com/office/2006/metadata/properties" ma:root="true" ma:fieldsID="5d396e66ea85be755ecf6fc3e77fb651" ns3:_="" ns4:_="">
    <xsd:import namespace="f1d6b8d4-2c2f-48ad-b9e1-028cf1eab327"/>
    <xsd:import namespace="65b42e05-7aa5-4154-bf4d-1524e896259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6b8d4-2c2f-48ad-b9e1-028cf1eab3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5b42e05-7aa5-4154-bf4d-1524e8962592" elementFormDefault="qualified">
    <xsd:import namespace="http://schemas.microsoft.com/office/2006/documentManagement/types"/>
    <xsd:import namespace="http://schemas.microsoft.com/office/infopath/2007/PartnerControls"/>
    <xsd:element name="SharedWithUsers" ma:index="10"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Koplietots ar: detalizēti" ma:internalName="SharedWithDetails" ma:readOnly="true">
      <xsd:simpleType>
        <xsd:restriction base="dms:Note">
          <xsd:maxLength value="255"/>
        </xsd:restriction>
      </xsd:simpleType>
    </xsd:element>
    <xsd:element name="SharingHintHash" ma:index="12" nillable="true" ma:displayName="Koplietošanas norādes jaucējkod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3D0866-BC8E-42F7-AE7B-817AFE09F9FF}">
  <ds:schemaRefs>
    <ds:schemaRef ds:uri="http://schemas.microsoft.com/office/2006/metadata/properties"/>
    <ds:schemaRef ds:uri="f1d6b8d4-2c2f-48ad-b9e1-028cf1eab327"/>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65b42e05-7aa5-4154-bf4d-1524e8962592"/>
    <ds:schemaRef ds:uri="http://www.w3.org/XML/1998/namespace"/>
  </ds:schemaRefs>
</ds:datastoreItem>
</file>

<file path=customXml/itemProps2.xml><?xml version="1.0" encoding="utf-8"?>
<ds:datastoreItem xmlns:ds="http://schemas.openxmlformats.org/officeDocument/2006/customXml" ds:itemID="{DAFEDFFD-5DA8-4D95-B1C2-C894902DF5BF}">
  <ds:schemaRefs>
    <ds:schemaRef ds:uri="http://schemas.microsoft.com/sharepoint/v3/contenttype/forms"/>
  </ds:schemaRefs>
</ds:datastoreItem>
</file>

<file path=customXml/itemProps3.xml><?xml version="1.0" encoding="utf-8"?>
<ds:datastoreItem xmlns:ds="http://schemas.openxmlformats.org/officeDocument/2006/customXml" ds:itemID="{92565217-D474-434B-A839-096587767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d6b8d4-2c2f-48ad-b9e1-028cf1eab327"/>
    <ds:schemaRef ds:uri="65b42e05-7aa5-4154-bf4d-1524e89625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528</TotalTime>
  <Words>2696</Words>
  <Application>Microsoft Office PowerPoint</Application>
  <PresentationFormat>Pielāgots</PresentationFormat>
  <Paragraphs>260</Paragraphs>
  <Slides>16</Slides>
  <Notes>15</Notes>
  <HiddenSlides>0</HiddenSlides>
  <MMClips>0</MMClips>
  <ScaleCrop>false</ScaleCrop>
  <HeadingPairs>
    <vt:vector size="6" baseType="variant">
      <vt:variant>
        <vt:lpstr>Lietotie fonti</vt:lpstr>
      </vt:variant>
      <vt:variant>
        <vt:i4>14</vt:i4>
      </vt:variant>
      <vt:variant>
        <vt:lpstr>Dizains</vt:lpstr>
      </vt:variant>
      <vt:variant>
        <vt:i4>3</vt:i4>
      </vt:variant>
      <vt:variant>
        <vt:lpstr>Slaidu virsraksti</vt:lpstr>
      </vt:variant>
      <vt:variant>
        <vt:i4>16</vt:i4>
      </vt:variant>
    </vt:vector>
  </HeadingPairs>
  <TitlesOfParts>
    <vt:vector size="33" baseType="lpstr">
      <vt:lpstr>Arial</vt:lpstr>
      <vt:lpstr>Arial Regular</vt:lpstr>
      <vt:lpstr>Calibri</vt:lpstr>
      <vt:lpstr>Calibri </vt:lpstr>
      <vt:lpstr>Calibri Light</vt:lpstr>
      <vt:lpstr>Candara</vt:lpstr>
      <vt:lpstr>GILROY-SEMIBOLD</vt:lpstr>
      <vt:lpstr>Helvetica Neue</vt:lpstr>
      <vt:lpstr>Segoe UI</vt:lpstr>
      <vt:lpstr>Symbol</vt:lpstr>
      <vt:lpstr>Time Neu Roman</vt:lpstr>
      <vt:lpstr>Times New Roman</vt:lpstr>
      <vt:lpstr>Verdana</vt:lpstr>
      <vt:lpstr>Wingdings</vt:lpstr>
      <vt:lpstr>RIGA_2022</vt:lpstr>
      <vt:lpstr>Office Theme</vt:lpstr>
      <vt:lpstr>1_Dizains2</vt:lpstr>
      <vt:lpstr>Tendences sociālo pakalpojumu  nodrošināšanā 2024.gada  I pusgadā  Sociālo pakalpojumu sniedzēju  konsultatīvās padomes sēde </vt:lpstr>
      <vt:lpstr>Pamatbudžeta programmu plāna īpatsvars (166 205 483 EUR jeb 10.76% no RVP pamatbudžeta )</vt:lpstr>
      <vt:lpstr>PowerPoint prezentācija</vt:lpstr>
      <vt:lpstr>Sociālie pakalpojumi 2024.gada 6 mēnešos</vt:lpstr>
      <vt:lpstr>PowerPoint prezentācija</vt:lpstr>
      <vt:lpstr>PowerPoint prezentācija</vt:lpstr>
      <vt:lpstr>PowerPoint prezentācija</vt:lpstr>
      <vt:lpstr>PowerPoint prezentācija</vt:lpstr>
      <vt:lpstr>PowerPoint prezentācija</vt:lpstr>
      <vt:lpstr>Sociālie pakalpojumi bērniem ar funkcionāliem traucējumiem  (bērni ar FT)</vt:lpstr>
      <vt:lpstr>Ilgstoša sociālā aprūpe un sociālā rehabilitācija Rīgas Bērnu, jauniešu, ģimeņu sociālā atbalsta centrā un līgumorganizācijās  (saņēmēji un vietas)</vt:lpstr>
      <vt:lpstr>PowerPoint prezentācija</vt:lpstr>
      <vt:lpstr>Izlietotais finansējums sociālajām rehabilitācijas programmām bērniem/jauniešiem ar uzvedības traucējumiem </vt:lpstr>
      <vt:lpstr>Pabalsts mājokļa pielāgošanai personām, kuras pārvietojas riteņkrēslā, un personām ar redzes invaliditāti</vt:lpstr>
      <vt:lpstr>Tendences, kuras neizskanēja iepriekš, jaunas iniciatīvas, pieprasījums pēc pakalpojumiem </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Velga Rudzīte</dc:creator>
  <cp:lastModifiedBy>Lita Brice</cp:lastModifiedBy>
  <cp:revision>77</cp:revision>
  <cp:lastPrinted>2024-08-21T12:58:03Z</cp:lastPrinted>
  <dcterms:modified xsi:type="dcterms:W3CDTF">2024-08-26T06:23:59Z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0x010100082EF6CC29278946B4F00C709439126C</vt:lpwstr>
  </property>
  <property fmtid="{D5CDD505-2E9C-101B-9397-08002B2CF9AE}" pid="3" name="MediaServiceImageTags">
    <vt:lpwstr/>
  </property>
</Properties>
</file>