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4"/>
  </p:notesMasterIdLst>
  <p:sldIdLst>
    <p:sldId id="314" r:id="rId5"/>
    <p:sldId id="348" r:id="rId6"/>
    <p:sldId id="339" r:id="rId7"/>
    <p:sldId id="345" r:id="rId8"/>
    <p:sldId id="350" r:id="rId9"/>
    <p:sldId id="354" r:id="rId10"/>
    <p:sldId id="322" r:id="rId11"/>
    <p:sldId id="353" r:id="rId12"/>
    <p:sldId id="284" r:id="rId13"/>
  </p:sldIdLst>
  <p:sldSz cx="24384000" cy="13716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44" autoAdjust="0"/>
    <p:restoredTop sz="94899" autoAdjust="0"/>
  </p:normalViewPr>
  <p:slideViewPr>
    <p:cSldViewPr snapToGrid="0" snapToObjects="1">
      <p:cViewPr varScale="1">
        <p:scale>
          <a:sx n="58" d="100"/>
          <a:sy n="58" d="100"/>
        </p:scale>
        <p:origin x="900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9620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01146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1395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157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93774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2457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" descr="Image">
            <a:extLst>
              <a:ext uri="{FF2B5EF4-FFF2-40B4-BE49-F238E27FC236}">
                <a16:creationId xmlns:a16="http://schemas.microsoft.com/office/drawing/2014/main" id="{A81001EA-93D2-2A8F-4EB9-AF7F3AE915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385" t="30752" r="385" b="5023"/>
          <a:stretch/>
        </p:blipFill>
        <p:spPr>
          <a:xfrm>
            <a:off x="-99312" y="-216000"/>
            <a:ext cx="24483312" cy="1425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16925894-EAB0-1058-A053-CE298F3793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30626" y="11070524"/>
            <a:ext cx="1394532" cy="1339654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4630626" y="4692315"/>
            <a:ext cx="8362723" cy="12031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 spc="120" baseline="0">
                <a:solidFill>
                  <a:schemeClr val="bg2"/>
                </a:solidFill>
              </a:defRPr>
            </a:lvl1pPr>
          </a:lstStyle>
          <a:p>
            <a:r>
              <a:rPr dirty="0"/>
              <a:t>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4639925" y="2393950"/>
            <a:ext cx="8362723" cy="1511300"/>
          </a:xfrm>
          <a:prstGeom prst="rect">
            <a:avLst/>
          </a:prstGeom>
          <a:noFill/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6000" spc="120" baseline="0">
                <a:solidFill>
                  <a:schemeClr val="bg2"/>
                </a:solidFill>
              </a:defRPr>
            </a:lvl1pPr>
          </a:lstStyle>
          <a:p>
            <a:r>
              <a:rPr dirty="0"/>
              <a:t>Presentation</a:t>
            </a:r>
            <a:br>
              <a:rPr lang="lv-LV" dirty="0"/>
            </a:br>
            <a:r>
              <a:rPr dirty="0"/>
              <a:t>Title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90649" y="2393951"/>
            <a:ext cx="10837863" cy="3386916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390650" y="6858000"/>
            <a:ext cx="21602700" cy="5688013"/>
          </a:xfrm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448341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Table 0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90650" y="2393951"/>
            <a:ext cx="14978064" cy="272049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4" name="Author and Date">
            <a:extLst>
              <a:ext uri="{FF2B5EF4-FFF2-40B4-BE49-F238E27FC236}">
                <a16:creationId xmlns:a16="http://schemas.microsoft.com/office/drawing/2014/main" id="{870B44A4-C241-72C0-DA06-D8BF18E6576F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6C49BE4-23C2-3CE7-9E8B-434D873DD3CD}"/>
              </a:ext>
            </a:extLst>
          </p:cNvPr>
          <p:cNvSpPr>
            <a:spLocks noGrp="1"/>
          </p:cNvSpPr>
          <p:nvPr>
            <p:ph type="chart" sz="quarter" idx="24" hasCustomPrompt="1"/>
          </p:nvPr>
        </p:nvSpPr>
        <p:spPr>
          <a:xfrm>
            <a:off x="1390650" y="5696366"/>
            <a:ext cx="21602700" cy="6849648"/>
          </a:xfrm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06364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solidFill>
          <a:srgbClr val="2F4B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57196" y="2393949"/>
            <a:ext cx="8336155" cy="332624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prezentācijas</a:t>
            </a:r>
            <a:endParaRPr lang="en-GB" dirty="0"/>
          </a:p>
          <a:p>
            <a:r>
              <a:rPr lang="en-GB" dirty="0" err="1"/>
              <a:t>nosaukumam</a:t>
            </a:r>
            <a:endParaRPr lang="en-GB" dirty="0"/>
          </a:p>
          <a:p>
            <a:endParaRPr lang="en-GB"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39925" y="8384583"/>
            <a:ext cx="8336155" cy="4161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4647731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bg2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636730" y="3265714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6BA9908B-635B-FB9D-0968-0F2A3547F08A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8844" y="2873509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5E620B50-0C3C-73D7-10ED-880E1A6AC64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36730" y="5003074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E775BA1C-9218-55B8-68A3-EC15290077D0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14658844" y="4610869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9901ED2E-A9A6-476F-8173-12D2A570AF2B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4636730" y="6701245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25EE2D4C-CA10-8D2D-A7DE-CCDDF93AF2E6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14658844" y="6309040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sp>
        <p:nvSpPr>
          <p:cNvPr id="14" name="Body Level One…">
            <a:extLst>
              <a:ext uri="{FF2B5EF4-FFF2-40B4-BE49-F238E27FC236}">
                <a16:creationId xmlns:a16="http://schemas.microsoft.com/office/drawing/2014/main" id="{F78E460A-0198-4651-2233-D1465BC2D022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4636730" y="8438605"/>
            <a:ext cx="8334505" cy="108421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dirty="0"/>
          </a:p>
        </p:txBody>
      </p:sp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0C7FE141-0B7F-AB0E-C2CE-9135E64FEDE8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4658844" y="8046400"/>
            <a:ext cx="8334505" cy="3530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2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/>
              <a:t>0-0</a:t>
            </a:r>
            <a:endParaRPr dirty="0"/>
          </a:p>
        </p:txBody>
      </p:sp>
      <p:pic>
        <p:nvPicPr>
          <p:cNvPr id="16" name="Image" descr="Image">
            <a:extLst>
              <a:ext uri="{FF2B5EF4-FFF2-40B4-BE49-F238E27FC236}">
                <a16:creationId xmlns:a16="http://schemas.microsoft.com/office/drawing/2014/main" id="{7391E61C-618C-B989-E302-95B09330BE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6183" y="11111944"/>
            <a:ext cx="1394532" cy="13396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70754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77512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8483601" y="2401566"/>
            <a:ext cx="7464" cy="10147634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15876292" y="2401566"/>
            <a:ext cx="7464" cy="10147634"/>
          </a:xfrm>
          <a:prstGeom prst="line">
            <a:avLst/>
          </a:prstGeom>
          <a:ln w="50800">
            <a:solidFill>
              <a:schemeClr val="bg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91008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89183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6377512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789228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accent6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77512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8483601" y="2401566"/>
            <a:ext cx="7464" cy="10147634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15876292" y="2401566"/>
            <a:ext cx="7464" cy="10147634"/>
          </a:xfrm>
          <a:prstGeom prst="line">
            <a:avLst/>
          </a:prstGeom>
          <a:ln w="50800">
            <a:solidFill>
              <a:schemeClr val="accent6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91008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89183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6377512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accent6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30331662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0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AC8BBA0A-F6BC-0197-C9DE-28A6C0188A25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7C646643-08E0-CE6C-BBAD-B55308D625DD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39065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2D9155C-94EF-C678-DCC7-C1C406B5DFB2}"/>
              </a:ext>
            </a:extLst>
          </p:cNvPr>
          <p:cNvSpPr txBox="1">
            <a:spLocks noGrp="1"/>
          </p:cNvSpPr>
          <p:nvPr>
            <p:ph type="body" sz="quarter" idx="25" hasCustomPrompt="1"/>
          </p:nvPr>
        </p:nvSpPr>
        <p:spPr>
          <a:xfrm>
            <a:off x="8891830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2" name="Body Level One…">
            <a:extLst>
              <a:ext uri="{FF2B5EF4-FFF2-40B4-BE49-F238E27FC236}">
                <a16:creationId xmlns:a16="http://schemas.microsoft.com/office/drawing/2014/main" id="{C150F9D5-8D2C-8D45-CC1E-0B64CC64A3C1}"/>
              </a:ext>
            </a:extLst>
          </p:cNvPr>
          <p:cNvSpPr txBox="1">
            <a:spLocks noGrp="1"/>
          </p:cNvSpPr>
          <p:nvPr>
            <p:ph type="body" sz="quarter" idx="26" hasCustomPrompt="1"/>
          </p:nvPr>
        </p:nvSpPr>
        <p:spPr>
          <a:xfrm>
            <a:off x="16377512" y="3905249"/>
            <a:ext cx="6033038" cy="41693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Vieta </a:t>
            </a:r>
            <a:r>
              <a:rPr lang="en-GB" dirty="0" err="1"/>
              <a:t>argumentam</a:t>
            </a:r>
            <a:endParaRPr lang="en-GB" dirty="0"/>
          </a:p>
          <a:p>
            <a:r>
              <a:rPr lang="en-GB" dirty="0"/>
              <a:t>par </a:t>
            </a:r>
            <a:r>
              <a:rPr lang="en-GB" dirty="0" err="1"/>
              <a:t>konkrēto</a:t>
            </a:r>
            <a:r>
              <a:rPr lang="en-GB" dirty="0"/>
              <a:t> </a:t>
            </a:r>
            <a:r>
              <a:rPr lang="en-GB" dirty="0" err="1"/>
              <a:t>tēmu</a:t>
            </a:r>
            <a:endParaRPr lang="en-GB" dirty="0"/>
          </a:p>
          <a:p>
            <a:endParaRPr lang="en-GB" dirty="0"/>
          </a:p>
        </p:txBody>
      </p:sp>
      <p:sp>
        <p:nvSpPr>
          <p:cNvPr id="14" name="Line">
            <a:extLst>
              <a:ext uri="{FF2B5EF4-FFF2-40B4-BE49-F238E27FC236}">
                <a16:creationId xmlns:a16="http://schemas.microsoft.com/office/drawing/2014/main" id="{4835226D-5CAD-BF6A-D210-3EDAA0D40D5B}"/>
              </a:ext>
            </a:extLst>
          </p:cNvPr>
          <p:cNvSpPr/>
          <p:nvPr userDrawn="1"/>
        </p:nvSpPr>
        <p:spPr>
          <a:xfrm flipH="1" flipV="1">
            <a:off x="8483601" y="2401566"/>
            <a:ext cx="7464" cy="10147634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5" name="Line">
            <a:extLst>
              <a:ext uri="{FF2B5EF4-FFF2-40B4-BE49-F238E27FC236}">
                <a16:creationId xmlns:a16="http://schemas.microsoft.com/office/drawing/2014/main" id="{992D4D79-1735-9D8C-0CD5-D2FB2D498655}"/>
              </a:ext>
            </a:extLst>
          </p:cNvPr>
          <p:cNvSpPr/>
          <p:nvPr userDrawn="1"/>
        </p:nvSpPr>
        <p:spPr>
          <a:xfrm flipH="1" flipV="1">
            <a:off x="15876292" y="2401566"/>
            <a:ext cx="7464" cy="10147634"/>
          </a:xfrm>
          <a:prstGeom prst="line">
            <a:avLst/>
          </a:prstGeom>
          <a:ln w="50800">
            <a:solidFill>
              <a:schemeClr val="tx1">
                <a:alpha val="5000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6" name="Body Level One…">
            <a:extLst>
              <a:ext uri="{FF2B5EF4-FFF2-40B4-BE49-F238E27FC236}">
                <a16:creationId xmlns:a16="http://schemas.microsoft.com/office/drawing/2014/main" id="{A1C661F5-0159-884F-3230-C7CAB85616A5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0890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B7D3122-B27D-C95F-22E3-8566D90CAF2A}"/>
              </a:ext>
            </a:extLst>
          </p:cNvPr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8910086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18" name="Body Level One…">
            <a:extLst>
              <a:ext uri="{FF2B5EF4-FFF2-40B4-BE49-F238E27FC236}">
                <a16:creationId xmlns:a16="http://schemas.microsoft.com/office/drawing/2014/main" id="{5D510511-7390-6F61-07A8-6A2590B4BF75}"/>
              </a:ext>
            </a:extLst>
          </p:cNvPr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16364771" y="10808641"/>
            <a:ext cx="5875868" cy="17373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21" name="Body Level One…">
            <a:extLst>
              <a:ext uri="{FF2B5EF4-FFF2-40B4-BE49-F238E27FC236}">
                <a16:creationId xmlns:a16="http://schemas.microsoft.com/office/drawing/2014/main" id="{38E52F12-47F1-466E-E0F6-CF23942718D4}"/>
              </a:ext>
            </a:extLst>
          </p:cNvPr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139065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01</a:t>
            </a:r>
          </a:p>
        </p:txBody>
      </p:sp>
      <p:sp>
        <p:nvSpPr>
          <p:cNvPr id="22" name="Body Level One…">
            <a:extLst>
              <a:ext uri="{FF2B5EF4-FFF2-40B4-BE49-F238E27FC236}">
                <a16:creationId xmlns:a16="http://schemas.microsoft.com/office/drawing/2014/main" id="{9EEC4365-9B56-0DAF-8865-22CE11C5CE3B}"/>
              </a:ext>
            </a:extLst>
          </p:cNvPr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8891830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02</a:t>
            </a:r>
          </a:p>
        </p:txBody>
      </p:sp>
      <p:sp>
        <p:nvSpPr>
          <p:cNvPr id="23" name="Body Level One…">
            <a:extLst>
              <a:ext uri="{FF2B5EF4-FFF2-40B4-BE49-F238E27FC236}">
                <a16:creationId xmlns:a16="http://schemas.microsoft.com/office/drawing/2014/main" id="{F75D8E18-4176-E57C-EBA7-97183D777225}"/>
              </a:ext>
            </a:extLst>
          </p:cNvPr>
          <p:cNvSpPr txBox="1">
            <a:spLocks noGrp="1"/>
          </p:cNvSpPr>
          <p:nvPr>
            <p:ph type="body" sz="quarter" idx="31" hasCustomPrompt="1"/>
          </p:nvPr>
        </p:nvSpPr>
        <p:spPr>
          <a:xfrm>
            <a:off x="16377512" y="2417412"/>
            <a:ext cx="6033038" cy="14878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9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8354296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57197" y="6027567"/>
            <a:ext cx="8336155" cy="3629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7196" y="9908999"/>
            <a:ext cx="8336155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3874520" y="4107269"/>
            <a:ext cx="8178527" cy="5524157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32186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hor and Date">
            <a:extLst>
              <a:ext uri="{FF2B5EF4-FFF2-40B4-BE49-F238E27FC236}">
                <a16:creationId xmlns:a16="http://schemas.microsoft.com/office/drawing/2014/main" id="{9C8B7C49-7DC8-C79A-6AEF-141593257942}"/>
              </a:ext>
            </a:extLst>
          </p:cNvPr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90650" y="1169989"/>
            <a:ext cx="10837863" cy="6420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2200" b="1" spc="220" baseline="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1492E622-7BA1-4BCB-62A1-5FA7793A5CA2}"/>
              </a:ext>
            </a:extLst>
          </p:cNvPr>
          <p:cNvSpPr txBox="1">
            <a:spLocks noGrp="1"/>
          </p:cNvSpPr>
          <p:nvPr>
            <p:ph type="body" sz="quarter" idx="24" hasCustomPrompt="1"/>
          </p:nvPr>
        </p:nvSpPr>
        <p:spPr>
          <a:xfrm>
            <a:off x="14657197" y="6027567"/>
            <a:ext cx="8336155" cy="36298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90000"/>
              </a:lnSpc>
              <a:spcBef>
                <a:spcPts val="0"/>
              </a:spcBef>
              <a:buSzTx/>
              <a:buNone/>
              <a:defRPr sz="60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en-GB" dirty="0"/>
              <a:t>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66364495-AE4D-6780-6730-E9CBF6C0AAB6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4657196" y="9908999"/>
            <a:ext cx="8336155" cy="1732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5F81D3-28BD-94C4-0099-D52FA991673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 rot="-180000">
            <a:off x="3874520" y="4107269"/>
            <a:ext cx="8178527" cy="5524157"/>
          </a:xfrm>
          <a:pattFill prst="pct5">
            <a:fgClr>
              <a:srgbClr val="FFFFFF"/>
            </a:fgClr>
            <a:bgClr>
              <a:schemeClr val="bg2">
                <a:lumMod val="95000"/>
              </a:schemeClr>
            </a:bgClr>
          </a:pattFill>
        </p:spPr>
        <p:txBody>
          <a:bodyPr/>
          <a:lstStyle/>
          <a:p>
            <a:r>
              <a:rPr lang="en-LV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49294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596060F9-F4C6-F1BF-2DC6-1B9DB2EA88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37867" y="945577"/>
            <a:ext cx="23603157" cy="13196422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90650" y="5718874"/>
            <a:ext cx="21602700" cy="323914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90D4273-1E94-69F4-E1F7-B3F58F9638D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915400" y="10782300"/>
            <a:ext cx="5724525" cy="176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bg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390650" y="5718874"/>
            <a:ext cx="21602700" cy="323914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dirty="0"/>
              <a:t>Title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A90D4273-1E94-69F4-E1F7-B3F58F9638DE}"/>
              </a:ext>
            </a:extLst>
          </p:cNvPr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8915400" y="10782300"/>
            <a:ext cx="5724525" cy="1763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825500">
              <a:lnSpc>
                <a:spcPct val="120000"/>
              </a:lnSpc>
              <a:spcBef>
                <a:spcPts val="0"/>
              </a:spcBef>
              <a:buSzTx/>
              <a:buNone/>
              <a:defRPr sz="2200" b="1">
                <a:solidFill>
                  <a:schemeClr val="tx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rPr lang="lv-LV" dirty="0" err="1"/>
              <a:t>Text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7569924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228513" y="1169988"/>
            <a:ext cx="1080135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0" y="2934054"/>
            <a:ext cx="1080135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rPr dirty="0"/>
              <a:t>Slide bullet text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70" r:id="rId4"/>
    <p:sldLayoutId id="2147483669" r:id="rId5"/>
    <p:sldLayoutId id="2147483671" r:id="rId6"/>
    <p:sldLayoutId id="2147483672" r:id="rId7"/>
    <p:sldLayoutId id="2147483654" r:id="rId8"/>
    <p:sldLayoutId id="2147483673" r:id="rId9"/>
    <p:sldLayoutId id="2147483674" r:id="rId10"/>
    <p:sldLayoutId id="2147483675" r:id="rId11"/>
    <p:sldLayoutId id="2147483676" r:id="rId12"/>
  </p:sldLayoutIdLst>
  <p:transition spd="med"/>
  <p:txStyles>
    <p:title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0" b="0" i="0" u="none" strike="noStrike" cap="none" spc="18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1pPr>
      <a:lvl2pPr marL="6096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2pPr>
      <a:lvl3pPr marL="12192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3pPr>
      <a:lvl4pPr marL="18288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4pPr>
      <a:lvl5pPr marL="2438400" marR="0" indent="0" algn="l" defTabSz="2438338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23000"/>
        <a:buFontTx/>
        <a:buNone/>
        <a:tabLst/>
        <a:defRPr sz="6000" b="1" i="0" u="none" strike="noStrike" cap="none" spc="120" baseline="0">
          <a:solidFill>
            <a:schemeClr val="tx1"/>
          </a:solidFill>
          <a:uFillTx/>
          <a:latin typeface="GILROY-SEMIBOLD" pitchFamily="2" charset="77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3" orient="horz" pos="737" userDrawn="1">
          <p15:clr>
            <a:srgbClr val="F26B43"/>
          </p15:clr>
        </p15:guide>
        <p15:guide id="4" pos="876" userDrawn="1">
          <p15:clr>
            <a:srgbClr val="F26B43"/>
          </p15:clr>
        </p15:guide>
        <p15:guide id="5" orient="horz" pos="7903" userDrawn="1">
          <p15:clr>
            <a:srgbClr val="F26B43"/>
          </p15:clr>
        </p15:guide>
        <p15:guide id="6" pos="14484" userDrawn="1">
          <p15:clr>
            <a:srgbClr val="F26B43"/>
          </p15:clr>
        </p15:guide>
        <p15:guide id="7" pos="7703" userDrawn="1">
          <p15:clr>
            <a:srgbClr val="F26B43"/>
          </p15:clr>
        </p15:guide>
        <p15:guide id="9" pos="10311" userDrawn="1">
          <p15:clr>
            <a:srgbClr val="F26B43"/>
          </p15:clr>
        </p15:guide>
        <p15:guide id="10" pos="5616" userDrawn="1">
          <p15:clr>
            <a:srgbClr val="F26B43"/>
          </p15:clr>
        </p15:guide>
        <p15:guide id="11" pos="5344" userDrawn="1">
          <p15:clr>
            <a:srgbClr val="F26B43"/>
          </p15:clr>
        </p15:guide>
        <p15:guide id="12" pos="9993" userDrawn="1">
          <p15:clr>
            <a:srgbClr val="F26B43"/>
          </p15:clr>
        </p15:guide>
        <p15:guide id="13" orient="horz" pos="1508" userDrawn="1">
          <p15:clr>
            <a:srgbClr val="F26B43"/>
          </p15:clr>
        </p15:guide>
        <p15:guide id="14" orient="horz" pos="2460" userDrawn="1">
          <p15:clr>
            <a:srgbClr val="F26B43"/>
          </p15:clr>
        </p15:guide>
        <p15:guide id="15" orient="horz" pos="6792" userDrawn="1">
          <p15:clr>
            <a:srgbClr val="F26B43"/>
          </p15:clr>
        </p15:guide>
        <p15:guide id="16" pos="92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A6F6E5-5CBE-B107-AB2F-7258128D80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57354" y="8293399"/>
            <a:ext cx="10810649" cy="1203159"/>
          </a:xfrm>
        </p:spPr>
        <p:txBody>
          <a:bodyPr>
            <a:normAutofit fontScale="62500" lnSpcReduction="20000"/>
          </a:bodyPr>
          <a:lstStyle/>
          <a:p>
            <a:pPr algn="ctr"/>
            <a:endParaRPr lang="lv-LV" sz="6000" dirty="0"/>
          </a:p>
          <a:p>
            <a:pPr algn="ctr"/>
            <a:r>
              <a:rPr lang="lv-LV" sz="6000" dirty="0"/>
              <a:t>15/12/</a:t>
            </a:r>
            <a:r>
              <a:rPr lang="en-GB" sz="6000" dirty="0"/>
              <a:t> 2022</a:t>
            </a:r>
            <a:endParaRPr lang="en-LV" sz="6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CA4368-CEC5-409E-FAD1-5F7E7B09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8" y="1248369"/>
            <a:ext cx="17939795" cy="5297902"/>
          </a:xfrm>
        </p:spPr>
        <p:txBody>
          <a:bodyPr>
            <a:noAutofit/>
          </a:bodyPr>
          <a:lstStyle/>
          <a:p>
            <a:pPr algn="ctr"/>
            <a:br>
              <a:rPr lang="lv-LV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v-LV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 </a:t>
            </a:r>
            <a:r>
              <a:rPr lang="lv-LV" sz="8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riteņkrēsla</a:t>
            </a:r>
            <a:r>
              <a:rPr lang="lv-LV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pacēlāja piešķiršanu lietošanā  </a:t>
            </a:r>
            <a:br>
              <a:rPr lang="lv-LV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lv-LV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LV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ROY-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91336325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4AE3F24-07DB-4994-878F-6878B20567FE}"/>
              </a:ext>
            </a:extLst>
          </p:cNvPr>
          <p:cNvSpPr txBox="1">
            <a:spLocks/>
          </p:cNvSpPr>
          <p:nvPr/>
        </p:nvSpPr>
        <p:spPr>
          <a:xfrm>
            <a:off x="687368" y="318052"/>
            <a:ext cx="18634297" cy="72310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12192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18288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24384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hangingPunct="1"/>
            <a:r>
              <a:rPr lang="lv-LV" sz="32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Informācijas apkopojums par </a:t>
            </a:r>
            <a:r>
              <a:rPr lang="lv-LV" sz="3200" dirty="0" err="1">
                <a:solidFill>
                  <a:schemeClr val="bg1">
                    <a:lumMod val="60000"/>
                    <a:lumOff val="40000"/>
                  </a:schemeClr>
                </a:solidFill>
              </a:rPr>
              <a:t>riteņkrēslu</a:t>
            </a:r>
            <a:r>
              <a:rPr lang="lv-LV" sz="32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pacēlāju personu reģistru uz 30.11.2022.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7F78C10B-D666-429A-9B3B-1443FB6A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318" y="1578586"/>
            <a:ext cx="16866369" cy="1104900"/>
          </a:xfrm>
        </p:spPr>
        <p:txBody>
          <a:bodyPr>
            <a:noAutofit/>
          </a:bodyPr>
          <a:lstStyle/>
          <a:p>
            <a:pPr algn="ctr"/>
            <a:r>
              <a:rPr lang="lv-LV" sz="7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RINDAS DINAMIKA – 2022. gadā </a:t>
            </a:r>
            <a:endParaRPr lang="en-LV" sz="7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8" name="Grupa 27">
            <a:extLst>
              <a:ext uri="{FF2B5EF4-FFF2-40B4-BE49-F238E27FC236}">
                <a16:creationId xmlns:a16="http://schemas.microsoft.com/office/drawing/2014/main" id="{5895BCC3-53A8-48EE-8F16-D635CA160DCC}"/>
              </a:ext>
            </a:extLst>
          </p:cNvPr>
          <p:cNvGrpSpPr/>
          <p:nvPr/>
        </p:nvGrpSpPr>
        <p:grpSpPr>
          <a:xfrm>
            <a:off x="139808" y="3547584"/>
            <a:ext cx="23720152" cy="9649765"/>
            <a:chOff x="627359" y="2359355"/>
            <a:chExt cx="23720152" cy="9649765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FFF90667-0222-4D35-BB92-32AA577A6B06}"/>
                </a:ext>
              </a:extLst>
            </p:cNvPr>
            <p:cNvGrpSpPr/>
            <p:nvPr/>
          </p:nvGrpSpPr>
          <p:grpSpPr>
            <a:xfrm>
              <a:off x="705636" y="2573100"/>
              <a:ext cx="22005083" cy="3930355"/>
              <a:chOff x="996297" y="2664951"/>
              <a:chExt cx="22005083" cy="3930355"/>
            </a:xfrm>
          </p:grpSpPr>
          <p:pic>
            <p:nvPicPr>
              <p:cNvPr id="6" name="Attēls 5" descr="Attēls, kurā ir teksts, metāla piederumi, aprīkojums&#10;&#10;Apraksts ģenerēts automātiski">
                <a:extLst>
                  <a:ext uri="{FF2B5EF4-FFF2-40B4-BE49-F238E27FC236}">
                    <a16:creationId xmlns:a16="http://schemas.microsoft.com/office/drawing/2014/main" id="{3D067BDD-7DD2-4CD7-AE05-D555FEC2CE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538" t="74297" r="31125"/>
              <a:stretch/>
            </p:blipFill>
            <p:spPr>
              <a:xfrm>
                <a:off x="996297" y="3261556"/>
                <a:ext cx="4453683" cy="3333750"/>
              </a:xfrm>
              <a:prstGeom prst="rect">
                <a:avLst/>
              </a:prstGeom>
            </p:spPr>
          </p:pic>
          <p:pic>
            <p:nvPicPr>
              <p:cNvPr id="8" name="Attēls 7" descr="Attēls, kurā ir teksts, metāla piederumi, aprīkojums&#10;&#10;Apraksts ģenerēts automātiski">
                <a:extLst>
                  <a:ext uri="{FF2B5EF4-FFF2-40B4-BE49-F238E27FC236}">
                    <a16:creationId xmlns:a16="http://schemas.microsoft.com/office/drawing/2014/main" id="{560BE9F7-2457-497A-8C02-473B7FBAC7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17" t="72891" r="67069" b="1406"/>
              <a:stretch/>
            </p:blipFill>
            <p:spPr>
              <a:xfrm>
                <a:off x="7531677" y="3030043"/>
                <a:ext cx="3867448" cy="3486150"/>
              </a:xfrm>
              <a:prstGeom prst="rect">
                <a:avLst/>
              </a:prstGeom>
            </p:spPr>
          </p:pic>
          <p:pic>
            <p:nvPicPr>
              <p:cNvPr id="10" name="Attēls 9" descr="Attēls, kurā ir teksts, metāla piederumi, aprīkojums&#10;&#10;Apraksts ģenerēts automātiski">
                <a:extLst>
                  <a:ext uri="{FF2B5EF4-FFF2-40B4-BE49-F238E27FC236}">
                    <a16:creationId xmlns:a16="http://schemas.microsoft.com/office/drawing/2014/main" id="{AF6BF0D2-0E5D-44B6-BDD1-60A67A7D41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71487" b="74297"/>
              <a:stretch/>
            </p:blipFill>
            <p:spPr>
              <a:xfrm>
                <a:off x="19133931" y="2664951"/>
                <a:ext cx="3867449" cy="3486151"/>
              </a:xfrm>
              <a:prstGeom prst="rect">
                <a:avLst/>
              </a:prstGeom>
            </p:spPr>
          </p:pic>
          <p:pic>
            <p:nvPicPr>
              <p:cNvPr id="11" name="Attēls 10" descr="Attēls, kurā ir teksts, metāla piederumi, aprīkojums&#10;&#10;Apraksts ģenerēts automātiski">
                <a:extLst>
                  <a:ext uri="{FF2B5EF4-FFF2-40B4-BE49-F238E27FC236}">
                    <a16:creationId xmlns:a16="http://schemas.microsoft.com/office/drawing/2014/main" id="{72BBD38A-5B5B-4056-B581-E62E3A8381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24969" r="71487" b="51266"/>
              <a:stretch/>
            </p:blipFill>
            <p:spPr>
              <a:xfrm>
                <a:off x="12644980" y="2796392"/>
                <a:ext cx="3867448" cy="3223269"/>
              </a:xfrm>
              <a:prstGeom prst="rect">
                <a:avLst/>
              </a:prstGeom>
            </p:spPr>
          </p:pic>
        </p:grpSp>
        <p:sp>
          <p:nvSpPr>
            <p:cNvPr id="13" name="Rectangle 16" descr="© INSCALE GmbH, 26.05.2010&#10;http://www.presentationload.com/">
              <a:extLst>
                <a:ext uri="{FF2B5EF4-FFF2-40B4-BE49-F238E27FC236}">
                  <a16:creationId xmlns:a16="http://schemas.microsoft.com/office/drawing/2014/main" id="{83FEE0B7-49C7-4FB7-A5DE-FBEE47B686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359" y="6424343"/>
              <a:ext cx="4453683" cy="9640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r>
                <a:rPr lang="lv-LV" sz="28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Reģistrēto</a:t>
              </a: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personu </a:t>
              </a:r>
              <a:r>
                <a:rPr lang="lv-LV" sz="28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skaits</a:t>
              </a: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lv-LV" sz="28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RINDĀ</a:t>
              </a: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līdz 30.11.2022.</a:t>
              </a:r>
              <a:endParaRPr lang="lv-LV" sz="2800" noProof="1">
                <a:solidFill>
                  <a:schemeClr val="tx2"/>
                </a:solidFill>
              </a:endParaRPr>
            </a:p>
          </p:txBody>
        </p:sp>
        <p:sp>
          <p:nvSpPr>
            <p:cNvPr id="14" name="Rectangle 16" descr="© INSCALE GmbH, 26.05.2010&#10;http://www.presentationload.com/">
              <a:extLst>
                <a:ext uri="{FF2B5EF4-FFF2-40B4-BE49-F238E27FC236}">
                  <a16:creationId xmlns:a16="http://schemas.microsoft.com/office/drawing/2014/main" id="{831F0FF8-0743-4109-8C45-AC286912B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8916" y="6442570"/>
              <a:ext cx="5385644" cy="44542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defTabSz="1828800" hangingPunct="1">
                <a:defRPr/>
              </a:pPr>
              <a:r>
                <a:rPr lang="lv-LV" sz="28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Izstājušās</a:t>
              </a: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no RINDAS </a:t>
              </a:r>
            </a:p>
            <a:p>
              <a:pPr defTabSz="1828800" hangingPunct="1">
                <a:defRPr/>
              </a:pP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lv-LV" sz="28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28</a:t>
              </a: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lv-LV" sz="28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personas</a:t>
              </a: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defTabSz="1828800" hangingPunct="1">
                <a:defRPr/>
              </a:pP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 – saņemts mobilais pacēlājs</a:t>
              </a:r>
            </a:p>
            <a:p>
              <a:pPr defTabSz="1828800" hangingPunct="1">
                <a:defRPr/>
              </a:pP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– ierīkots stacionārais pacēlājs</a:t>
              </a:r>
            </a:p>
            <a:p>
              <a:pPr defTabSz="1828800" hangingPunct="1">
                <a:defRPr/>
              </a:pP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– dzīvo ārpus Rīgas</a:t>
              </a:r>
            </a:p>
            <a:p>
              <a:pPr defTabSz="1828800" hangingPunct="1">
                <a:defRPr/>
              </a:pP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 – mainījušies apstākļi (iesniegums)</a:t>
              </a:r>
            </a:p>
            <a:p>
              <a:pPr defTabSz="1828800" hangingPunct="1">
                <a:defRPr/>
              </a:pP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– demogrāfisks iemesls</a:t>
              </a:r>
            </a:p>
            <a:p>
              <a:pPr defTabSz="1828800" hangingPunct="1">
                <a:defRPr/>
              </a:pPr>
              <a:endParaRPr lang="lv-LV" sz="2800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defTabSz="1828800" hangingPunct="1">
                <a:defRPr/>
              </a:pPr>
              <a:endParaRPr lang="lv-LV" sz="2800" noProof="1">
                <a:solidFill>
                  <a:schemeClr val="tx2"/>
                </a:solidFill>
              </a:endParaRPr>
            </a:p>
          </p:txBody>
        </p:sp>
        <p:sp>
          <p:nvSpPr>
            <p:cNvPr id="15" name="Rectangle 16" descr="© INSCALE GmbH, 26.05.2010&#10;http://www.presentationload.com/">
              <a:extLst>
                <a:ext uri="{FF2B5EF4-FFF2-40B4-BE49-F238E27FC236}">
                  <a16:creationId xmlns:a16="http://schemas.microsoft.com/office/drawing/2014/main" id="{F266B513-9074-49A3-B3E0-348CCE75B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88860" y="6404562"/>
              <a:ext cx="5120102" cy="46502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Pacēlāja </a:t>
              </a:r>
              <a:r>
                <a:rPr lang="lv-LV" sz="2800" b="1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saņemšanas procesā </a:t>
              </a: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 personas:</a:t>
              </a:r>
            </a:p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– atrasts līdzfinansējums stacionārā pacēlāja ierīkošanai</a:t>
              </a:r>
            </a:p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 – pieteikušies mobilā pacēlāja saņemšanai  </a:t>
              </a:r>
            </a:p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 – uzstādīts pacēlājs ar Ziedot.lv atbalstu </a:t>
              </a:r>
            </a:p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endParaRPr lang="lv-LV" sz="2800" noProof="1">
                <a:solidFill>
                  <a:schemeClr val="tx2"/>
                </a:solidFill>
              </a:endParaRPr>
            </a:p>
          </p:txBody>
        </p:sp>
        <p:sp>
          <p:nvSpPr>
            <p:cNvPr id="17" name="Rectangle 16" descr="© INSCALE GmbH, 26.05.2010&#10;http://www.presentationload.com/">
              <a:extLst>
                <a:ext uri="{FF2B5EF4-FFF2-40B4-BE49-F238E27FC236}">
                  <a16:creationId xmlns:a16="http://schemas.microsoft.com/office/drawing/2014/main" id="{33EC7A5E-224B-4857-9D0A-DE31D3D56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37161" y="6404562"/>
              <a:ext cx="6610350" cy="14380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defTabSz="1828800" hangingPunct="1">
                <a:defRPr/>
              </a:pPr>
              <a:r>
                <a:rPr lang="lv-LV" sz="2800" noProof="1">
                  <a:solidFill>
                    <a:schemeClr val="tx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 bērni (4 saņēmuši pacēlājus, 1 – procesā) un 8 pilngadīgas personas (4 saņēmuši pacēlājus, 1 – procesā) </a:t>
              </a:r>
              <a:endParaRPr lang="lv-LV" sz="2800" noProof="1">
                <a:solidFill>
                  <a:schemeClr val="tx2"/>
                </a:solidFill>
              </a:endParaRPr>
            </a:p>
          </p:txBody>
        </p:sp>
        <p:cxnSp>
          <p:nvCxnSpPr>
            <p:cNvPr id="19" name="Taisns savienotājs 18">
              <a:extLst>
                <a:ext uri="{FF2B5EF4-FFF2-40B4-BE49-F238E27FC236}">
                  <a16:creationId xmlns:a16="http://schemas.microsoft.com/office/drawing/2014/main" id="{23DF09E6-5928-402F-B47D-53B43722E50E}"/>
                </a:ext>
              </a:extLst>
            </p:cNvPr>
            <p:cNvCxnSpPr>
              <a:cxnSpLocks/>
            </p:cNvCxnSpPr>
            <p:nvPr/>
          </p:nvCxnSpPr>
          <p:spPr>
            <a:xfrm>
              <a:off x="17737161" y="2359355"/>
              <a:ext cx="0" cy="9649765"/>
            </a:xfrm>
            <a:prstGeom prst="line">
              <a:avLst/>
            </a:prstGeom>
            <a:noFill/>
            <a:ln w="38100" cap="flat">
              <a:solidFill>
                <a:schemeClr val="bg2">
                  <a:lumMod val="50000"/>
                </a:schemeClr>
              </a:solidFill>
              <a:prstDash val="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3" name="Rectangle 16" descr="© INSCALE GmbH, 26.05.2010&#10;http://www.presentationload.com/">
              <a:extLst>
                <a:ext uri="{FF2B5EF4-FFF2-40B4-BE49-F238E27FC236}">
                  <a16:creationId xmlns:a16="http://schemas.microsoft.com/office/drawing/2014/main" id="{1C9DF2B6-A274-4F20-B443-5E2A359685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868" y="4316176"/>
              <a:ext cx="4004176" cy="730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r>
                <a:rPr lang="lv-LV" sz="4000" b="1" noProof="1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110 personas</a:t>
              </a:r>
              <a:endParaRPr lang="lv-LV" sz="4000" b="1" noProof="1">
                <a:solidFill>
                  <a:srgbClr val="FF5050"/>
                </a:solidFill>
              </a:endParaRPr>
            </a:p>
          </p:txBody>
        </p:sp>
        <p:sp>
          <p:nvSpPr>
            <p:cNvPr id="24" name="Rectangle 16" descr="© INSCALE GmbH, 26.05.2010&#10;http://www.presentationload.com/">
              <a:extLst>
                <a:ext uri="{FF2B5EF4-FFF2-40B4-BE49-F238E27FC236}">
                  <a16:creationId xmlns:a16="http://schemas.microsoft.com/office/drawing/2014/main" id="{977C3931-6056-42D2-9A56-0E25EB30A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0106" y="4239493"/>
              <a:ext cx="4004176" cy="131495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r>
                <a:rPr lang="lv-LV" sz="4000" b="1" noProof="1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82 personas RINDĀ</a:t>
              </a:r>
              <a:endParaRPr lang="lv-LV" sz="4000" b="1" noProof="1">
                <a:solidFill>
                  <a:srgbClr val="FF5050"/>
                </a:solidFill>
              </a:endParaRPr>
            </a:p>
          </p:txBody>
        </p:sp>
        <p:sp>
          <p:nvSpPr>
            <p:cNvPr id="25" name="Rectangle 16" descr="© INSCALE GmbH, 26.05.2010&#10;http://www.presentationload.com/">
              <a:extLst>
                <a:ext uri="{FF2B5EF4-FFF2-40B4-BE49-F238E27FC236}">
                  <a16:creationId xmlns:a16="http://schemas.microsoft.com/office/drawing/2014/main" id="{9E7B6BB3-63F3-4F3F-B653-BB5DBBA7A3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87633" y="4106398"/>
              <a:ext cx="4004176" cy="73018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r>
                <a:rPr lang="lv-LV" sz="4000" b="1" noProof="1">
                  <a:solidFill>
                    <a:srgbClr val="FF5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- 7 personas</a:t>
              </a:r>
              <a:endParaRPr lang="lv-LV" sz="4000" b="1" noProof="1">
                <a:solidFill>
                  <a:srgbClr val="FF5050"/>
                </a:solidFill>
              </a:endParaRPr>
            </a:p>
          </p:txBody>
        </p:sp>
        <p:sp>
          <p:nvSpPr>
            <p:cNvPr id="27" name="Rectangle 16" descr="© INSCALE GmbH, 26.05.2010&#10;http://www.presentationload.com/">
              <a:extLst>
                <a:ext uri="{FF2B5EF4-FFF2-40B4-BE49-F238E27FC236}">
                  <a16:creationId xmlns:a16="http://schemas.microsoft.com/office/drawing/2014/main" id="{5BD0DE13-7E83-43CE-90FF-BDD6870D1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4555" y="2885421"/>
              <a:ext cx="4604877" cy="21931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 lIns="72000" tIns="72000" rIns="72000" bIns="72000">
              <a:spAutoFit/>
            </a:bodyPr>
            <a:lstStyle/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r>
                <a:rPr lang="lv-LV" sz="4000" b="1" noProof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Prioritārā grupa*</a:t>
              </a:r>
            </a:p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endParaRPr lang="lv-LV" sz="3200" b="1" noProof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defTabSz="1828800" hangingPunct="1">
                <a:lnSpc>
                  <a:spcPct val="95000"/>
                </a:lnSpc>
                <a:spcAft>
                  <a:spcPts val="1600"/>
                </a:spcAft>
                <a:defRPr/>
              </a:pPr>
              <a:r>
                <a:rPr lang="lv-LV" sz="4000" b="1" noProof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 personas     </a:t>
              </a:r>
            </a:p>
          </p:txBody>
        </p:sp>
      </p:grpSp>
      <p:sp>
        <p:nvSpPr>
          <p:cNvPr id="22" name="Taisnstūris 21">
            <a:extLst>
              <a:ext uri="{FF2B5EF4-FFF2-40B4-BE49-F238E27FC236}">
                <a16:creationId xmlns:a16="http://schemas.microsoft.com/office/drawing/2014/main" id="{BD926BD5-82C1-4F00-B57F-F9789D8B5068}"/>
              </a:ext>
            </a:extLst>
          </p:cNvPr>
          <p:cNvSpPr/>
          <p:nvPr/>
        </p:nvSpPr>
        <p:spPr>
          <a:xfrm>
            <a:off x="18202112" y="11313159"/>
            <a:ext cx="5657848" cy="23185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defTabSz="825500"/>
            <a:r>
              <a:rPr lang="lv-LV" sz="3600" dirty="0">
                <a:solidFill>
                  <a:schemeClr val="bg1"/>
                </a:solidFill>
                <a:latin typeface="+mj-lt"/>
                <a:ea typeface="Helvetica Neue Medium"/>
                <a:cs typeface="Helvetica Neue Medium"/>
                <a:sym typeface="Helvetica Neue Medium"/>
              </a:rPr>
              <a:t>*</a:t>
            </a:r>
            <a:r>
              <a:rPr lang="lv-LV" sz="3600" noProof="1">
                <a:solidFill>
                  <a:schemeClr val="tx2"/>
                </a:solidFill>
                <a:latin typeface="+mj-lt"/>
              </a:rPr>
              <a:t>Jauni Rīgas domes saistošie noteikumi </a:t>
            </a:r>
            <a:r>
              <a:rPr lang="lv-LV" sz="3600" b="1" noProof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Nr.138 </a:t>
            </a:r>
            <a:r>
              <a:rPr lang="lv-LV" sz="3600" noProof="1">
                <a:solidFill>
                  <a:schemeClr val="tx2"/>
                </a:solidFill>
                <a:latin typeface="+mj-lt"/>
              </a:rPr>
              <a:t>«Par riteņkrēsla pacēlāja piešķiršanu lietošanā»</a:t>
            </a:r>
            <a:endParaRPr kumimoji="0" lang="lv-LV" sz="360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uFillTx/>
              <a:latin typeface="+mj-lt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E94D71-2652-41C5-96D5-83C523D004FE}"/>
              </a:ext>
            </a:extLst>
          </p:cNvPr>
          <p:cNvSpPr txBox="1"/>
          <p:nvPr/>
        </p:nvSpPr>
        <p:spPr>
          <a:xfrm>
            <a:off x="1665969" y="11997020"/>
            <a:ext cx="1492898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825500"/>
            <a:r>
              <a:rPr lang="lv-LV" sz="36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Šogad saņemti </a:t>
            </a:r>
            <a:r>
              <a:rPr lang="lv-LV" sz="36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23</a:t>
            </a:r>
            <a:r>
              <a:rPr lang="lv-LV" sz="36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lv-LV" sz="36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jauni iesniegumi par </a:t>
            </a:r>
            <a:r>
              <a:rPr lang="lv-LV" sz="3600" dirty="0" err="1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riteņkrēsla</a:t>
            </a:r>
            <a:r>
              <a:rPr lang="lv-LV" sz="3600" dirty="0">
                <a:solidFill>
                  <a:schemeClr val="bg1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pacēlāja piešķiršanu, 1 iesniegums bija jānoraida.</a:t>
            </a:r>
          </a:p>
        </p:txBody>
      </p:sp>
    </p:spTree>
    <p:extLst>
      <p:ext uri="{BB962C8B-B14F-4D97-AF65-F5344CB8AC3E}">
        <p14:creationId xmlns:p14="http://schemas.microsoft.com/office/powerpoint/2010/main" val="35480226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0B8BE-EA20-0AC8-A686-928E22B922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368" y="318052"/>
            <a:ext cx="18634297" cy="723109"/>
          </a:xfrm>
        </p:spPr>
        <p:txBody>
          <a:bodyPr>
            <a:normAutofit/>
          </a:bodyPr>
          <a:lstStyle/>
          <a:p>
            <a:r>
              <a:rPr lang="lv-LV" sz="3200" dirty="0"/>
              <a:t>Informācijas apkopojums par </a:t>
            </a:r>
            <a:r>
              <a:rPr lang="lv-LV" sz="3200" dirty="0" err="1"/>
              <a:t>riteņkrēslu</a:t>
            </a:r>
            <a:r>
              <a:rPr lang="lv-LV" sz="3200" dirty="0"/>
              <a:t> pacēlāju personu reģistru uz 30.11.2022.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62DEF5CC-5673-4E60-B2CD-3E790C0CB3A7}"/>
              </a:ext>
            </a:extLst>
          </p:cNvPr>
          <p:cNvSpPr/>
          <p:nvPr/>
        </p:nvSpPr>
        <p:spPr>
          <a:xfrm>
            <a:off x="5613922" y="1848678"/>
            <a:ext cx="18105979" cy="1059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825500"/>
            <a:r>
              <a:rPr lang="lv-LV" sz="4000" b="1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DARBS AR RINDU (līdz 08.06.2022): </a:t>
            </a:r>
          </a:p>
          <a:p>
            <a:pPr marL="571500" indent="-571500" algn="just" defTabSz="825500">
              <a:buFont typeface="Wingdings" panose="05000000000000000000" pitchFamily="2" charset="2"/>
              <a:buChar char="§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RINDAS kārtībā izsūtītas vēstules ar aicinājumu saņemt pacēlāju: februārī nosūtīta </a:t>
            </a:r>
            <a:r>
              <a:rPr lang="lv-LV" sz="5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21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vēstule, martā visas personas tika arī sazvanītas.</a:t>
            </a:r>
          </a:p>
          <a:p>
            <a:pPr algn="just" defTabSz="825500"/>
            <a:endParaRPr lang="lv-LV" sz="1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just" defTabSz="825500"/>
            <a:r>
              <a:rPr lang="lv-LV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</a:t>
            </a:r>
          </a:p>
          <a:p>
            <a:pPr marL="457200" indent="-457200" algn="just" defTabSz="825500">
              <a:buFont typeface="Wingdings" panose="05000000000000000000" pitchFamily="2" charset="2"/>
              <a:buChar char="ü"/>
            </a:pPr>
            <a:r>
              <a:rPr lang="lv-LV" sz="32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Mobilais pacēlājs lietošanā izsniegts 2 personām.</a:t>
            </a:r>
          </a:p>
          <a:p>
            <a:pPr algn="just" defTabSz="825500"/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</a:p>
          <a:p>
            <a:pPr algn="just" defTabSz="825500"/>
            <a:r>
              <a:rPr lang="lv-LV" sz="4000" b="1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DARBS AR RINDU (pēc 08.06.2022):</a:t>
            </a:r>
          </a:p>
          <a:p>
            <a:pPr marL="571500" indent="-571500" algn="just" defTabSz="825500">
              <a:buFont typeface="Wingdings" panose="05000000000000000000" pitchFamily="2" charset="2"/>
              <a:buChar char="§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RINDAS kārtībā izsūtītas vēstules ar aicinājumu saņemt pacēlāju: augustā/septembrī – nosūtītas </a:t>
            </a:r>
            <a:r>
              <a:rPr lang="lv-LV" sz="5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28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vēstules, novembrī –  </a:t>
            </a:r>
            <a:r>
              <a:rPr lang="lv-LV" sz="5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17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vēstules. </a:t>
            </a:r>
          </a:p>
          <a:p>
            <a:pPr marL="571500" indent="-571500" algn="just" defTabSz="825500">
              <a:buFont typeface="Wingdings" panose="05000000000000000000" pitchFamily="2" charset="2"/>
              <a:buChar char="§"/>
            </a:pPr>
            <a:endParaRPr lang="lv-LV" sz="4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just" defTabSz="825500">
              <a:buFont typeface="Wingdings" panose="05000000000000000000" pitchFamily="2" charset="2"/>
              <a:buChar char="§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No RINDAS vēstules par mobilā pacēlāja saņemšanu izsūtītas visām personām, kuras RINDĀ ir no 2021. gada  jūnija un ilgāk.</a:t>
            </a:r>
          </a:p>
          <a:p>
            <a:pPr marL="571500" indent="-571500" algn="just" defTabSz="825500">
              <a:buFont typeface="Wingdings" panose="05000000000000000000" pitchFamily="2" charset="2"/>
              <a:buChar char="§"/>
            </a:pPr>
            <a:endParaRPr lang="lv-LV" sz="4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just" defTabSz="825500">
              <a:buFont typeface="Wingdings" panose="05000000000000000000" pitchFamily="2" charset="2"/>
              <a:buChar char="§"/>
            </a:pPr>
            <a:endParaRPr lang="lv-LV" sz="1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endParaRPr lang="lv-LV" sz="1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just" defTabSz="825500">
              <a:buFont typeface="Wingdings" panose="05000000000000000000" pitchFamily="2" charset="2"/>
              <a:buChar char="§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No augusta </a:t>
            </a:r>
            <a:r>
              <a:rPr lang="lv-LV" sz="4000" dirty="0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regulāra sazināšanās 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(telefoniski un/vai klātienē) </a:t>
            </a:r>
            <a:r>
              <a:rPr lang="lv-LV" sz="4000" dirty="0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ar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identificētam  </a:t>
            </a:r>
            <a:r>
              <a:rPr lang="lv-LV" sz="4000" dirty="0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PRIORITĀRĀS GRUPAS 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personām.</a:t>
            </a:r>
          </a:p>
          <a:p>
            <a:pPr algn="just" defTabSz="825500"/>
            <a:endParaRPr lang="lv-LV" sz="4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4D6DA3ED-622D-4BDC-830B-B7BE27E3D995}"/>
              </a:ext>
            </a:extLst>
          </p:cNvPr>
          <p:cNvCxnSpPr>
            <a:cxnSpLocks/>
          </p:cNvCxnSpPr>
          <p:nvPr/>
        </p:nvCxnSpPr>
        <p:spPr>
          <a:xfrm>
            <a:off x="5068957" y="1848678"/>
            <a:ext cx="0" cy="10277061"/>
          </a:xfrm>
          <a:prstGeom prst="line">
            <a:avLst/>
          </a:prstGeom>
          <a:noFill/>
          <a:ln w="349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Attēls 8">
            <a:extLst>
              <a:ext uri="{FF2B5EF4-FFF2-40B4-BE49-F238E27FC236}">
                <a16:creationId xmlns:a16="http://schemas.microsoft.com/office/drawing/2014/main" id="{E0E249B4-2F32-434D-A16F-87BDAB3FAFF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0" y="1090306"/>
            <a:ext cx="3853953" cy="3853953"/>
          </a:xfrm>
          <a:prstGeom prst="rect">
            <a:avLst/>
          </a:prstGeom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5465D5E-0214-4EA1-97DA-5FFE485892C0}"/>
              </a:ext>
            </a:extLst>
          </p:cNvPr>
          <p:cNvSpPr txBox="1">
            <a:spLocks/>
          </p:cNvSpPr>
          <p:nvPr/>
        </p:nvSpPr>
        <p:spPr>
          <a:xfrm>
            <a:off x="147905" y="5374171"/>
            <a:ext cx="4898222" cy="4120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12192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18288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24384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>
              <a:lnSpc>
                <a:spcPct val="120000"/>
              </a:lnSpc>
            </a:pPr>
            <a:r>
              <a:rPr lang="lv-LV" sz="4000" b="0" spc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Kopumā 2022. gadā nosūtītas </a:t>
            </a:r>
            <a:r>
              <a:rPr lang="lv-LV" sz="5400" spc="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94</a:t>
            </a:r>
            <a:r>
              <a:rPr lang="lv-LV" sz="4000" b="0" spc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vēstules, no kurām </a:t>
            </a:r>
            <a:r>
              <a:rPr lang="lv-LV" sz="5400" spc="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66</a:t>
            </a:r>
            <a:r>
              <a:rPr lang="lv-LV" sz="4000" b="0" spc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sym typeface="Helvetica Neue Medium"/>
              </a:rPr>
              <a:t> vēstules ar aicinājumu saņemt mobilo pacēlāju. </a:t>
            </a:r>
            <a:endParaRPr lang="en-LV" sz="40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09079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0B8BE-EA20-0AC8-A686-928E22B922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368" y="318052"/>
            <a:ext cx="18634297" cy="723109"/>
          </a:xfrm>
        </p:spPr>
        <p:txBody>
          <a:bodyPr>
            <a:normAutofit/>
          </a:bodyPr>
          <a:lstStyle/>
          <a:p>
            <a:r>
              <a:rPr lang="lv-LV" sz="3200" dirty="0"/>
              <a:t>Informācijas apkopojums par </a:t>
            </a:r>
            <a:r>
              <a:rPr lang="lv-LV" sz="3200" dirty="0" err="1"/>
              <a:t>riteņkrēslu</a:t>
            </a:r>
            <a:r>
              <a:rPr lang="lv-LV" sz="3200" dirty="0"/>
              <a:t> pacēlāju personu reģistru uz 30.11.2022.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62DEF5CC-5673-4E60-B2CD-3E790C0CB3A7}"/>
              </a:ext>
            </a:extLst>
          </p:cNvPr>
          <p:cNvSpPr/>
          <p:nvPr/>
        </p:nvSpPr>
        <p:spPr>
          <a:xfrm>
            <a:off x="5710350" y="683056"/>
            <a:ext cx="18162917" cy="1139799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indent="-571500" algn="just" defTabSz="825500">
              <a:buFont typeface="Wingdings" panose="05000000000000000000" pitchFamily="2" charset="2"/>
              <a:buChar char="ü"/>
            </a:pPr>
            <a:endParaRPr lang="lv-LV" sz="4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Bremzējošie  faktori 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mobilo pacēlāju izmantošanai:</a:t>
            </a: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Nav spēcīga asistenta </a:t>
            </a: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Nav piemērots personai (par lielu svars; veselības stāvoklis)</a:t>
            </a: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Nav atbilstoša kāpņu telpa (par mazu apgriešanās laukums; par augstu 	pakāpiens)</a:t>
            </a: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Nav kur glabāt pacēlāju</a:t>
            </a: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Pacēlājs nav atbilstošs </a:t>
            </a:r>
            <a:r>
              <a:rPr lang="lv-LV" sz="4000" dirty="0" err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riteņkrēslam</a:t>
            </a:r>
            <a:endParaRPr lang="lv-LV" sz="4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Nevēlas mobilo pacēlāju</a:t>
            </a:r>
          </a:p>
          <a:p>
            <a:pPr algn="just" defTabSz="825500"/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</a:t>
            </a: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Bremzējošie  faktori 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stacionāro pacēlāju izbūvei:</a:t>
            </a: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Metāla izmaksu pieaugums saistībā ar karu Ukrainā, sadārdzināja 	stacionāro pacēlāju izgatavošanu par ~45%. </a:t>
            </a: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Nav līdzfinansējums kāpņu telpas un ieejas mezgla pielāgošanai</a:t>
            </a:r>
          </a:p>
          <a:p>
            <a:pPr marL="571500" indent="-571500" algn="just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Vēsturiska ēka</a:t>
            </a:r>
          </a:p>
          <a:p>
            <a:pPr algn="just" defTabSz="825500"/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	</a:t>
            </a:r>
          </a:p>
          <a:p>
            <a:pPr algn="just" defTabSz="825500"/>
            <a:endParaRPr lang="lv-LV" sz="4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just" defTabSz="825500"/>
            <a:endParaRPr kumimoji="0" lang="lv-LV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4D6DA3ED-622D-4BDC-830B-B7BE27E3D995}"/>
              </a:ext>
            </a:extLst>
          </p:cNvPr>
          <p:cNvCxnSpPr>
            <a:cxnSpLocks/>
          </p:cNvCxnSpPr>
          <p:nvPr/>
        </p:nvCxnSpPr>
        <p:spPr>
          <a:xfrm>
            <a:off x="5068957" y="1848678"/>
            <a:ext cx="0" cy="10277061"/>
          </a:xfrm>
          <a:prstGeom prst="line">
            <a:avLst/>
          </a:prstGeom>
          <a:noFill/>
          <a:ln w="349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B27E996-E9D1-42F9-B22A-186192ADCF25}"/>
              </a:ext>
            </a:extLst>
          </p:cNvPr>
          <p:cNvSpPr txBox="1">
            <a:spLocks/>
          </p:cNvSpPr>
          <p:nvPr/>
        </p:nvSpPr>
        <p:spPr>
          <a:xfrm>
            <a:off x="170735" y="5864420"/>
            <a:ext cx="4898222" cy="4120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12192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18288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24384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>
              <a:lnSpc>
                <a:spcPct val="120000"/>
              </a:lnSpc>
            </a:pPr>
            <a:r>
              <a:rPr lang="lv-LV" sz="4000" b="0" spc="0" dirty="0">
                <a:solidFill>
                  <a:schemeClr val="bg2"/>
                </a:solidFill>
                <a:latin typeface="Helvetica Neue Medium"/>
                <a:sym typeface="Helvetica Neue Medium"/>
              </a:rPr>
              <a:t>Kopumā</a:t>
            </a:r>
            <a:r>
              <a:rPr lang="lv-LV" sz="4000" b="0" spc="0" dirty="0">
                <a:solidFill>
                  <a:srgbClr val="FF5050"/>
                </a:solidFill>
                <a:latin typeface="Helvetica Neue Medium"/>
                <a:sym typeface="Helvetica Neue Medium"/>
              </a:rPr>
              <a:t> </a:t>
            </a:r>
          </a:p>
          <a:p>
            <a:pPr algn="ctr" hangingPunct="1">
              <a:lnSpc>
                <a:spcPct val="120000"/>
              </a:lnSpc>
            </a:pPr>
            <a:r>
              <a:rPr lang="lv-LV" sz="5400" spc="0" dirty="0">
                <a:solidFill>
                  <a:srgbClr val="FF5050"/>
                </a:solidFill>
                <a:latin typeface="Helvetica Neue Medium"/>
                <a:sym typeface="Helvetica Neue Medium"/>
              </a:rPr>
              <a:t>13</a:t>
            </a:r>
            <a:r>
              <a:rPr lang="lv-LV" sz="4000" b="0" spc="0" dirty="0">
                <a:solidFill>
                  <a:srgbClr val="FF5050"/>
                </a:solidFill>
                <a:latin typeface="Helvetica Neue Medium"/>
                <a:sym typeface="Helvetica Neue Medium"/>
              </a:rPr>
              <a:t> </a:t>
            </a:r>
            <a:r>
              <a:rPr lang="lv-LV" sz="4000" b="0" spc="0" dirty="0">
                <a:solidFill>
                  <a:schemeClr val="bg2"/>
                </a:solidFill>
                <a:latin typeface="Helvetica Neue Medium"/>
                <a:sym typeface="Helvetica Neue Medium"/>
              </a:rPr>
              <a:t>personām </a:t>
            </a:r>
          </a:p>
          <a:p>
            <a:pPr algn="ctr" hangingPunct="1">
              <a:lnSpc>
                <a:spcPct val="120000"/>
              </a:lnSpc>
            </a:pPr>
            <a:r>
              <a:rPr lang="lv-LV" sz="4000" b="0" spc="0" dirty="0">
                <a:solidFill>
                  <a:schemeClr val="bg2"/>
                </a:solidFill>
                <a:latin typeface="Helvetica Neue Medium"/>
                <a:sym typeface="Helvetica Neue Medium"/>
              </a:rPr>
              <a:t>nodots lietošanā  </a:t>
            </a:r>
            <a:r>
              <a:rPr lang="lv-LV" sz="4000" b="0" spc="0" dirty="0" err="1">
                <a:solidFill>
                  <a:srgbClr val="FFFFFF"/>
                </a:solidFill>
                <a:latin typeface="Helvetica Neue Medium"/>
                <a:sym typeface="Helvetica Neue Medium"/>
              </a:rPr>
              <a:t>riteņkrēsla</a:t>
            </a:r>
            <a:r>
              <a:rPr lang="lv-LV" sz="4000" b="0" spc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 </a:t>
            </a:r>
          </a:p>
          <a:p>
            <a:pPr algn="ctr" hangingPunct="1">
              <a:lnSpc>
                <a:spcPct val="120000"/>
              </a:lnSpc>
            </a:pPr>
            <a:r>
              <a:rPr lang="lv-LV" sz="4000" b="0" spc="0" dirty="0">
                <a:solidFill>
                  <a:srgbClr val="FFFFFF"/>
                </a:solidFill>
                <a:latin typeface="Helvetica Neue Medium"/>
                <a:sym typeface="Helvetica Neue Medium"/>
              </a:rPr>
              <a:t>pacēlājs. </a:t>
            </a:r>
            <a:endParaRPr lang="en-LV" sz="4000" b="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ultiņa: pa labi 7">
            <a:extLst>
              <a:ext uri="{FF2B5EF4-FFF2-40B4-BE49-F238E27FC236}">
                <a16:creationId xmlns:a16="http://schemas.microsoft.com/office/drawing/2014/main" id="{F85D0243-50C5-4AF1-95D2-12D23EFDFB1D}"/>
              </a:ext>
            </a:extLst>
          </p:cNvPr>
          <p:cNvSpPr/>
          <p:nvPr/>
        </p:nvSpPr>
        <p:spPr>
          <a:xfrm>
            <a:off x="2257107" y="1571643"/>
            <a:ext cx="2235843" cy="1854537"/>
          </a:xfrm>
          <a:prstGeom prst="rightArrow">
            <a:avLst>
              <a:gd name="adj1" fmla="val 50000"/>
              <a:gd name="adj2" fmla="val 54288"/>
            </a:avLst>
          </a:prstGeom>
          <a:pattFill prst="pct90">
            <a:fgClr>
              <a:schemeClr val="bg2"/>
            </a:fgClr>
            <a:bgClr>
              <a:schemeClr val="bg2">
                <a:lumMod val="50000"/>
              </a:schemeClr>
            </a:bgClr>
          </a:patt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7" name="Bultiņa: pa labi 16">
            <a:extLst>
              <a:ext uri="{FF2B5EF4-FFF2-40B4-BE49-F238E27FC236}">
                <a16:creationId xmlns:a16="http://schemas.microsoft.com/office/drawing/2014/main" id="{C5D050C7-3501-4219-BB63-598E9E4494E8}"/>
              </a:ext>
            </a:extLst>
          </p:cNvPr>
          <p:cNvSpPr/>
          <p:nvPr/>
        </p:nvSpPr>
        <p:spPr>
          <a:xfrm rot="16200000">
            <a:off x="320072" y="3450166"/>
            <a:ext cx="2235843" cy="1854537"/>
          </a:xfrm>
          <a:prstGeom prst="rightArrow">
            <a:avLst>
              <a:gd name="adj1" fmla="val 50000"/>
              <a:gd name="adj2" fmla="val 54288"/>
            </a:avLst>
          </a:prstGeom>
          <a:pattFill prst="pct90">
            <a:fgClr>
              <a:schemeClr val="bg2">
                <a:lumMod val="95000"/>
              </a:schemeClr>
            </a:fgClr>
            <a:bgClr>
              <a:schemeClr val="bg2">
                <a:lumMod val="50000"/>
              </a:schemeClr>
            </a:bgClr>
          </a:patt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lv-LV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A24E5A-426F-4A07-AB49-8BF73162A4C2}"/>
              </a:ext>
            </a:extLst>
          </p:cNvPr>
          <p:cNvSpPr txBox="1"/>
          <p:nvPr/>
        </p:nvSpPr>
        <p:spPr>
          <a:xfrm>
            <a:off x="6286358" y="11245723"/>
            <a:ext cx="16692912" cy="1261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825500"/>
            <a:r>
              <a:rPr lang="lv-LV" sz="4000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2023. gadā </a:t>
            </a:r>
            <a:r>
              <a:rPr lang="lv-LV" sz="4000" dirty="0">
                <a:solidFill>
                  <a:srgbClr val="FF505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lv-LV" sz="3600" dirty="0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plānots veikt grozījumus  Rīgas domes  saistošajos noteikumos Nr.138 grozījumos «Par </a:t>
            </a:r>
            <a:r>
              <a:rPr lang="lv-LV" sz="3600" dirty="0" err="1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riteņkrēsla</a:t>
            </a:r>
            <a:r>
              <a:rPr lang="lv-LV" sz="3600" dirty="0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pacēlāja piešķiršanu lietošanā».</a:t>
            </a:r>
          </a:p>
        </p:txBody>
      </p:sp>
    </p:spTree>
    <p:extLst>
      <p:ext uri="{BB962C8B-B14F-4D97-AF65-F5344CB8AC3E}">
        <p14:creationId xmlns:p14="http://schemas.microsoft.com/office/powerpoint/2010/main" val="30485963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0B8BE-EA20-0AC8-A686-928E22B922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3558" y="78104"/>
            <a:ext cx="22475468" cy="642038"/>
          </a:xfrm>
        </p:spPr>
        <p:txBody>
          <a:bodyPr>
            <a:noAutofit/>
          </a:bodyPr>
          <a:lstStyle/>
          <a:p>
            <a:r>
              <a:rPr lang="lv-LV" sz="3200" dirty="0"/>
              <a:t>Informācijas apkopojums par </a:t>
            </a:r>
            <a:r>
              <a:rPr lang="lv-LV" sz="3200" dirty="0" err="1"/>
              <a:t>riteņkrēslu</a:t>
            </a:r>
            <a:r>
              <a:rPr lang="lv-LV" sz="3200" dirty="0"/>
              <a:t> pacēlāju personu reģistru uz 30.11.2022.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62DEF5CC-5673-4E60-B2CD-3E790C0CB3A7}"/>
              </a:ext>
            </a:extLst>
          </p:cNvPr>
          <p:cNvSpPr/>
          <p:nvPr/>
        </p:nvSpPr>
        <p:spPr>
          <a:xfrm>
            <a:off x="5411697" y="1267037"/>
            <a:ext cx="18972303" cy="46269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 defTabSz="825500"/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Stacionāro pacēlāju izbūves izmaksas </a:t>
            </a:r>
            <a:r>
              <a:rPr lang="lv-LV" sz="5400" b="1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2022. gadā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adresēs:</a:t>
            </a:r>
          </a:p>
          <a:p>
            <a:pPr marL="571500" indent="-571500" algn="l" defTabSz="825500">
              <a:buFont typeface="Wingdings" panose="05000000000000000000" pitchFamily="2" charset="2"/>
              <a:buChar char="ü"/>
            </a:pPr>
            <a:endParaRPr lang="lv-LV" sz="2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R="0" algn="l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a Diagonālā stacionārā pacēlāja ar fiksētu platformu izmaksas: </a:t>
            </a:r>
            <a:r>
              <a:rPr lang="lv-LV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7 200 – 7 550 EUR </a:t>
            </a:r>
          </a:p>
          <a:p>
            <a:pPr algn="l" defTabSz="825500"/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 Diagonālā stacionārā pacēlāja ar saliekamo platformu izmaksas: 10 164 </a:t>
            </a:r>
            <a:r>
              <a:rPr lang="lv-LV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EUR</a:t>
            </a:r>
          </a:p>
          <a:p>
            <a:pPr algn="l" defTabSz="825500">
              <a:lnSpc>
                <a:spcPct val="150000"/>
              </a:lnSpc>
            </a:pPr>
            <a:r>
              <a:rPr kumimoji="0" lang="lv-LV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c Krēsla tipa pacēlāja izmaksas – </a:t>
            </a:r>
            <a:r>
              <a:rPr kumimoji="0" lang="lv-LV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6 650 EUR</a:t>
            </a:r>
          </a:p>
          <a:p>
            <a:pPr algn="l" defTabSz="825500">
              <a:lnSpc>
                <a:spcPct val="150000"/>
              </a:lnSpc>
            </a:pPr>
            <a:r>
              <a:rPr lang="lv-LV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d Vertikālās </a:t>
            </a:r>
            <a:r>
              <a:rPr lang="lv-LV" sz="4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cēlējplatformas</a:t>
            </a:r>
            <a:r>
              <a:rPr lang="lv-LV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(līdz 2m) izmaksas – 7 260 EUR</a:t>
            </a:r>
            <a:endParaRPr lang="lv-LV" sz="4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4D6DA3ED-622D-4BDC-830B-B7BE27E3D995}"/>
              </a:ext>
            </a:extLst>
          </p:cNvPr>
          <p:cNvCxnSpPr>
            <a:cxnSpLocks/>
          </p:cNvCxnSpPr>
          <p:nvPr/>
        </p:nvCxnSpPr>
        <p:spPr>
          <a:xfrm>
            <a:off x="5068957" y="1848678"/>
            <a:ext cx="0" cy="10277061"/>
          </a:xfrm>
          <a:prstGeom prst="line">
            <a:avLst/>
          </a:prstGeom>
          <a:noFill/>
          <a:ln w="349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B27E996-E9D1-42F9-B22A-186192ADCF25}"/>
              </a:ext>
            </a:extLst>
          </p:cNvPr>
          <p:cNvSpPr txBox="1">
            <a:spLocks/>
          </p:cNvSpPr>
          <p:nvPr/>
        </p:nvSpPr>
        <p:spPr>
          <a:xfrm>
            <a:off x="801976" y="1267037"/>
            <a:ext cx="4127834" cy="4120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12192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18288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24384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>
              <a:lnSpc>
                <a:spcPct val="120000"/>
              </a:lnSpc>
            </a:pPr>
            <a:r>
              <a:rPr kumimoji="0" lang="lv-LV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Stacionāro pacēlāju ierīkošanas izmaksas</a:t>
            </a:r>
          </a:p>
          <a:p>
            <a:pPr algn="ctr" hangingPunct="1">
              <a:lnSpc>
                <a:spcPct val="120000"/>
              </a:lnSpc>
            </a:pPr>
            <a:r>
              <a:rPr lang="lv-LV" sz="4000" b="0" spc="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(ar PVN)</a:t>
            </a:r>
            <a:endParaRPr lang="en-LV" sz="4000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ECC1B46A-87E4-4EF2-95C2-92FADCFCFD41}"/>
              </a:ext>
            </a:extLst>
          </p:cNvPr>
          <p:cNvGrpSpPr/>
          <p:nvPr/>
        </p:nvGrpSpPr>
        <p:grpSpPr>
          <a:xfrm>
            <a:off x="5782008" y="6779192"/>
            <a:ext cx="15925801" cy="5465224"/>
            <a:chOff x="6934947" y="7712173"/>
            <a:chExt cx="15925801" cy="5465224"/>
          </a:xfrm>
        </p:grpSpPr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6880FF46-DF52-451A-A1A3-19B606F9F2D5}"/>
                </a:ext>
              </a:extLst>
            </p:cNvPr>
            <p:cNvGrpSpPr/>
            <p:nvPr/>
          </p:nvGrpSpPr>
          <p:grpSpPr>
            <a:xfrm>
              <a:off x="6934947" y="7900547"/>
              <a:ext cx="15925801" cy="5276850"/>
              <a:chOff x="3147391" y="710647"/>
              <a:chExt cx="16685608" cy="5652251"/>
            </a:xfrm>
          </p:grpSpPr>
          <p:pic>
            <p:nvPicPr>
              <p:cNvPr id="8" name="Attēls 7">
                <a:extLst>
                  <a:ext uri="{FF2B5EF4-FFF2-40B4-BE49-F238E27FC236}">
                    <a16:creationId xmlns:a16="http://schemas.microsoft.com/office/drawing/2014/main" id="{C40F81B7-6C42-497C-B765-7CA69F45B1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625" b="8454"/>
              <a:stretch/>
            </p:blipFill>
            <p:spPr>
              <a:xfrm>
                <a:off x="3147391" y="710647"/>
                <a:ext cx="3332922" cy="56503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9" name="Attēls 8" descr="Attēls, kurā ir siena, iekštelpa&#10;&#10;Apraksts ģenerēts automātiski">
                <a:extLst>
                  <a:ext uri="{FF2B5EF4-FFF2-40B4-BE49-F238E27FC236}">
                    <a16:creationId xmlns:a16="http://schemas.microsoft.com/office/drawing/2014/main" id="{6B45A14E-34A8-42D4-B175-32BF808036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959"/>
              <a:stretch/>
            </p:blipFill>
            <p:spPr>
              <a:xfrm>
                <a:off x="6771861" y="710648"/>
                <a:ext cx="4320209" cy="5652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0" name="Attēls 9" descr="Attēls, kurā ir iekštelpa&#10;&#10;Apraksts ģenerēts automātiski">
                <a:extLst>
                  <a:ext uri="{FF2B5EF4-FFF2-40B4-BE49-F238E27FC236}">
                    <a16:creationId xmlns:a16="http://schemas.microsoft.com/office/drawing/2014/main" id="{D7D32E8F-0A0A-45E9-BA54-B027BE9416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04" r="60024"/>
              <a:stretch/>
            </p:blipFill>
            <p:spPr>
              <a:xfrm>
                <a:off x="11383619" y="710647"/>
                <a:ext cx="3703502" cy="565039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Attēls 10">
                <a:extLst>
                  <a:ext uri="{FF2B5EF4-FFF2-40B4-BE49-F238E27FC236}">
                    <a16:creationId xmlns:a16="http://schemas.microsoft.com/office/drawing/2014/main" id="{5B964692-456E-40C0-82D3-CB4CB13254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02" r="54042" b="19720"/>
              <a:stretch/>
            </p:blipFill>
            <p:spPr>
              <a:xfrm>
                <a:off x="15378670" y="710648"/>
                <a:ext cx="4454329" cy="56522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5" name="Taisnstūris: ar noapaļotiem stūriem 4">
              <a:extLst>
                <a:ext uri="{FF2B5EF4-FFF2-40B4-BE49-F238E27FC236}">
                  <a16:creationId xmlns:a16="http://schemas.microsoft.com/office/drawing/2014/main" id="{555231AC-D6F7-4BB0-A99C-7BE1AA7BE592}"/>
                </a:ext>
              </a:extLst>
            </p:cNvPr>
            <p:cNvSpPr/>
            <p:nvPr/>
          </p:nvSpPr>
          <p:spPr>
            <a:xfrm>
              <a:off x="6934947" y="7712173"/>
              <a:ext cx="914400" cy="658336"/>
            </a:xfrm>
            <a:prstGeom prst="round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3200" b="1" i="0" u="none" strike="noStrike" cap="none" spc="0" normalizeH="0" baseline="0" dirty="0">
                  <a:ln>
                    <a:noFill/>
                  </a:ln>
                  <a:solidFill>
                    <a:srgbClr val="FF505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a</a:t>
              </a:r>
            </a:p>
          </p:txBody>
        </p:sp>
        <p:sp>
          <p:nvSpPr>
            <p:cNvPr id="12" name="Taisnstūris: ar noapaļotiem stūriem 11">
              <a:extLst>
                <a:ext uri="{FF2B5EF4-FFF2-40B4-BE49-F238E27FC236}">
                  <a16:creationId xmlns:a16="http://schemas.microsoft.com/office/drawing/2014/main" id="{F4647C8C-9379-4C7C-AF8B-044F2DEC32C7}"/>
                </a:ext>
              </a:extLst>
            </p:cNvPr>
            <p:cNvSpPr/>
            <p:nvPr/>
          </p:nvSpPr>
          <p:spPr>
            <a:xfrm>
              <a:off x="10408336" y="7712173"/>
              <a:ext cx="914400" cy="658336"/>
            </a:xfrm>
            <a:prstGeom prst="round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3200" b="1" i="0" u="none" strike="noStrike" cap="none" spc="0" normalizeH="0" baseline="0" dirty="0">
                  <a:ln>
                    <a:noFill/>
                  </a:ln>
                  <a:solidFill>
                    <a:srgbClr val="FF505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b</a:t>
              </a:r>
            </a:p>
          </p:txBody>
        </p:sp>
        <p:sp>
          <p:nvSpPr>
            <p:cNvPr id="13" name="Taisnstūris: ar noapaļotiem stūriem 12">
              <a:extLst>
                <a:ext uri="{FF2B5EF4-FFF2-40B4-BE49-F238E27FC236}">
                  <a16:creationId xmlns:a16="http://schemas.microsoft.com/office/drawing/2014/main" id="{20442503-E2E3-4BBE-99CB-2A6FD966B543}"/>
                </a:ext>
              </a:extLst>
            </p:cNvPr>
            <p:cNvSpPr/>
            <p:nvPr/>
          </p:nvSpPr>
          <p:spPr>
            <a:xfrm>
              <a:off x="14796124" y="7723405"/>
              <a:ext cx="914400" cy="658336"/>
            </a:xfrm>
            <a:prstGeom prst="round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3200" b="1" i="0" u="none" strike="noStrike" cap="none" spc="0" normalizeH="0" baseline="0" dirty="0">
                  <a:ln>
                    <a:noFill/>
                  </a:ln>
                  <a:solidFill>
                    <a:srgbClr val="FF505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c</a:t>
              </a:r>
            </a:p>
          </p:txBody>
        </p:sp>
        <p:sp>
          <p:nvSpPr>
            <p:cNvPr id="14" name="Taisnstūris: ar noapaļotiem stūriem 13">
              <a:extLst>
                <a:ext uri="{FF2B5EF4-FFF2-40B4-BE49-F238E27FC236}">
                  <a16:creationId xmlns:a16="http://schemas.microsoft.com/office/drawing/2014/main" id="{836C3642-5669-4D1E-84DA-4E8B74B3B365}"/>
                </a:ext>
              </a:extLst>
            </p:cNvPr>
            <p:cNvSpPr/>
            <p:nvPr/>
          </p:nvSpPr>
          <p:spPr>
            <a:xfrm>
              <a:off x="18330982" y="7716187"/>
              <a:ext cx="914400" cy="658336"/>
            </a:xfrm>
            <a:prstGeom prst="roundRect">
              <a:avLst/>
            </a:prstGeom>
            <a:solidFill>
              <a:schemeClr val="bg2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lv-LV" sz="3200" b="1" i="0" u="none" strike="noStrike" cap="none" spc="0" normalizeH="0" baseline="0" dirty="0">
                  <a:ln>
                    <a:noFill/>
                  </a:ln>
                  <a:solidFill>
                    <a:srgbClr val="FF5050"/>
                  </a:solidFill>
                  <a:effectLst/>
                  <a:uFillTx/>
                  <a:latin typeface="Helvetica Neue Medium"/>
                  <a:ea typeface="Helvetica Neue Medium"/>
                  <a:cs typeface="Helvetica Neue Medium"/>
                  <a:sym typeface="Helvetica Neue Medium"/>
                </a:rPr>
                <a:t>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A468023-9292-4CC5-A381-4C8C8592BAE0}"/>
              </a:ext>
            </a:extLst>
          </p:cNvPr>
          <p:cNvSpPr txBox="1"/>
          <p:nvPr/>
        </p:nvSpPr>
        <p:spPr>
          <a:xfrm>
            <a:off x="5068957" y="12198936"/>
            <a:ext cx="18972302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825500"/>
            <a:r>
              <a:rPr lang="lv-LV" sz="5400" b="1" dirty="0">
                <a:solidFill>
                  <a:srgbClr val="FF505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!</a:t>
            </a:r>
            <a:r>
              <a:rPr lang="lv-LV" sz="5400" dirty="0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lv-LV" sz="3600" dirty="0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Bieži papildus finansējums nepieciešams lieveņa remontam, </a:t>
            </a:r>
            <a:r>
              <a:rPr lang="lv-LV" sz="3600" dirty="0" err="1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uzbrauktuves</a:t>
            </a:r>
            <a:r>
              <a:rPr lang="lv-LV" sz="3600" dirty="0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izveidei, sliekšņu pielāgošanai, </a:t>
            </a:r>
            <a:r>
              <a:rPr lang="lv-LV" sz="3600" dirty="0" err="1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vējtera</a:t>
            </a:r>
            <a:r>
              <a:rPr lang="lv-LV" sz="3600" dirty="0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pārbūvei.</a:t>
            </a:r>
          </a:p>
        </p:txBody>
      </p:sp>
    </p:spTree>
    <p:extLst>
      <p:ext uri="{BB962C8B-B14F-4D97-AF65-F5344CB8AC3E}">
        <p14:creationId xmlns:p14="http://schemas.microsoft.com/office/powerpoint/2010/main" val="334953475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90B8BE-EA20-0AC8-A686-928E22B9228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368" y="318052"/>
            <a:ext cx="18634297" cy="723109"/>
          </a:xfrm>
        </p:spPr>
        <p:txBody>
          <a:bodyPr>
            <a:normAutofit/>
          </a:bodyPr>
          <a:lstStyle/>
          <a:p>
            <a:r>
              <a:rPr lang="lv-LV" sz="3200" dirty="0"/>
              <a:t>Informācijas apkopojums par esošajiem </a:t>
            </a:r>
            <a:r>
              <a:rPr lang="lv-LV" sz="3200" dirty="0" err="1"/>
              <a:t>riteņkrēslu</a:t>
            </a:r>
            <a:r>
              <a:rPr lang="lv-LV" sz="3200" dirty="0"/>
              <a:t> pacēlājiem </a:t>
            </a:r>
          </a:p>
        </p:txBody>
      </p:sp>
      <p:sp>
        <p:nvSpPr>
          <p:cNvPr id="3" name="Taisnstūris 2">
            <a:extLst>
              <a:ext uri="{FF2B5EF4-FFF2-40B4-BE49-F238E27FC236}">
                <a16:creationId xmlns:a16="http://schemas.microsoft.com/office/drawing/2014/main" id="{62DEF5CC-5673-4E60-B2CD-3E790C0CB3A7}"/>
              </a:ext>
            </a:extLst>
          </p:cNvPr>
          <p:cNvSpPr/>
          <p:nvPr/>
        </p:nvSpPr>
        <p:spPr>
          <a:xfrm>
            <a:off x="5644965" y="1950796"/>
            <a:ext cx="16569576" cy="84895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 defTabSz="825500"/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Esošā </a:t>
            </a:r>
            <a:r>
              <a:rPr lang="lv-LV" sz="4000" dirty="0" err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riteņkrēslu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pacēlāju PARKA uzturēšana 2022. gadā:</a:t>
            </a:r>
          </a:p>
          <a:p>
            <a:pPr algn="just" defTabSz="825500"/>
            <a:endParaRPr lang="lv-LV" sz="4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just" defTabSz="825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Kopumā apkopes veikts 109 </a:t>
            </a:r>
            <a:r>
              <a:rPr lang="lv-LV" sz="4000" dirty="0" err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riteņkrēslu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pacēlājiem</a:t>
            </a:r>
          </a:p>
          <a:p>
            <a:pPr marL="571500" indent="-571500" algn="just" defTabSz="825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25 </a:t>
            </a:r>
            <a:r>
              <a:rPr lang="lv-LV" sz="4000" dirty="0" err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riteņkrēslu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pacēlājiem ir veikti remontdarbi </a:t>
            </a:r>
          </a:p>
          <a:p>
            <a:pPr marL="571500" indent="-571500" algn="just" defTabSz="825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 stacionārajiem </a:t>
            </a:r>
            <a:r>
              <a:rPr lang="lv-LV" sz="4000" dirty="0" err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riteņkrēslu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pacēlāji ir veikts kapitālais remonts (izbūvēti pirms 15 gadiem un agrāk)</a:t>
            </a:r>
          </a:p>
          <a:p>
            <a:pPr marL="571500" indent="-571500" algn="just" defTabSz="8255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 stacionārais pacēlājs ir pārcelts</a:t>
            </a:r>
          </a:p>
          <a:p>
            <a:pPr algn="just" defTabSz="825500">
              <a:spcAft>
                <a:spcPts val="1800"/>
              </a:spcAft>
            </a:pPr>
            <a:endParaRPr lang="lv-LV" sz="4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algn="just" defTabSz="825500">
              <a:spcAft>
                <a:spcPts val="1800"/>
              </a:spcAft>
            </a:pPr>
            <a:endParaRPr lang="lv-LV" sz="4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defTabSz="825500">
              <a:spcAft>
                <a:spcPts val="1800"/>
              </a:spcAft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~Aptuveni ½ no pacēlāju lietderīgās lietošanas laiks virs 10 gadiem     (93 pacēlāji vai 48%).</a:t>
            </a:r>
            <a:endParaRPr kumimoji="0" lang="lv-LV" sz="5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4D6DA3ED-622D-4BDC-830B-B7BE27E3D995}"/>
              </a:ext>
            </a:extLst>
          </p:cNvPr>
          <p:cNvCxnSpPr>
            <a:cxnSpLocks/>
          </p:cNvCxnSpPr>
          <p:nvPr/>
        </p:nvCxnSpPr>
        <p:spPr>
          <a:xfrm>
            <a:off x="5068957" y="1848678"/>
            <a:ext cx="0" cy="10277061"/>
          </a:xfrm>
          <a:prstGeom prst="line">
            <a:avLst/>
          </a:prstGeom>
          <a:noFill/>
          <a:ln w="349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B27E996-E9D1-42F9-B22A-186192ADCF25}"/>
              </a:ext>
            </a:extLst>
          </p:cNvPr>
          <p:cNvSpPr txBox="1">
            <a:spLocks/>
          </p:cNvSpPr>
          <p:nvPr/>
        </p:nvSpPr>
        <p:spPr>
          <a:xfrm>
            <a:off x="170735" y="5864420"/>
            <a:ext cx="4898222" cy="41206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12192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18288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24384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lv-LV" sz="4000" b="0" spc="0" dirty="0">
                <a:solidFill>
                  <a:schemeClr val="bg2"/>
                </a:solidFill>
                <a:latin typeface="Helvetica Neue Medium"/>
                <a:sym typeface="Helvetica Neue Medium"/>
              </a:rPr>
              <a:t>2022. gadā izlietotais finansējums </a:t>
            </a:r>
            <a:r>
              <a:rPr lang="lv-LV" sz="4000" b="0" spc="0" dirty="0" err="1">
                <a:solidFill>
                  <a:schemeClr val="bg2"/>
                </a:solidFill>
                <a:latin typeface="Helvetica Neue Medium"/>
                <a:sym typeface="Helvetica Neue Medium"/>
              </a:rPr>
              <a:t>riteņkrēslu</a:t>
            </a:r>
            <a:r>
              <a:rPr lang="lv-LV" sz="4000" b="0" spc="0" dirty="0">
                <a:solidFill>
                  <a:schemeClr val="bg2"/>
                </a:solidFill>
                <a:latin typeface="Helvetica Neue Medium"/>
                <a:sym typeface="Helvetica Neue Medium"/>
              </a:rPr>
              <a:t> pacēlāju uzturēšanai</a:t>
            </a:r>
          </a:p>
          <a:p>
            <a:pPr algn="ctr" hangingPunct="1">
              <a:lnSpc>
                <a:spcPct val="100000"/>
              </a:lnSpc>
            </a:pPr>
            <a:r>
              <a:rPr lang="lv-LV" sz="4000" b="0" spc="0" dirty="0">
                <a:solidFill>
                  <a:schemeClr val="bg2"/>
                </a:solidFill>
                <a:latin typeface="Helvetica Neue Medium"/>
                <a:sym typeface="Helvetica Neue Medium"/>
              </a:rPr>
              <a:t> ~54 350 EUR  </a:t>
            </a:r>
            <a:endParaRPr lang="en-LV" sz="4000" b="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D2A1F4A7-9C60-4FBB-BE58-76D31C56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5" y="1495260"/>
            <a:ext cx="4000096" cy="400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3901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isnstūris 2">
            <a:extLst>
              <a:ext uri="{FF2B5EF4-FFF2-40B4-BE49-F238E27FC236}">
                <a16:creationId xmlns:a16="http://schemas.microsoft.com/office/drawing/2014/main" id="{62DEF5CC-5673-4E60-B2CD-3E790C0CB3A7}"/>
              </a:ext>
            </a:extLst>
          </p:cNvPr>
          <p:cNvSpPr/>
          <p:nvPr/>
        </p:nvSpPr>
        <p:spPr>
          <a:xfrm>
            <a:off x="5641535" y="1229652"/>
            <a:ext cx="18587843" cy="98591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71500" marR="0" indent="-5715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Katru gadu iesniegumu par </a:t>
            </a:r>
            <a:r>
              <a:rPr lang="lv-LV" sz="4000" dirty="0" err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riteņkrēslu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pacēlāju piešķiršanu ir vairāk kā pieejamais finansējums jaunu pacēlāju ierīkošanai/ iegādei</a:t>
            </a:r>
          </a:p>
          <a:p>
            <a:pPr marL="571500" marR="0" indent="-571500" algn="l" defTabSz="825500" rtl="0" fontAlgn="auto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lang="lv-LV" sz="28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l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Stacionāro pacēlāju ierīkošanas izmaksas augstākas par 5 900 EUR (ar PVN) </a:t>
            </a:r>
          </a:p>
          <a:p>
            <a:pPr algn="l" defTabSz="825500"/>
            <a:endParaRPr lang="lv-LV" sz="20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l" defTabSz="825500">
              <a:buFont typeface="Wingdings" panose="05000000000000000000" pitchFamily="2" charset="2"/>
              <a:buChar char="ü"/>
            </a:pPr>
            <a:r>
              <a:rPr lang="lv-LV" sz="4000" dirty="0" err="1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Riteņkrēslu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pacēlāju personu reģistrā pensijas vecuma cilvēku īpatsvars ~ </a:t>
            </a:r>
            <a:r>
              <a:rPr lang="lv-LV" sz="54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¾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daļas</a:t>
            </a:r>
            <a:endParaRPr lang="lv-LV" sz="28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l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Ir pieprasījums par pacēlāja piešķiršanu uz laiku slimības saasinājumu gadījumos (audzējs, insults, …) </a:t>
            </a:r>
          </a:p>
          <a:p>
            <a:pPr marL="571500" indent="-571500" algn="l" defTabSz="825500">
              <a:buFont typeface="Wingdings" panose="05000000000000000000" pitchFamily="2" charset="2"/>
              <a:buChar char="ü"/>
            </a:pPr>
            <a:endParaRPr lang="lv-LV" sz="28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l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Papildus izmaksas pacēlāju ierīkošanai, demontāžai</a:t>
            </a:r>
          </a:p>
          <a:p>
            <a:pPr marL="571500" indent="-571500" algn="l" defTabSz="825500">
              <a:buFont typeface="Wingdings" panose="05000000000000000000" pitchFamily="2" charset="2"/>
              <a:buChar char="ü"/>
            </a:pPr>
            <a:endParaRPr lang="lv-LV" sz="28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l" defTabSz="825500">
              <a:buFont typeface="Wingdings" panose="05000000000000000000" pitchFamily="2" charset="2"/>
              <a:buChar char="ü"/>
            </a:pPr>
            <a:r>
              <a:rPr kumimoji="0" lang="lv-LV" sz="4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 Medium"/>
                <a:ea typeface="Helvetica Neue Medium"/>
                <a:cs typeface="Helvetica Neue Medium"/>
                <a:sym typeface="Helvetica Neue Medium"/>
              </a:rPr>
              <a:t>Papildus būvdarbi ieejas mezgla pārbūvei (finansējums un organizēšana)</a:t>
            </a:r>
          </a:p>
          <a:p>
            <a:pPr marL="571500" indent="-571500" algn="l" defTabSz="825500">
              <a:buFont typeface="Wingdings" panose="05000000000000000000" pitchFamily="2" charset="2"/>
              <a:buChar char="ü"/>
            </a:pPr>
            <a:endParaRPr kumimoji="0" lang="lv-LV" sz="28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l" defTabSz="825500">
              <a:buFont typeface="Wingdings" panose="05000000000000000000" pitchFamily="2" charset="2"/>
              <a:buChar char="ü"/>
            </a:pP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Vides pieejamības nodrošināšana nokļūšanai līdz ārdurvīm </a:t>
            </a:r>
          </a:p>
          <a:p>
            <a:pPr marL="571500" indent="-571500" algn="l" defTabSz="825500">
              <a:buFont typeface="Wingdings" panose="05000000000000000000" pitchFamily="2" charset="2"/>
              <a:buChar char="ü"/>
            </a:pPr>
            <a:endParaRPr lang="lv-LV" sz="280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571500" indent="-571500" algn="l" defTabSz="8255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lv-LV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rPr>
              <a:t> </a:t>
            </a:r>
            <a:r>
              <a:rPr lang="lv-LV" sz="4000" dirty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Pakalpojuma sniedzēju kapacitāte, nepietiekama konkurence</a:t>
            </a:r>
          </a:p>
        </p:txBody>
      </p:sp>
      <p:cxnSp>
        <p:nvCxnSpPr>
          <p:cNvPr id="4" name="Taisns savienotājs 3">
            <a:extLst>
              <a:ext uri="{FF2B5EF4-FFF2-40B4-BE49-F238E27FC236}">
                <a16:creationId xmlns:a16="http://schemas.microsoft.com/office/drawing/2014/main" id="{4D6DA3ED-622D-4BDC-830B-B7BE27E3D995}"/>
              </a:ext>
            </a:extLst>
          </p:cNvPr>
          <p:cNvCxnSpPr>
            <a:cxnSpLocks/>
          </p:cNvCxnSpPr>
          <p:nvPr/>
        </p:nvCxnSpPr>
        <p:spPr>
          <a:xfrm>
            <a:off x="5068957" y="1252330"/>
            <a:ext cx="0" cy="11350487"/>
          </a:xfrm>
          <a:prstGeom prst="line">
            <a:avLst/>
          </a:prstGeom>
          <a:noFill/>
          <a:ln w="34925" cap="flat">
            <a:solidFill>
              <a:schemeClr val="bg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DB27E996-E9D1-42F9-B22A-186192ADCF25}"/>
              </a:ext>
            </a:extLst>
          </p:cNvPr>
          <p:cNvSpPr txBox="1">
            <a:spLocks/>
          </p:cNvSpPr>
          <p:nvPr/>
        </p:nvSpPr>
        <p:spPr>
          <a:xfrm>
            <a:off x="138631" y="1627775"/>
            <a:ext cx="4357749" cy="1559672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1pPr>
            <a:lvl2pPr marL="6096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2pPr>
            <a:lvl3pPr marL="12192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3pPr>
            <a:lvl4pPr marL="18288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4pPr>
            <a:lvl5pPr marL="2438400" marR="0" indent="0" algn="l" defTabSz="2438338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6000" b="1" i="0" u="none" strike="noStrike" cap="none" spc="120" baseline="0">
                <a:solidFill>
                  <a:schemeClr val="tx1"/>
                </a:solidFill>
                <a:uFillTx/>
                <a:latin typeface="GILROY-SEMIBOLD" pitchFamily="2" charset="77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r" hangingPunct="1"/>
            <a:r>
              <a:rPr lang="lv-LV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Risināmie </a:t>
            </a:r>
          </a:p>
          <a:p>
            <a:pPr algn="r" hangingPunct="1"/>
            <a:r>
              <a:rPr lang="lv-LV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jautājumi</a:t>
            </a:r>
            <a:endParaRPr lang="en-LV" dirty="0">
              <a:solidFill>
                <a:srgbClr val="FF5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ksta vietturis 1">
            <a:extLst>
              <a:ext uri="{FF2B5EF4-FFF2-40B4-BE49-F238E27FC236}">
                <a16:creationId xmlns:a16="http://schemas.microsoft.com/office/drawing/2014/main" id="{2D195BA4-5A3F-4596-B8FB-B141F7A0E95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14789" y="388832"/>
            <a:ext cx="20038115" cy="642038"/>
          </a:xfrm>
        </p:spPr>
        <p:txBody>
          <a:bodyPr>
            <a:normAutofit/>
          </a:bodyPr>
          <a:lstStyle/>
          <a:p>
            <a:r>
              <a:rPr lang="lv-LV" sz="3200" dirty="0"/>
              <a:t>Informācijas apkopojums par </a:t>
            </a:r>
            <a:r>
              <a:rPr lang="lv-LV" sz="3200" dirty="0" err="1"/>
              <a:t>riteņkrēslu</a:t>
            </a:r>
            <a:r>
              <a:rPr lang="lv-LV" sz="3200" dirty="0"/>
              <a:t> pacēlāju personu reģistru uz 30.11.2022.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9ABB99-000F-43AD-A792-5D385DBE8E29}"/>
              </a:ext>
            </a:extLst>
          </p:cNvPr>
          <p:cNvSpPr txBox="1"/>
          <p:nvPr/>
        </p:nvSpPr>
        <p:spPr>
          <a:xfrm>
            <a:off x="6127332" y="11855406"/>
            <a:ext cx="16692912" cy="1261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defTabSz="825500"/>
            <a:r>
              <a:rPr lang="lv-LV" sz="4000" b="1" dirty="0">
                <a:solidFill>
                  <a:srgbClr val="FF505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2023. gadā  </a:t>
            </a:r>
            <a:r>
              <a:rPr lang="lv-LV" sz="3600" dirty="0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plānots veikt grozījumus  Rīgas domes  saistošajos noteikumos Nr.138 grozījumos «Par </a:t>
            </a:r>
            <a:r>
              <a:rPr lang="lv-LV" sz="3600" dirty="0" err="1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riteņkrēsla</a:t>
            </a:r>
            <a:r>
              <a:rPr lang="lv-LV" sz="3600" dirty="0">
                <a:solidFill>
                  <a:schemeClr val="bg2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 pacēlāja piešķiršanu lietošanā».</a:t>
            </a:r>
          </a:p>
        </p:txBody>
      </p:sp>
    </p:spTree>
    <p:extLst>
      <p:ext uri="{BB962C8B-B14F-4D97-AF65-F5344CB8AC3E}">
        <p14:creationId xmlns:p14="http://schemas.microsoft.com/office/powerpoint/2010/main" val="25021389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1C0FA49-0122-4019-8DD5-98C2863B8CA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9207285" y="4203547"/>
            <a:ext cx="14792131" cy="1084218"/>
          </a:xfrm>
        </p:spPr>
        <p:txBody>
          <a:bodyPr>
            <a:noAutofit/>
          </a:bodyPr>
          <a:lstStyle/>
          <a:p>
            <a:pPr algn="ctr"/>
            <a:r>
              <a:rPr lang="lv-LV" sz="7200" dirty="0"/>
              <a:t>Priecīgu un gaišu svētku gaidīšanas laiku! </a:t>
            </a:r>
          </a:p>
          <a:p>
            <a:pPr marL="685800" indent="-685800" algn="ctr">
              <a:buFont typeface="Wingdings" panose="05000000000000000000" pitchFamily="2" charset="2"/>
              <a:buChar char="Ø"/>
            </a:pPr>
            <a:endParaRPr lang="lv-LV" sz="7200" dirty="0"/>
          </a:p>
        </p:txBody>
      </p:sp>
      <p:grpSp>
        <p:nvGrpSpPr>
          <p:cNvPr id="25" name="Grupa 24">
            <a:extLst>
              <a:ext uri="{FF2B5EF4-FFF2-40B4-BE49-F238E27FC236}">
                <a16:creationId xmlns:a16="http://schemas.microsoft.com/office/drawing/2014/main" id="{981D0DC0-9F34-4B02-B8F5-38C3EF668A4F}"/>
              </a:ext>
            </a:extLst>
          </p:cNvPr>
          <p:cNvGrpSpPr/>
          <p:nvPr/>
        </p:nvGrpSpPr>
        <p:grpSpPr>
          <a:xfrm>
            <a:off x="3103052" y="2824274"/>
            <a:ext cx="6082747" cy="6828893"/>
            <a:chOff x="3103052" y="2824274"/>
            <a:chExt cx="6082747" cy="6828893"/>
          </a:xfrm>
        </p:grpSpPr>
        <p:pic>
          <p:nvPicPr>
            <p:cNvPr id="22" name="Attēls 21">
              <a:extLst>
                <a:ext uri="{FF2B5EF4-FFF2-40B4-BE49-F238E27FC236}">
                  <a16:creationId xmlns:a16="http://schemas.microsoft.com/office/drawing/2014/main" id="{F7BBBB71-4568-4AF4-982A-40D9E9813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72307">
              <a:off x="3103052" y="3749324"/>
              <a:ext cx="6082747" cy="590384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12" descr="weiss">
              <a:extLst>
                <a:ext uri="{FF2B5EF4-FFF2-40B4-BE49-F238E27FC236}">
                  <a16:creationId xmlns:a16="http://schemas.microsoft.com/office/drawing/2014/main" id="{69E65CC3-F88A-4D21-A238-B049D8E8E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12"/>
            <a:stretch>
              <a:fillRect/>
            </a:stretch>
          </p:blipFill>
          <p:spPr bwMode="auto">
            <a:xfrm rot="20298242">
              <a:off x="5080058" y="2824274"/>
              <a:ext cx="965150" cy="1358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4" descr="rot">
              <a:extLst>
                <a:ext uri="{FF2B5EF4-FFF2-40B4-BE49-F238E27FC236}">
                  <a16:creationId xmlns:a16="http://schemas.microsoft.com/office/drawing/2014/main" id="{B16A0EF7-06AF-4F2E-9B81-F205791401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612"/>
            <a:stretch>
              <a:fillRect/>
            </a:stretch>
          </p:blipFill>
          <p:spPr bwMode="auto">
            <a:xfrm rot="18183812">
              <a:off x="3853504" y="3311757"/>
              <a:ext cx="1055257" cy="13054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294070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7C975-DADB-5AD0-EE54-85100F78D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 Tas nevar pastāvēt,</a:t>
            </a:r>
            <a:br>
              <a:rPr lang="lv-LV"/>
            </a:br>
            <a:r>
              <a:rPr lang="lv-LV"/>
              <a:t>kas nevar apliecināties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080D3-5992-7947-3A9F-9E94ACA7AE1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lv-LV"/>
              <a:t>Imants Ziedonis</a:t>
            </a:r>
          </a:p>
        </p:txBody>
      </p:sp>
    </p:spTree>
    <p:extLst>
      <p:ext uri="{BB962C8B-B14F-4D97-AF65-F5344CB8AC3E}">
        <p14:creationId xmlns:p14="http://schemas.microsoft.com/office/powerpoint/2010/main" val="173549512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RIGA_2022">
  <a:themeElements>
    <a:clrScheme name="RIGA">
      <a:dk1>
        <a:srgbClr val="000B40"/>
      </a:dk1>
      <a:lt1>
        <a:srgbClr val="244CD3"/>
      </a:lt1>
      <a:dk2>
        <a:srgbClr val="244CD3"/>
      </a:dk2>
      <a:lt2>
        <a:srgbClr val="FFFFFF"/>
      </a:lt2>
      <a:accent1>
        <a:srgbClr val="AAD0FF"/>
      </a:accent1>
      <a:accent2>
        <a:srgbClr val="E2FF86"/>
      </a:accent2>
      <a:accent3>
        <a:srgbClr val="0D382C"/>
      </a:accent3>
      <a:accent4>
        <a:srgbClr val="78E9B8"/>
      </a:accent4>
      <a:accent5>
        <a:srgbClr val="BEAFEC"/>
      </a:accent5>
      <a:accent6>
        <a:srgbClr val="77893A"/>
      </a:accent6>
      <a:hlink>
        <a:srgbClr val="000A40"/>
      </a:hlink>
      <a:folHlink>
        <a:srgbClr val="000A40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46E6752516EA08448F5EEF70DB80C109" ma:contentTypeVersion="14" ma:contentTypeDescription="Izveidot jaunu dokumentu." ma:contentTypeScope="" ma:versionID="bb3649fc9c24df55e564d79abb2f41f0">
  <xsd:schema xmlns:xsd="http://www.w3.org/2001/XMLSchema" xmlns:xs="http://www.w3.org/2001/XMLSchema" xmlns:p="http://schemas.microsoft.com/office/2006/metadata/properties" xmlns:ns2="b134023d-3212-465e-b2cb-1965d3e51cc9" xmlns:ns3="8ab7466b-1035-4aad-b5f5-9c8cc2723098" targetNamespace="http://schemas.microsoft.com/office/2006/metadata/properties" ma:root="true" ma:fieldsID="38534bd636c3b50c835b145b3b1361b5" ns2:_="" ns3:_="">
    <xsd:import namespace="b134023d-3212-465e-b2cb-1965d3e51cc9"/>
    <xsd:import namespace="8ab7466b-1035-4aad-b5f5-9c8cc272309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34023d-3212-465e-b2cb-1965d3e51c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20d993d-cb51-43aa-b3b0-3c4a6fa15c1f}" ma:internalName="TaxCatchAll" ma:showField="CatchAllData" ma:web="b134023d-3212-465e-b2cb-1965d3e51c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b7466b-1035-4aad-b5f5-9c8cc2723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Attēlu atzīmes" ma:readOnly="false" ma:fieldId="{5cf76f15-5ced-4ddc-b409-7134ff3c332f}" ma:taxonomyMulti="true" ma:sspId="11d35d9e-665f-4525-9e48-92d793f468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ab7466b-1035-4aad-b5f5-9c8cc2723098">
      <Terms xmlns="http://schemas.microsoft.com/office/infopath/2007/PartnerControls"/>
    </lcf76f155ced4ddcb4097134ff3c332f>
    <TaxCatchAll xmlns="b134023d-3212-465e-b2cb-1965d3e51cc9" xsi:nil="true"/>
  </documentManagement>
</p:properties>
</file>

<file path=customXml/itemProps1.xml><?xml version="1.0" encoding="utf-8"?>
<ds:datastoreItem xmlns:ds="http://schemas.openxmlformats.org/officeDocument/2006/customXml" ds:itemID="{A9528081-5782-41C5-9039-D78ED3D98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34023d-3212-465e-b2cb-1965d3e51cc9"/>
    <ds:schemaRef ds:uri="8ab7466b-1035-4aad-b5f5-9c8cc2723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9CB988-28BE-4F2A-BEBC-A34169CB41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D3D6ED-3CEE-4F06-8620-B006D5315C31}">
  <ds:schemaRefs>
    <ds:schemaRef ds:uri="http://purl.org/dc/dcmitype/"/>
    <ds:schemaRef ds:uri="b134023d-3212-465e-b2cb-1965d3e51cc9"/>
    <ds:schemaRef ds:uri="http://purl.org/dc/elements/1.1/"/>
    <ds:schemaRef ds:uri="http://schemas.microsoft.com/office/2006/documentManagement/types"/>
    <ds:schemaRef ds:uri="8ab7466b-1035-4aad-b5f5-9c8cc2723098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3120</TotalTime>
  <Words>736</Words>
  <Application>Microsoft Office PowerPoint</Application>
  <PresentationFormat>Pielāgots</PresentationFormat>
  <Paragraphs>109</Paragraphs>
  <Slides>9</Slides>
  <Notes>6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9</vt:i4>
      </vt:variant>
    </vt:vector>
  </HeadingPairs>
  <TitlesOfParts>
    <vt:vector size="14" baseType="lpstr">
      <vt:lpstr>GILROY-SEMIBOLD</vt:lpstr>
      <vt:lpstr>Helvetica Neue</vt:lpstr>
      <vt:lpstr>Helvetica Neue Medium</vt:lpstr>
      <vt:lpstr>Wingdings</vt:lpstr>
      <vt:lpstr>RIGA_2022</vt:lpstr>
      <vt:lpstr> Par riteņkrēsla pacēlāja piešķiršanu lietošanā    </vt:lpstr>
      <vt:lpstr>RINDAS DINAMIKA – 2022. gadā 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 Tas nevar pastāvēt, kas nevar apliecināties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Diāna Grencmane</dc:creator>
  <cp:lastModifiedBy>Lita Brice</cp:lastModifiedBy>
  <cp:revision>188</cp:revision>
  <cp:lastPrinted>2022-12-14T09:48:22Z</cp:lastPrinted>
  <dcterms:modified xsi:type="dcterms:W3CDTF">2023-01-03T06:42:34Z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0x01010046E6752516EA08448F5EEF70DB80C109</vt:lpwstr>
  </property>
</Properties>
</file>