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48" r:id="rId2"/>
  </p:sldMasterIdLst>
  <p:sldIdLst>
    <p:sldId id="256" r:id="rId3"/>
    <p:sldId id="257" r:id="rId4"/>
    <p:sldId id="258" r:id="rId5"/>
    <p:sldId id="259" r:id="rId6"/>
    <p:sldId id="261" r:id="rId7"/>
    <p:sldId id="260" r:id="rId8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ējs stils 2 - izcēlum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Gaišs stils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Gaišs stils 3 - izcēlums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24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v-LV" dirty="0"/>
              <a:t>Stundu</a:t>
            </a:r>
            <a:r>
              <a:rPr lang="lv-LV" baseline="0" dirty="0"/>
              <a:t> apjoma palielināšana pilngadīgām personām ar invaliditāti                (1.grupa, cēlonis – slimība no bērnības, ar īpašās kopšanas indikācijām)</a:t>
            </a:r>
            <a:r>
              <a:rPr lang="lv-LV" dirty="0"/>
              <a:t> </a:t>
            </a:r>
          </a:p>
          <a:p>
            <a:pPr>
              <a:defRPr/>
            </a:pPr>
            <a:endParaRPr lang="lv-LV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title>
    <c:autoTitleDeleted val="0"/>
    <c:view3D>
      <c:rotX val="75"/>
      <c:rotY val="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3965784168283314"/>
          <c:y val="0.92276122884501277"/>
          <c:w val="0.37213550475465113"/>
          <c:h val="5.972691618072418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v-LV" dirty="0"/>
              <a:t>Stundu apjoma palielināšana pilngadīgām personām ar 1.invaliditātes grupu</a:t>
            </a:r>
            <a:r>
              <a:rPr lang="lv-LV" baseline="0" dirty="0"/>
              <a:t>, ja invaliditātes cēlonis ir slimība no bērnības un piešķirtas īpašās kopšanas indikācijas </a:t>
            </a:r>
          </a:p>
          <a:p>
            <a:pPr>
              <a:defRPr/>
            </a:pPr>
            <a:r>
              <a:rPr lang="lv-LV" sz="1400" baseline="0" dirty="0"/>
              <a:t>2022.gada jūnijs- septembris</a:t>
            </a:r>
            <a:endParaRPr lang="lv-LV" sz="14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v>Pakalpojuma saņēmēji</c:v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634-42F8-B474-D1A9740D729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8634-42F8-B474-D1A9740D729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8634-42F8-B474-D1A9740D729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8634-42F8-B474-D1A9740D729E}"/>
              </c:ext>
            </c:extLst>
          </c:dPt>
          <c:cat>
            <c:strRef>
              <c:f>Lapa1!$A$2:$A$5</c:f>
              <c:strCache>
                <c:ptCount val="4"/>
                <c:pt idx="0">
                  <c:v>Visi 1.inv.gr.</c:v>
                </c:pt>
                <c:pt idx="1">
                  <c:v>100h - DAC</c:v>
                </c:pt>
                <c:pt idx="2">
                  <c:v>60h - ārstn.</c:v>
                </c:pt>
                <c:pt idx="3">
                  <c:v>4. cet.</c:v>
                </c:pt>
              </c:strCache>
            </c:strRef>
          </c:cat>
          <c:val>
            <c:numRef>
              <c:f>Lapa1!$B$2:$B$5</c:f>
              <c:numCache>
                <c:formatCode>General</c:formatCode>
                <c:ptCount val="4"/>
                <c:pt idx="0">
                  <c:v>1145</c:v>
                </c:pt>
                <c:pt idx="1">
                  <c:v>69</c:v>
                </c:pt>
                <c:pt idx="2">
                  <c:v>60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08-4186-9C9F-50BB74F1C9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v-LV" dirty="0"/>
              <a:t>Stundu apjoma palielināšana nepilngadīgām personām ar invaliditāti</a:t>
            </a:r>
            <a:r>
              <a:rPr lang="lv-LV" baseline="0" dirty="0"/>
              <a:t> </a:t>
            </a:r>
          </a:p>
          <a:p>
            <a:pPr>
              <a:defRPr/>
            </a:pPr>
            <a:r>
              <a:rPr lang="lv-LV" sz="1200" baseline="0" dirty="0"/>
              <a:t>2022.gada jūnijs - septembris</a:t>
            </a:r>
            <a:endParaRPr lang="lv-LV" sz="12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v>Pakalpojuma saņēmēji</c:v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048F-476D-BC07-DAF88380A06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048F-476D-BC07-DAF88380A06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048F-476D-BC07-DAF88380A06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048F-476D-BC07-DAF88380A06A}"/>
              </c:ext>
            </c:extLst>
          </c:dPt>
          <c:cat>
            <c:strRef>
              <c:f>Lapa1!$A$2:$A$5</c:f>
              <c:strCache>
                <c:ptCount val="2"/>
                <c:pt idx="0">
                  <c:v>Visi pakalpojuma saņēmēji (5-18 g.)</c:v>
                </c:pt>
                <c:pt idx="1">
                  <c:v>Palielināts stundu apjoms regulāru ārstniecības pakalpojumu saņemšanai</c:v>
                </c:pt>
              </c:strCache>
            </c:strRef>
          </c:cat>
          <c:val>
            <c:numRef>
              <c:f>Lapa1!$B$2:$B$5</c:f>
              <c:numCache>
                <c:formatCode>General</c:formatCode>
                <c:ptCount val="4"/>
                <c:pt idx="0">
                  <c:v>470</c:v>
                </c:pt>
                <c:pt idx="1">
                  <c:v>122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E22-4820-BC14-90A9CCBEE9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Lapa1!$B$1</c:f>
              <c:strCache>
                <c:ptCount val="1"/>
                <c:pt idx="0">
                  <c:v>1.inv.grupa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Lapa1!$A$2:$A$5</c:f>
              <c:strCache>
                <c:ptCount val="4"/>
                <c:pt idx="0">
                  <c:v>2014.g.decembris</c:v>
                </c:pt>
                <c:pt idx="1">
                  <c:v>2020.gada decembris</c:v>
                </c:pt>
                <c:pt idx="2">
                  <c:v>2021.gada decembris</c:v>
                </c:pt>
                <c:pt idx="3">
                  <c:v>2022.gada augusts</c:v>
                </c:pt>
              </c:strCache>
            </c:strRef>
          </c:cat>
          <c:val>
            <c:numRef>
              <c:f>Lapa1!$B$2:$B$5</c:f>
              <c:numCache>
                <c:formatCode>General</c:formatCode>
                <c:ptCount val="4"/>
                <c:pt idx="0">
                  <c:v>910</c:v>
                </c:pt>
                <c:pt idx="1">
                  <c:v>1061</c:v>
                </c:pt>
                <c:pt idx="2">
                  <c:v>1029</c:v>
                </c:pt>
                <c:pt idx="3">
                  <c:v>1145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DB-4EFA-AED1-C8E9392EA6CD}"/>
            </c:ext>
          </c:extLst>
        </c:ser>
        <c:ser>
          <c:idx val="1"/>
          <c:order val="1"/>
          <c:tx>
            <c:strRef>
              <c:f>Lapa1!$C$1</c:f>
              <c:strCache>
                <c:ptCount val="1"/>
                <c:pt idx="0">
                  <c:v>2.inv.grupa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Lapa1!$A$2:$A$5</c:f>
              <c:strCache>
                <c:ptCount val="4"/>
                <c:pt idx="0">
                  <c:v>2014.g.decembris</c:v>
                </c:pt>
                <c:pt idx="1">
                  <c:v>2020.gada decembris</c:v>
                </c:pt>
                <c:pt idx="2">
                  <c:v>2021.gada decembris</c:v>
                </c:pt>
                <c:pt idx="3">
                  <c:v>2022.gada augusts</c:v>
                </c:pt>
              </c:strCache>
            </c:strRef>
          </c:cat>
          <c:val>
            <c:numRef>
              <c:f>Lapa1!$C$2:$C$5</c:f>
              <c:numCache>
                <c:formatCode>General</c:formatCode>
                <c:ptCount val="4"/>
                <c:pt idx="0">
                  <c:v>724</c:v>
                </c:pt>
                <c:pt idx="1">
                  <c:v>1153</c:v>
                </c:pt>
                <c:pt idx="2">
                  <c:v>1274</c:v>
                </c:pt>
                <c:pt idx="3">
                  <c:v>1516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2DB-4EFA-AED1-C8E9392EA6CD}"/>
            </c:ext>
          </c:extLst>
        </c:ser>
        <c:ser>
          <c:idx val="2"/>
          <c:order val="2"/>
          <c:tx>
            <c:strRef>
              <c:f>Lapa1!$D$1</c:f>
              <c:strCache>
                <c:ptCount val="1"/>
                <c:pt idx="0">
                  <c:v>Bērni (5-18 g.)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Lapa1!$A$2:$A$5</c:f>
              <c:strCache>
                <c:ptCount val="4"/>
                <c:pt idx="0">
                  <c:v>2014.g.decembris</c:v>
                </c:pt>
                <c:pt idx="1">
                  <c:v>2020.gada decembris</c:v>
                </c:pt>
                <c:pt idx="2">
                  <c:v>2021.gada decembris</c:v>
                </c:pt>
                <c:pt idx="3">
                  <c:v>2022.gada augusts</c:v>
                </c:pt>
              </c:strCache>
            </c:strRef>
          </c:cat>
          <c:val>
            <c:numRef>
              <c:f>Lapa1!$D$2:$D$5</c:f>
              <c:numCache>
                <c:formatCode>General</c:formatCode>
                <c:ptCount val="4"/>
                <c:pt idx="0">
                  <c:v>206</c:v>
                </c:pt>
                <c:pt idx="1">
                  <c:v>268</c:v>
                </c:pt>
                <c:pt idx="2">
                  <c:v>394</c:v>
                </c:pt>
                <c:pt idx="3">
                  <c:v>470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2DB-4EFA-AED1-C8E9392EA6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10259128"/>
        <c:axId val="310260112"/>
      </c:barChart>
      <c:catAx>
        <c:axId val="310259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310260112"/>
        <c:crosses val="autoZero"/>
        <c:auto val="1"/>
        <c:lblAlgn val="ctr"/>
        <c:lblOffset val="100"/>
        <c:noMultiLvlLbl val="0"/>
      </c:catAx>
      <c:valAx>
        <c:axId val="310260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3102591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v-LV"/>
              <a:t>Pakalpojuma stundas</a:t>
            </a:r>
          </a:p>
          <a:p>
            <a:pPr>
              <a:defRPr/>
            </a:pPr>
            <a:endParaRPr lang="lv-LV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Lapa1!$B$1</c:f>
              <c:strCache>
                <c:ptCount val="1"/>
                <c:pt idx="0">
                  <c:v>1.grupa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Lapa1!$A$2:$A$5</c:f>
              <c:strCache>
                <c:ptCount val="4"/>
                <c:pt idx="0">
                  <c:v>2019.g.augusts</c:v>
                </c:pt>
                <c:pt idx="1">
                  <c:v>2020.g.augusts</c:v>
                </c:pt>
                <c:pt idx="2">
                  <c:v>2021.g. augusts</c:v>
                </c:pt>
                <c:pt idx="3">
                  <c:v>2022.g.augusts</c:v>
                </c:pt>
              </c:strCache>
            </c:strRef>
          </c:cat>
          <c:val>
            <c:numRef>
              <c:f>Lapa1!$B$2:$B$5</c:f>
              <c:numCache>
                <c:formatCode>General</c:formatCode>
                <c:ptCount val="4"/>
                <c:pt idx="0">
                  <c:v>53</c:v>
                </c:pt>
                <c:pt idx="1">
                  <c:v>52</c:v>
                </c:pt>
                <c:pt idx="2">
                  <c:v>54</c:v>
                </c:pt>
                <c:pt idx="3">
                  <c:v>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FE-4599-B337-12DB8C517E90}"/>
            </c:ext>
          </c:extLst>
        </c:ser>
        <c:ser>
          <c:idx val="1"/>
          <c:order val="1"/>
          <c:tx>
            <c:strRef>
              <c:f>Lapa1!$C$1</c:f>
              <c:strCache>
                <c:ptCount val="1"/>
                <c:pt idx="0">
                  <c:v>2.grupa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Lapa1!$A$2:$A$5</c:f>
              <c:strCache>
                <c:ptCount val="4"/>
                <c:pt idx="0">
                  <c:v>2019.g.augusts</c:v>
                </c:pt>
                <c:pt idx="1">
                  <c:v>2020.g.augusts</c:v>
                </c:pt>
                <c:pt idx="2">
                  <c:v>2021.g. augusts</c:v>
                </c:pt>
                <c:pt idx="3">
                  <c:v>2022.g.augusts</c:v>
                </c:pt>
              </c:strCache>
            </c:strRef>
          </c:cat>
          <c:val>
            <c:numRef>
              <c:f>Lapa1!$C$2:$C$5</c:f>
              <c:numCache>
                <c:formatCode>General</c:formatCode>
                <c:ptCount val="4"/>
                <c:pt idx="0">
                  <c:v>46</c:v>
                </c:pt>
                <c:pt idx="1">
                  <c:v>45</c:v>
                </c:pt>
                <c:pt idx="2">
                  <c:v>48</c:v>
                </c:pt>
                <c:pt idx="3">
                  <c:v>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DFE-4599-B337-12DB8C517E90}"/>
            </c:ext>
          </c:extLst>
        </c:ser>
        <c:ser>
          <c:idx val="2"/>
          <c:order val="2"/>
          <c:tx>
            <c:strRef>
              <c:f>Lapa1!$D$1</c:f>
              <c:strCache>
                <c:ptCount val="1"/>
                <c:pt idx="0">
                  <c:v>Bērni (5-18)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Lapa1!$A$2:$A$5</c:f>
              <c:strCache>
                <c:ptCount val="4"/>
                <c:pt idx="0">
                  <c:v>2019.g.augusts</c:v>
                </c:pt>
                <c:pt idx="1">
                  <c:v>2020.g.augusts</c:v>
                </c:pt>
                <c:pt idx="2">
                  <c:v>2021.g. augusts</c:v>
                </c:pt>
                <c:pt idx="3">
                  <c:v>2022.g.augusts</c:v>
                </c:pt>
              </c:strCache>
            </c:strRef>
          </c:cat>
          <c:val>
            <c:numRef>
              <c:f>Lapa1!$D$2:$D$5</c:f>
              <c:numCache>
                <c:formatCode>General</c:formatCode>
                <c:ptCount val="4"/>
                <c:pt idx="0">
                  <c:v>50</c:v>
                </c:pt>
                <c:pt idx="1">
                  <c:v>48</c:v>
                </c:pt>
                <c:pt idx="2">
                  <c:v>74</c:v>
                </c:pt>
                <c:pt idx="3">
                  <c:v>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DFE-4599-B337-12DB8C517E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953545736"/>
        <c:axId val="953543768"/>
      </c:barChart>
      <c:catAx>
        <c:axId val="9535457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953543768"/>
        <c:crosses val="autoZero"/>
        <c:auto val="1"/>
        <c:lblAlgn val="ctr"/>
        <c:lblOffset val="100"/>
        <c:noMultiLvlLbl val="0"/>
      </c:catAx>
      <c:valAx>
        <c:axId val="9535437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953545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5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8C9F1F0D-E3AB-41C6-937E-1BBD403B29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4730C51E-7220-42D2-AB45-239A9BCF2A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/>
              <a:t>Noklikšķiniet, lai rediģētu šablona apakšvirsraksta stilu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E714001F-8775-4EA9-8A92-47D427AAE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8CF92-96DB-42AE-9455-25D7D0A4C906}" type="datetimeFigureOut">
              <a:rPr lang="lv-LV" smtClean="0"/>
              <a:t>04.10.2022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51EED751-58E1-43C1-9B14-09CC5BF99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49E16D5F-0DA7-4955-B29D-0A9BFE809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6ED67-4107-4CC9-8C59-C4B4D784F8F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72997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1277F34E-739B-46DE-97BF-FBAF9AF7C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>
            <a:extLst>
              <a:ext uri="{FF2B5EF4-FFF2-40B4-BE49-F238E27FC236}">
                <a16:creationId xmlns:a16="http://schemas.microsoft.com/office/drawing/2014/main" id="{DA3869A4-F7BA-472F-8490-ABF9ED85B3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38F6AAA7-DFB9-41FC-81E2-0BDCCE62D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8CF92-96DB-42AE-9455-25D7D0A4C906}" type="datetimeFigureOut">
              <a:rPr lang="lv-LV" smtClean="0"/>
              <a:t>04.10.2022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69303284-5003-4467-81EC-5DCD78851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294A40A9-C6B6-4D55-8709-DACC42065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6ED67-4107-4CC9-8C59-C4B4D784F8F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98689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>
            <a:extLst>
              <a:ext uri="{FF2B5EF4-FFF2-40B4-BE49-F238E27FC236}">
                <a16:creationId xmlns:a16="http://schemas.microsoft.com/office/drawing/2014/main" id="{2F2D070C-2D0D-4563-B524-3739CE829D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>
            <a:extLst>
              <a:ext uri="{FF2B5EF4-FFF2-40B4-BE49-F238E27FC236}">
                <a16:creationId xmlns:a16="http://schemas.microsoft.com/office/drawing/2014/main" id="{43CD1034-CAB0-4D24-9080-8D63077E29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2041C82C-D8EA-41A3-A1FA-8075575C4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8CF92-96DB-42AE-9455-25D7D0A4C906}" type="datetimeFigureOut">
              <a:rPr lang="lv-LV" smtClean="0"/>
              <a:t>04.10.2022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DCBA488B-04DE-4469-94EB-A5D69230A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8C059DD3-9A82-4EAE-A9B3-1633F4D3B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6ED67-4107-4CC9-8C59-C4B4D784F8F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161753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521DB805-249D-4555-AD81-D6CEB2832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82EEE798-A4CC-420B-85B2-396FFA005A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75B5F4B4-D76E-4649-942B-91AC1C903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0BF44-0AF4-4ABA-AE10-B585A1C3DA09}" type="datetimeFigureOut">
              <a:rPr lang="lv-LV" smtClean="0"/>
              <a:t>04.10.2022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E7ABAF80-4317-4610-86FB-F18E1A446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23B73E89-2B57-40FE-816C-F3B1007EE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F959B-B3CA-458D-B539-C635F5255A9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50629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A1AA4FA2-B64E-4BCC-B31E-7D6514CD7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E83B30B2-6394-49C5-BF81-714AA853C3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CE653C47-BD0A-4B62-995B-45DFED84A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8CF92-96DB-42AE-9455-25D7D0A4C906}" type="datetimeFigureOut">
              <a:rPr lang="lv-LV" smtClean="0"/>
              <a:t>04.10.2022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2E504966-6E2B-4E38-8141-08F72ED4A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61136248-2CA8-4EBE-88D0-DA3D56E45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6ED67-4107-4CC9-8C59-C4B4D784F8F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1085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D6B469AF-9BB9-4236-89FA-9A1215BF56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E234938C-E239-4944-B369-41015205EA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5FB93E2A-D034-4720-8DAB-A752213AB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8CF92-96DB-42AE-9455-25D7D0A4C906}" type="datetimeFigureOut">
              <a:rPr lang="lv-LV" smtClean="0"/>
              <a:t>04.10.2022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78914FD6-A4B6-4964-8D0E-0CD035361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F064352B-3EC3-40C8-8197-FB6C3AFFD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6ED67-4107-4CC9-8C59-C4B4D784F8F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304408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1540F465-5C5F-4F0B-AD58-2E5C12136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6C306548-1F8C-4201-8838-E99A2E752C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Satura vietturis 3">
            <a:extLst>
              <a:ext uri="{FF2B5EF4-FFF2-40B4-BE49-F238E27FC236}">
                <a16:creationId xmlns:a16="http://schemas.microsoft.com/office/drawing/2014/main" id="{35BFB39F-9BA3-450D-8E27-0256CF7996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45590510-7E89-4B5E-991E-6FFF7C3CB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8CF92-96DB-42AE-9455-25D7D0A4C906}" type="datetimeFigureOut">
              <a:rPr lang="lv-LV" smtClean="0"/>
              <a:t>04.10.2022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22918694-1362-4FAD-B70C-F1DBDEA6B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6AD02FB4-7FDA-434C-8DFD-6C767C3BB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6ED67-4107-4CC9-8C59-C4B4D784F8F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24570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D08ACD6A-26B5-49FA-87F7-B266396B02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C0DFDB31-DA53-4A36-A8C4-0A6FD86B1F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Satura vietturis 3">
            <a:extLst>
              <a:ext uri="{FF2B5EF4-FFF2-40B4-BE49-F238E27FC236}">
                <a16:creationId xmlns:a16="http://schemas.microsoft.com/office/drawing/2014/main" id="{E871527E-60CD-402B-84E9-C6497FEA1C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Teksta vietturis 4">
            <a:extLst>
              <a:ext uri="{FF2B5EF4-FFF2-40B4-BE49-F238E27FC236}">
                <a16:creationId xmlns:a16="http://schemas.microsoft.com/office/drawing/2014/main" id="{1E808854-85E4-463F-AF2C-1B88CA84C0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6" name="Satura vietturis 5">
            <a:extLst>
              <a:ext uri="{FF2B5EF4-FFF2-40B4-BE49-F238E27FC236}">
                <a16:creationId xmlns:a16="http://schemas.microsoft.com/office/drawing/2014/main" id="{C4B8FC22-5ADC-4516-8237-B67C3D0161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7" name="Datuma vietturis 6">
            <a:extLst>
              <a:ext uri="{FF2B5EF4-FFF2-40B4-BE49-F238E27FC236}">
                <a16:creationId xmlns:a16="http://schemas.microsoft.com/office/drawing/2014/main" id="{23859504-53ED-4873-A70D-5D3B0B832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8CF92-96DB-42AE-9455-25D7D0A4C906}" type="datetimeFigureOut">
              <a:rPr lang="lv-LV" smtClean="0"/>
              <a:t>04.10.2022</a:t>
            </a:fld>
            <a:endParaRPr lang="lv-LV"/>
          </a:p>
        </p:txBody>
      </p:sp>
      <p:sp>
        <p:nvSpPr>
          <p:cNvPr id="8" name="Kājenes vietturis 7">
            <a:extLst>
              <a:ext uri="{FF2B5EF4-FFF2-40B4-BE49-F238E27FC236}">
                <a16:creationId xmlns:a16="http://schemas.microsoft.com/office/drawing/2014/main" id="{FA323437-EA89-4650-A233-F1A2A7BB8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aida numura vietturis 8">
            <a:extLst>
              <a:ext uri="{FF2B5EF4-FFF2-40B4-BE49-F238E27FC236}">
                <a16:creationId xmlns:a16="http://schemas.microsoft.com/office/drawing/2014/main" id="{63E6FE4F-74FB-4247-BD5E-B7228D6D2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6ED67-4107-4CC9-8C59-C4B4D784F8F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01169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9740D10F-7CAC-4F29-81EF-1ED44F740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Datuma vietturis 2">
            <a:extLst>
              <a:ext uri="{FF2B5EF4-FFF2-40B4-BE49-F238E27FC236}">
                <a16:creationId xmlns:a16="http://schemas.microsoft.com/office/drawing/2014/main" id="{15DC7B49-1245-493D-9622-F06C1C8ED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8CF92-96DB-42AE-9455-25D7D0A4C906}" type="datetimeFigureOut">
              <a:rPr lang="lv-LV" smtClean="0"/>
              <a:t>04.10.2022</a:t>
            </a:fld>
            <a:endParaRPr lang="lv-LV"/>
          </a:p>
        </p:txBody>
      </p:sp>
      <p:sp>
        <p:nvSpPr>
          <p:cNvPr id="4" name="Kājenes vietturis 3">
            <a:extLst>
              <a:ext uri="{FF2B5EF4-FFF2-40B4-BE49-F238E27FC236}">
                <a16:creationId xmlns:a16="http://schemas.microsoft.com/office/drawing/2014/main" id="{B87E7E50-4488-40C9-A6FD-B0AD62BAA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aida numura vietturis 4">
            <a:extLst>
              <a:ext uri="{FF2B5EF4-FFF2-40B4-BE49-F238E27FC236}">
                <a16:creationId xmlns:a16="http://schemas.microsoft.com/office/drawing/2014/main" id="{97140D08-D8BD-496E-A0D2-A3E9CE05B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6ED67-4107-4CC9-8C59-C4B4D784F8F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26681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>
            <a:extLst>
              <a:ext uri="{FF2B5EF4-FFF2-40B4-BE49-F238E27FC236}">
                <a16:creationId xmlns:a16="http://schemas.microsoft.com/office/drawing/2014/main" id="{BF1924D4-EA36-497F-85D9-2FB81AD6E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8CF92-96DB-42AE-9455-25D7D0A4C906}" type="datetimeFigureOut">
              <a:rPr lang="lv-LV" smtClean="0"/>
              <a:t>04.10.2022</a:t>
            </a:fld>
            <a:endParaRPr lang="lv-LV"/>
          </a:p>
        </p:txBody>
      </p:sp>
      <p:sp>
        <p:nvSpPr>
          <p:cNvPr id="3" name="Kājenes vietturis 2">
            <a:extLst>
              <a:ext uri="{FF2B5EF4-FFF2-40B4-BE49-F238E27FC236}">
                <a16:creationId xmlns:a16="http://schemas.microsoft.com/office/drawing/2014/main" id="{2F6A9A90-A3D7-40A4-97B9-552A56455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>
            <a:extLst>
              <a:ext uri="{FF2B5EF4-FFF2-40B4-BE49-F238E27FC236}">
                <a16:creationId xmlns:a16="http://schemas.microsoft.com/office/drawing/2014/main" id="{D4D731BB-CABE-40CA-B13C-0224A7008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6ED67-4107-4CC9-8C59-C4B4D784F8F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51673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52771C6E-20F7-406B-98D5-E8F726A2F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5CEF2D68-6B0B-4A32-ABDC-DCA4ED15DA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Teksta vietturis 3">
            <a:extLst>
              <a:ext uri="{FF2B5EF4-FFF2-40B4-BE49-F238E27FC236}">
                <a16:creationId xmlns:a16="http://schemas.microsoft.com/office/drawing/2014/main" id="{7A2D598D-B296-4866-9B32-C7EEDB155F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53C1E9E3-3E25-4EF8-B983-E7C0BB0A1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8CF92-96DB-42AE-9455-25D7D0A4C906}" type="datetimeFigureOut">
              <a:rPr lang="lv-LV" smtClean="0"/>
              <a:t>04.10.2022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3D5A8283-9FBD-4A66-B133-FFC6DB9DA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379DA38F-A2B8-496E-8021-A60C93D14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6ED67-4107-4CC9-8C59-C4B4D784F8F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68988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7C270B1D-5A4C-42AB-A854-5EFA91CDE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ttēla vietturis 2">
            <a:extLst>
              <a:ext uri="{FF2B5EF4-FFF2-40B4-BE49-F238E27FC236}">
                <a16:creationId xmlns:a16="http://schemas.microsoft.com/office/drawing/2014/main" id="{E04C4B57-376B-48E2-98DE-D03B6AAD46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ksta vietturis 3">
            <a:extLst>
              <a:ext uri="{FF2B5EF4-FFF2-40B4-BE49-F238E27FC236}">
                <a16:creationId xmlns:a16="http://schemas.microsoft.com/office/drawing/2014/main" id="{7560F97D-4809-4DF2-9353-276BCD4B22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0CDABF83-60BF-40BA-81FE-C06D0F587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8CF92-96DB-42AE-9455-25D7D0A4C906}" type="datetimeFigureOut">
              <a:rPr lang="lv-LV" smtClean="0"/>
              <a:t>04.10.2022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7C501976-8A1A-40F8-8A86-063713310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D07FD6E4-A3DC-4C8A-9561-E6BBD4DE8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6ED67-4107-4CC9-8C59-C4B4D784F8F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83085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a vietturis 1">
            <a:extLst>
              <a:ext uri="{FF2B5EF4-FFF2-40B4-BE49-F238E27FC236}">
                <a16:creationId xmlns:a16="http://schemas.microsoft.com/office/drawing/2014/main" id="{AB842A41-7B00-40C5-8803-887DB2D15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26496A42-0E64-4BA4-B21D-4AE07EED42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030426F0-6AA4-41F7-886F-19326C28A8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8CF92-96DB-42AE-9455-25D7D0A4C906}" type="datetimeFigureOut">
              <a:rPr lang="lv-LV" smtClean="0"/>
              <a:t>04.10.2022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A1F8D016-6B5E-4D1B-8213-C399EDA7E6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84002409-458A-4284-9EBF-09603A5F2F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6ED67-4107-4CC9-8C59-C4B4D784F8F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341352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a vietturis 1">
            <a:extLst>
              <a:ext uri="{FF2B5EF4-FFF2-40B4-BE49-F238E27FC236}">
                <a16:creationId xmlns:a16="http://schemas.microsoft.com/office/drawing/2014/main" id="{AE317B02-FCF9-4CC5-9C5C-7E8422627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ABC733AD-6A7C-4352-8804-5BB3AB0620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B672B26C-C89C-4737-B68E-461C7E0185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0BF44-0AF4-4ABA-AE10-B585A1C3DA09}" type="datetimeFigureOut">
              <a:rPr lang="lv-LV" smtClean="0"/>
              <a:t>04.10.2022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B1225ED7-A322-4ECB-A850-411789A10E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A3757D3C-BD34-49D4-BC47-50BB91A638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F959B-B3CA-458D-B539-C635F5255A9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35566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7">
            <a:extLst>
              <a:ext uri="{FF2B5EF4-FFF2-40B4-BE49-F238E27FC236}">
                <a16:creationId xmlns:a16="http://schemas.microsoft.com/office/drawing/2014/main" id="{32D45EE4-C4F0-4F72-B1C6-39F596D138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7">
            <a:extLst>
              <a:ext uri="{FF2B5EF4-FFF2-40B4-BE49-F238E27FC236}">
                <a16:creationId xmlns:a16="http://schemas.microsoft.com/office/drawing/2014/main" id="{8C459BAD-4279-4A9D-B0C5-662C5F5ED2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3203463" y="-2060461"/>
            <a:ext cx="5649003" cy="10651671"/>
          </a:xfrm>
          <a:custGeom>
            <a:avLst/>
            <a:gdLst>
              <a:gd name="connsiteX0" fmla="*/ 0 w 5649003"/>
              <a:gd name="connsiteY0" fmla="*/ 5325836 h 10651671"/>
              <a:gd name="connsiteX1" fmla="*/ 2824502 w 5649003"/>
              <a:gd name="connsiteY1" fmla="*/ 0 h 10651671"/>
              <a:gd name="connsiteX2" fmla="*/ 5649004 w 5649003"/>
              <a:gd name="connsiteY2" fmla="*/ 5325836 h 10651671"/>
              <a:gd name="connsiteX3" fmla="*/ 2824502 w 5649003"/>
              <a:gd name="connsiteY3" fmla="*/ 10651672 h 10651671"/>
              <a:gd name="connsiteX4" fmla="*/ 0 w 5649003"/>
              <a:gd name="connsiteY4" fmla="*/ 5325836 h 10651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49003" h="10651671" fill="none" extrusionOk="0">
                <a:moveTo>
                  <a:pt x="0" y="5325836"/>
                </a:moveTo>
                <a:cubicBezTo>
                  <a:pt x="186946" y="2320485"/>
                  <a:pt x="1438121" y="-52385"/>
                  <a:pt x="2824502" y="0"/>
                </a:cubicBezTo>
                <a:cubicBezTo>
                  <a:pt x="4703838" y="-43168"/>
                  <a:pt x="5583840" y="2369660"/>
                  <a:pt x="5649004" y="5325836"/>
                </a:cubicBezTo>
                <a:cubicBezTo>
                  <a:pt x="5518761" y="8289338"/>
                  <a:pt x="4285196" y="10894014"/>
                  <a:pt x="2824502" y="10651672"/>
                </a:cubicBezTo>
                <a:cubicBezTo>
                  <a:pt x="1536945" y="11016699"/>
                  <a:pt x="142947" y="8418643"/>
                  <a:pt x="0" y="5325836"/>
                </a:cubicBezTo>
                <a:close/>
              </a:path>
              <a:path w="5649003" h="10651671" stroke="0" extrusionOk="0">
                <a:moveTo>
                  <a:pt x="0" y="5325836"/>
                </a:moveTo>
                <a:cubicBezTo>
                  <a:pt x="-54350" y="2332108"/>
                  <a:pt x="1351726" y="167869"/>
                  <a:pt x="2824502" y="0"/>
                </a:cubicBezTo>
                <a:cubicBezTo>
                  <a:pt x="4182679" y="-143942"/>
                  <a:pt x="5672665" y="2549517"/>
                  <a:pt x="5649004" y="5325836"/>
                </a:cubicBezTo>
                <a:cubicBezTo>
                  <a:pt x="5518596" y="8280244"/>
                  <a:pt x="4081190" y="10622204"/>
                  <a:pt x="2824502" y="10651672"/>
                </a:cubicBezTo>
                <a:cubicBezTo>
                  <a:pt x="1216708" y="10537144"/>
                  <a:pt x="-100850" y="8264979"/>
                  <a:pt x="0" y="5325836"/>
                </a:cubicBezTo>
                <a:close/>
              </a:path>
            </a:pathLst>
          </a:custGeom>
          <a:solidFill>
            <a:schemeClr val="accent2"/>
          </a:solidFill>
          <a:ln w="57150">
            <a:solidFill>
              <a:schemeClr val="accent2"/>
            </a:solidFill>
            <a:extLst>
              <a:ext uri="{C807C97D-BFC1-408E-A445-0C87EB9F89A2}">
                <ask:lineSketchStyleProps xmlns:ask="http://schemas.microsoft.com/office/drawing/2018/sketchyshapes" sd="63743190">
                  <a:prstGeom prst="ellipse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irsraksts 1">
            <a:extLst>
              <a:ext uri="{FF2B5EF4-FFF2-40B4-BE49-F238E27FC236}">
                <a16:creationId xmlns:a16="http://schemas.microsoft.com/office/drawing/2014/main" id="{6FDAF573-0814-4BF0-AABE-5FBD8C8B95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66544" y="1911096"/>
            <a:ext cx="8055864" cy="2076651"/>
          </a:xfrm>
        </p:spPr>
        <p:txBody>
          <a:bodyPr anchor="b">
            <a:normAutofit/>
          </a:bodyPr>
          <a:lstStyle/>
          <a:p>
            <a:r>
              <a:rPr lang="lv-LV" sz="6600">
                <a:solidFill>
                  <a:srgbClr val="FFFFFF"/>
                </a:solidFill>
              </a:rPr>
              <a:t>Valsts finansēts asistenta pakalpojums</a:t>
            </a:r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5956A1F5-500C-4B38-8E59-BBA1D31333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7832" y="4353507"/>
            <a:ext cx="5733288" cy="932688"/>
          </a:xfrm>
        </p:spPr>
        <p:txBody>
          <a:bodyPr>
            <a:normAutofit/>
          </a:bodyPr>
          <a:lstStyle/>
          <a:p>
            <a:r>
              <a:rPr lang="lv-LV" sz="2000">
                <a:solidFill>
                  <a:srgbClr val="FFFFFF"/>
                </a:solidFill>
              </a:rPr>
              <a:t>Pakalpojuma dinamika; MK noteikumu, kas regulē pakalpojuma administrēšanu, izmaiņu ietekme 2021., 2022.</a:t>
            </a:r>
          </a:p>
        </p:txBody>
      </p:sp>
      <p:sp>
        <p:nvSpPr>
          <p:cNvPr id="16" name="sketch line">
            <a:extLst>
              <a:ext uri="{FF2B5EF4-FFF2-40B4-BE49-F238E27FC236}">
                <a16:creationId xmlns:a16="http://schemas.microsoft.com/office/drawing/2014/main" id="{0953BC39-9D68-40BE-BF3C-5C4EB782AF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173498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41275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747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1">
            <a:extLst>
              <a:ext uri="{FF2B5EF4-FFF2-40B4-BE49-F238E27FC236}">
                <a16:creationId xmlns:a16="http://schemas.microsoft.com/office/drawing/2014/main" id="{2D2B266D-3625-4584-A5C3-7D3F672CFF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3">
            <a:extLst>
              <a:ext uri="{FF2B5EF4-FFF2-40B4-BE49-F238E27FC236}">
                <a16:creationId xmlns:a16="http://schemas.microsoft.com/office/drawing/2014/main" id="{C463B99A-73EE-4FBB-B7C4-F9F9BCC25C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: Shape 35">
            <a:extLst>
              <a:ext uri="{FF2B5EF4-FFF2-40B4-BE49-F238E27FC236}">
                <a16:creationId xmlns:a16="http://schemas.microsoft.com/office/drawing/2014/main" id="{A5D2A5D1-BA0D-47D3-B051-DA7743C46E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219825"/>
          </a:xfrm>
          <a:custGeom>
            <a:avLst/>
            <a:gdLst>
              <a:gd name="connsiteX0" fmla="*/ 6789701 w 12192000"/>
              <a:gd name="connsiteY0" fmla="*/ 6151588 h 6219825"/>
              <a:gd name="connsiteX1" fmla="*/ 6788702 w 12192000"/>
              <a:gd name="connsiteY1" fmla="*/ 6151666 h 6219825"/>
              <a:gd name="connsiteX2" fmla="*/ 6788476 w 12192000"/>
              <a:gd name="connsiteY2" fmla="*/ 6152200 h 6219825"/>
              <a:gd name="connsiteX3" fmla="*/ 9834 w 12192000"/>
              <a:gd name="connsiteY3" fmla="*/ 0 h 6219825"/>
              <a:gd name="connsiteX4" fmla="*/ 12357 w 12192000"/>
              <a:gd name="connsiteY4" fmla="*/ 1 h 6219825"/>
              <a:gd name="connsiteX5" fmla="*/ 12192000 w 12192000"/>
              <a:gd name="connsiteY5" fmla="*/ 1 h 6219825"/>
              <a:gd name="connsiteX6" fmla="*/ 12192000 w 12192000"/>
              <a:gd name="connsiteY6" fmla="*/ 5105401 h 6219825"/>
              <a:gd name="connsiteX7" fmla="*/ 12191716 w 12192000"/>
              <a:gd name="connsiteY7" fmla="*/ 5105401 h 6219825"/>
              <a:gd name="connsiteX8" fmla="*/ 12192000 w 12192000"/>
              <a:gd name="connsiteY8" fmla="*/ 5256977 h 6219825"/>
              <a:gd name="connsiteX9" fmla="*/ 12061096 w 12192000"/>
              <a:gd name="connsiteY9" fmla="*/ 5296034 h 6219825"/>
              <a:gd name="connsiteX10" fmla="*/ 11676800 w 12192000"/>
              <a:gd name="connsiteY10" fmla="*/ 5399652 h 6219825"/>
              <a:gd name="connsiteX11" fmla="*/ 10425355 w 12192000"/>
              <a:gd name="connsiteY11" fmla="*/ 5683310 h 6219825"/>
              <a:gd name="connsiteX12" fmla="*/ 9424022 w 12192000"/>
              <a:gd name="connsiteY12" fmla="*/ 5858546 h 6219825"/>
              <a:gd name="connsiteX13" fmla="*/ 8458419 w 12192000"/>
              <a:gd name="connsiteY13" fmla="*/ 5992303 h 6219825"/>
              <a:gd name="connsiteX14" fmla="*/ 7715970 w 12192000"/>
              <a:gd name="connsiteY14" fmla="*/ 6072283 h 6219825"/>
              <a:gd name="connsiteX15" fmla="*/ 6951716 w 12192000"/>
              <a:gd name="connsiteY15" fmla="*/ 6138091 h 6219825"/>
              <a:gd name="connsiteX16" fmla="*/ 6936303 w 12192000"/>
              <a:gd name="connsiteY16" fmla="*/ 6140163 h 6219825"/>
              <a:gd name="connsiteX17" fmla="*/ 6790448 w 12192000"/>
              <a:gd name="connsiteY17" fmla="*/ 6151529 h 6219825"/>
              <a:gd name="connsiteX18" fmla="*/ 6799941 w 12192000"/>
              <a:gd name="connsiteY18" fmla="*/ 6153349 h 6219825"/>
              <a:gd name="connsiteX19" fmla="*/ 6835432 w 12192000"/>
              <a:gd name="connsiteY19" fmla="*/ 6151642 h 6219825"/>
              <a:gd name="connsiteX20" fmla="*/ 6884003 w 12192000"/>
              <a:gd name="connsiteY20" fmla="*/ 6148662 h 6219825"/>
              <a:gd name="connsiteX21" fmla="*/ 7578771 w 12192000"/>
              <a:gd name="connsiteY21" fmla="*/ 6116122 h 6219825"/>
              <a:gd name="connsiteX22" fmla="*/ 8623845 w 12192000"/>
              <a:gd name="connsiteY22" fmla="*/ 6029188 h 6219825"/>
              <a:gd name="connsiteX23" fmla="*/ 9479970 w 12192000"/>
              <a:gd name="connsiteY23" fmla="*/ 5925239 h 6219825"/>
              <a:gd name="connsiteX24" fmla="*/ 10629308 w 12192000"/>
              <a:gd name="connsiteY24" fmla="*/ 5731000 h 6219825"/>
              <a:gd name="connsiteX25" fmla="*/ 11998498 w 12192000"/>
              <a:gd name="connsiteY25" fmla="*/ 5404869 h 6219825"/>
              <a:gd name="connsiteX26" fmla="*/ 12192000 w 12192000"/>
              <a:gd name="connsiteY26" fmla="*/ 5347846 h 6219825"/>
              <a:gd name="connsiteX27" fmla="*/ 12192000 w 12192000"/>
              <a:gd name="connsiteY27" fmla="*/ 5402606 h 6219825"/>
              <a:gd name="connsiteX28" fmla="*/ 11829257 w 12192000"/>
              <a:gd name="connsiteY28" fmla="*/ 5507950 h 6219825"/>
              <a:gd name="connsiteX29" fmla="*/ 10939183 w 12192000"/>
              <a:gd name="connsiteY29" fmla="*/ 5722555 h 6219825"/>
              <a:gd name="connsiteX30" fmla="*/ 9985530 w 12192000"/>
              <a:gd name="connsiteY30" fmla="*/ 5902635 h 6219825"/>
              <a:gd name="connsiteX31" fmla="*/ 9186882 w 12192000"/>
              <a:gd name="connsiteY31" fmla="*/ 6018631 h 6219825"/>
              <a:gd name="connsiteX32" fmla="*/ 8578198 w 12192000"/>
              <a:gd name="connsiteY32" fmla="*/ 6088179 h 6219825"/>
              <a:gd name="connsiteX33" fmla="*/ 7864358 w 12192000"/>
              <a:gd name="connsiteY33" fmla="*/ 6149656 h 6219825"/>
              <a:gd name="connsiteX34" fmla="*/ 6935502 w 12192000"/>
              <a:gd name="connsiteY34" fmla="*/ 6201071 h 6219825"/>
              <a:gd name="connsiteX35" fmla="*/ 6477750 w 12192000"/>
              <a:gd name="connsiteY35" fmla="*/ 6214980 h 6219825"/>
              <a:gd name="connsiteX36" fmla="*/ 6362294 w 12192000"/>
              <a:gd name="connsiteY36" fmla="*/ 6219825 h 6219825"/>
              <a:gd name="connsiteX37" fmla="*/ 6057129 w 12192000"/>
              <a:gd name="connsiteY37" fmla="*/ 6219825 h 6219825"/>
              <a:gd name="connsiteX38" fmla="*/ 5977784 w 12192000"/>
              <a:gd name="connsiteY38" fmla="*/ 6215229 h 6219825"/>
              <a:gd name="connsiteX39" fmla="*/ 5265087 w 12192000"/>
              <a:gd name="connsiteY39" fmla="*/ 6178965 h 6219825"/>
              <a:gd name="connsiteX40" fmla="*/ 4346277 w 12192000"/>
              <a:gd name="connsiteY40" fmla="*/ 6116869 h 6219825"/>
              <a:gd name="connsiteX41" fmla="*/ 3373045 w 12192000"/>
              <a:gd name="connsiteY41" fmla="*/ 6018259 h 6219825"/>
              <a:gd name="connsiteX42" fmla="*/ 2362173 w 12192000"/>
              <a:gd name="connsiteY42" fmla="*/ 5899282 h 6219825"/>
              <a:gd name="connsiteX43" fmla="*/ 1233178 w 12192000"/>
              <a:gd name="connsiteY43" fmla="*/ 5726033 h 6219825"/>
              <a:gd name="connsiteX44" fmla="*/ 68500 w 12192000"/>
              <a:gd name="connsiteY44" fmla="*/ 5486226 h 6219825"/>
              <a:gd name="connsiteX45" fmla="*/ 0 w 12192000"/>
              <a:gd name="connsiteY45" fmla="*/ 5468863 h 6219825"/>
              <a:gd name="connsiteX46" fmla="*/ 0 w 12192000"/>
              <a:gd name="connsiteY46" fmla="*/ 5412351 h 6219825"/>
              <a:gd name="connsiteX47" fmla="*/ 72441 w 12192000"/>
              <a:gd name="connsiteY47" fmla="*/ 5431135 h 6219825"/>
              <a:gd name="connsiteX48" fmla="*/ 600716 w 12192000"/>
              <a:gd name="connsiteY48" fmla="*/ 5549555 h 6219825"/>
              <a:gd name="connsiteX49" fmla="*/ 1769512 w 12192000"/>
              <a:gd name="connsiteY49" fmla="*/ 5759811 h 6219825"/>
              <a:gd name="connsiteX50" fmla="*/ 2613554 w 12192000"/>
              <a:gd name="connsiteY50" fmla="*/ 5876802 h 6219825"/>
              <a:gd name="connsiteX51" fmla="*/ 2581134 w 12192000"/>
              <a:gd name="connsiteY51" fmla="*/ 5866867 h 6219825"/>
              <a:gd name="connsiteX52" fmla="*/ 1112635 w 12192000"/>
              <a:gd name="connsiteY52" fmla="*/ 5534031 h 6219825"/>
              <a:gd name="connsiteX53" fmla="*/ 420412 w 12192000"/>
              <a:gd name="connsiteY53" fmla="*/ 5334514 h 6219825"/>
              <a:gd name="connsiteX54" fmla="*/ 0 w 12192000"/>
              <a:gd name="connsiteY54" fmla="*/ 5195539 h 6219825"/>
              <a:gd name="connsiteX55" fmla="*/ 60 w 12192000"/>
              <a:gd name="connsiteY55" fmla="*/ 5105401 h 6219825"/>
              <a:gd name="connsiteX56" fmla="*/ 0 w 12192000"/>
              <a:gd name="connsiteY56" fmla="*/ 5105401 h 6219825"/>
              <a:gd name="connsiteX57" fmla="*/ 0 w 12192000"/>
              <a:gd name="connsiteY57" fmla="*/ 1 h 6219825"/>
              <a:gd name="connsiteX58" fmla="*/ 9834 w 12192000"/>
              <a:gd name="connsiteY58" fmla="*/ 1 h 6219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12192000" h="6219825">
                <a:moveTo>
                  <a:pt x="6789701" y="6151588"/>
                </a:moveTo>
                <a:lnTo>
                  <a:pt x="6788702" y="6151666"/>
                </a:lnTo>
                <a:cubicBezTo>
                  <a:pt x="6788627" y="6151844"/>
                  <a:pt x="6788551" y="6152022"/>
                  <a:pt x="6788476" y="6152200"/>
                </a:cubicBezTo>
                <a:close/>
                <a:moveTo>
                  <a:pt x="9834" y="0"/>
                </a:moveTo>
                <a:lnTo>
                  <a:pt x="12357" y="1"/>
                </a:lnTo>
                <a:lnTo>
                  <a:pt x="12192000" y="1"/>
                </a:lnTo>
                <a:lnTo>
                  <a:pt x="12192000" y="5105401"/>
                </a:lnTo>
                <a:lnTo>
                  <a:pt x="12191716" y="5105401"/>
                </a:lnTo>
                <a:lnTo>
                  <a:pt x="12192000" y="5256977"/>
                </a:lnTo>
                <a:lnTo>
                  <a:pt x="12061096" y="5296034"/>
                </a:lnTo>
                <a:cubicBezTo>
                  <a:pt x="11933500" y="5332263"/>
                  <a:pt x="11805390" y="5366806"/>
                  <a:pt x="11676800" y="5399652"/>
                </a:cubicBezTo>
                <a:cubicBezTo>
                  <a:pt x="11262789" y="5507204"/>
                  <a:pt x="10845343" y="5600846"/>
                  <a:pt x="10425355" y="5683310"/>
                </a:cubicBezTo>
                <a:cubicBezTo>
                  <a:pt x="10092810" y="5748549"/>
                  <a:pt x="9759033" y="5806970"/>
                  <a:pt x="9424022" y="5858546"/>
                </a:cubicBezTo>
                <a:cubicBezTo>
                  <a:pt x="9102997" y="5908224"/>
                  <a:pt x="8781133" y="5952809"/>
                  <a:pt x="8458419" y="5992303"/>
                </a:cubicBezTo>
                <a:cubicBezTo>
                  <a:pt x="8211360" y="6022481"/>
                  <a:pt x="7963792" y="6048065"/>
                  <a:pt x="7715970" y="6072283"/>
                </a:cubicBezTo>
                <a:lnTo>
                  <a:pt x="6951716" y="6138091"/>
                </a:lnTo>
                <a:lnTo>
                  <a:pt x="6936303" y="6140163"/>
                </a:lnTo>
                <a:lnTo>
                  <a:pt x="6790448" y="6151529"/>
                </a:lnTo>
                <a:lnTo>
                  <a:pt x="6799941" y="6153349"/>
                </a:lnTo>
                <a:cubicBezTo>
                  <a:pt x="6811623" y="6153816"/>
                  <a:pt x="6823734" y="6151642"/>
                  <a:pt x="6835432" y="6151642"/>
                </a:cubicBezTo>
                <a:cubicBezTo>
                  <a:pt x="6851580" y="6151642"/>
                  <a:pt x="6867729" y="6149034"/>
                  <a:pt x="6884003" y="6148662"/>
                </a:cubicBezTo>
                <a:cubicBezTo>
                  <a:pt x="7115805" y="6143198"/>
                  <a:pt x="7347351" y="6131026"/>
                  <a:pt x="7578771" y="6116122"/>
                </a:cubicBezTo>
                <a:cubicBezTo>
                  <a:pt x="7927552" y="6093644"/>
                  <a:pt x="8276080" y="6065453"/>
                  <a:pt x="8623845" y="6029188"/>
                </a:cubicBezTo>
                <a:cubicBezTo>
                  <a:pt x="8909939" y="5999878"/>
                  <a:pt x="9195310" y="5965228"/>
                  <a:pt x="9479970" y="5925239"/>
                </a:cubicBezTo>
                <a:cubicBezTo>
                  <a:pt x="9864901" y="5870842"/>
                  <a:pt x="10248014" y="5806101"/>
                  <a:pt x="10629308" y="5731000"/>
                </a:cubicBezTo>
                <a:cubicBezTo>
                  <a:pt x="11090114" y="5639842"/>
                  <a:pt x="11546975" y="5532291"/>
                  <a:pt x="11998498" y="5404869"/>
                </a:cubicBezTo>
                <a:lnTo>
                  <a:pt x="12192000" y="5347846"/>
                </a:lnTo>
                <a:lnTo>
                  <a:pt x="12192000" y="5402606"/>
                </a:lnTo>
                <a:lnTo>
                  <a:pt x="11829257" y="5507950"/>
                </a:lnTo>
                <a:cubicBezTo>
                  <a:pt x="11534769" y="5587680"/>
                  <a:pt x="11238120" y="5658596"/>
                  <a:pt x="10939183" y="5722555"/>
                </a:cubicBezTo>
                <a:cubicBezTo>
                  <a:pt x="10622824" y="5790365"/>
                  <a:pt x="10304941" y="5850387"/>
                  <a:pt x="9985530" y="5902635"/>
                </a:cubicBezTo>
                <a:cubicBezTo>
                  <a:pt x="9720036" y="5946102"/>
                  <a:pt x="9453814" y="5984764"/>
                  <a:pt x="9186882" y="6018631"/>
                </a:cubicBezTo>
                <a:cubicBezTo>
                  <a:pt x="8984197" y="6044216"/>
                  <a:pt x="8781514" y="6068309"/>
                  <a:pt x="8578198" y="6088179"/>
                </a:cubicBezTo>
                <a:lnTo>
                  <a:pt x="7864358" y="6149656"/>
                </a:lnTo>
                <a:cubicBezTo>
                  <a:pt x="7554994" y="6172009"/>
                  <a:pt x="7245502" y="6189895"/>
                  <a:pt x="6935502" y="6201071"/>
                </a:cubicBezTo>
                <a:lnTo>
                  <a:pt x="6477750" y="6214980"/>
                </a:lnTo>
                <a:cubicBezTo>
                  <a:pt x="6439195" y="6212895"/>
                  <a:pt x="6400529" y="6214521"/>
                  <a:pt x="6362294" y="6219825"/>
                </a:cubicBezTo>
                <a:lnTo>
                  <a:pt x="6057129" y="6219825"/>
                </a:lnTo>
                <a:lnTo>
                  <a:pt x="5977784" y="6215229"/>
                </a:lnTo>
                <a:lnTo>
                  <a:pt x="5265087" y="6178965"/>
                </a:lnTo>
                <a:cubicBezTo>
                  <a:pt x="4958267" y="6166544"/>
                  <a:pt x="4651826" y="6146055"/>
                  <a:pt x="4346277" y="6116869"/>
                </a:cubicBezTo>
                <a:lnTo>
                  <a:pt x="3373045" y="6018259"/>
                </a:lnTo>
                <a:cubicBezTo>
                  <a:pt x="3035412" y="5983982"/>
                  <a:pt x="2698456" y="5944327"/>
                  <a:pt x="2362173" y="5899282"/>
                </a:cubicBezTo>
                <a:cubicBezTo>
                  <a:pt x="1984692" y="5849108"/>
                  <a:pt x="1608364" y="5791358"/>
                  <a:pt x="1233178" y="5726033"/>
                </a:cubicBezTo>
                <a:cubicBezTo>
                  <a:pt x="842181" y="5657291"/>
                  <a:pt x="453758" y="5578770"/>
                  <a:pt x="68500" y="5486226"/>
                </a:cubicBezTo>
                <a:lnTo>
                  <a:pt x="0" y="5468863"/>
                </a:lnTo>
                <a:lnTo>
                  <a:pt x="0" y="5412351"/>
                </a:lnTo>
                <a:lnTo>
                  <a:pt x="72441" y="5431135"/>
                </a:lnTo>
                <a:cubicBezTo>
                  <a:pt x="247961" y="5473331"/>
                  <a:pt x="424164" y="5512608"/>
                  <a:pt x="600716" y="5549555"/>
                </a:cubicBezTo>
                <a:cubicBezTo>
                  <a:pt x="988279" y="5630403"/>
                  <a:pt x="1378133" y="5699330"/>
                  <a:pt x="1769512" y="5759811"/>
                </a:cubicBezTo>
                <a:cubicBezTo>
                  <a:pt x="2052426" y="5803406"/>
                  <a:pt x="2335725" y="5843519"/>
                  <a:pt x="2613554" y="5876802"/>
                </a:cubicBezTo>
                <a:cubicBezTo>
                  <a:pt x="2605544" y="5879410"/>
                  <a:pt x="2594611" y="5869350"/>
                  <a:pt x="2581134" y="5866867"/>
                </a:cubicBezTo>
                <a:cubicBezTo>
                  <a:pt x="2087178" y="5774877"/>
                  <a:pt x="1597684" y="5663937"/>
                  <a:pt x="1112635" y="5534031"/>
                </a:cubicBezTo>
                <a:cubicBezTo>
                  <a:pt x="880453" y="5471934"/>
                  <a:pt x="649713" y="5405428"/>
                  <a:pt x="420412" y="5334514"/>
                </a:cubicBezTo>
                <a:lnTo>
                  <a:pt x="0" y="5195539"/>
                </a:lnTo>
                <a:lnTo>
                  <a:pt x="60" y="5105401"/>
                </a:lnTo>
                <a:lnTo>
                  <a:pt x="0" y="5105401"/>
                </a:lnTo>
                <a:lnTo>
                  <a:pt x="0" y="1"/>
                </a:lnTo>
                <a:lnTo>
                  <a:pt x="9834" y="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aphicFrame>
        <p:nvGraphicFramePr>
          <p:cNvPr id="7" name="Tabula 6">
            <a:extLst>
              <a:ext uri="{FF2B5EF4-FFF2-40B4-BE49-F238E27FC236}">
                <a16:creationId xmlns:a16="http://schemas.microsoft.com/office/drawing/2014/main" id="{E2D84AB5-D464-478A-90E9-DE98DD7EA7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8521674"/>
              </p:ext>
            </p:extLst>
          </p:nvPr>
        </p:nvGraphicFramePr>
        <p:xfrm>
          <a:off x="228600" y="228600"/>
          <a:ext cx="1425574" cy="4952999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03941">
                  <a:extLst>
                    <a:ext uri="{9D8B030D-6E8A-4147-A177-3AD203B41FA5}">
                      <a16:colId xmlns:a16="http://schemas.microsoft.com/office/drawing/2014/main" val="3316043521"/>
                    </a:ext>
                  </a:extLst>
                </a:gridCol>
                <a:gridCol w="521633">
                  <a:extLst>
                    <a:ext uri="{9D8B030D-6E8A-4147-A177-3AD203B41FA5}">
                      <a16:colId xmlns:a16="http://schemas.microsoft.com/office/drawing/2014/main" val="858694318"/>
                    </a:ext>
                  </a:extLst>
                </a:gridCol>
              </a:tblGrid>
              <a:tr h="1126666"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u="none" strike="noStrike">
                          <a:effectLst/>
                        </a:rPr>
                        <a:t>Visi pakalpojuma saņēmēji ar 1.invaliditātes grupu.</a:t>
                      </a:r>
                      <a:endParaRPr lang="lv-L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2" marR="7582" marT="7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200" b="1" u="none" strike="noStrike">
                          <a:effectLst/>
                        </a:rPr>
                        <a:t>1145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2" marR="7582" marT="7582" marB="0" anchor="b"/>
                </a:tc>
                <a:extLst>
                  <a:ext uri="{0D108BD9-81ED-4DB2-BD59-A6C34878D82A}">
                    <a16:rowId xmlns:a16="http://schemas.microsoft.com/office/drawing/2014/main" val="3605460765"/>
                  </a:ext>
                </a:extLst>
              </a:tr>
              <a:tr h="1388833"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u="none" strike="noStrike">
                          <a:effectLst/>
                        </a:rPr>
                        <a:t>Stundu apjoma palielinājums, ja persona apmeklē dienas aprūpes centru - 100h </a:t>
                      </a:r>
                      <a:endParaRPr lang="lv-L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2" marR="7582" marT="7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200" b="1" u="none" strike="noStrike">
                          <a:effectLst/>
                        </a:rPr>
                        <a:t>69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2" marR="7582" marT="7582" marB="0" anchor="b"/>
                </a:tc>
                <a:extLst>
                  <a:ext uri="{0D108BD9-81ED-4DB2-BD59-A6C34878D82A}">
                    <a16:rowId xmlns:a16="http://schemas.microsoft.com/office/drawing/2014/main" val="687149882"/>
                  </a:ext>
                </a:extLst>
              </a:tr>
              <a:tr h="2437500">
                <a:tc>
                  <a:txBody>
                    <a:bodyPr/>
                    <a:lstStyle/>
                    <a:p>
                      <a:pPr algn="l" fontAlgn="b"/>
                      <a:r>
                        <a:rPr lang="lv-LV" sz="900" u="none" strike="noStrike">
                          <a:effectLst/>
                        </a:rPr>
                        <a:t>Stundu apjoma palielināšana, ja persona </a:t>
                      </a:r>
                      <a:r>
                        <a:rPr lang="lv-LV" sz="900"/>
                        <a:t>veic citas darbības (piemēram, apmeklē ārstu, sociālos pasākumus)</a:t>
                      </a:r>
                      <a:r>
                        <a:rPr lang="lv-LV" sz="900" u="none" strike="noStrike">
                          <a:effectLst/>
                        </a:rPr>
                        <a:t> -60h </a:t>
                      </a:r>
                    </a:p>
                    <a:p>
                      <a:pPr algn="l" fontAlgn="b"/>
                      <a:endParaRPr lang="lv-L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2" marR="7582" marT="7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200" b="1" u="none" strike="noStrike">
                          <a:effectLst/>
                        </a:rPr>
                        <a:t>60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2" marR="7582" marT="7582" marB="0" anchor="b"/>
                </a:tc>
                <a:extLst>
                  <a:ext uri="{0D108BD9-81ED-4DB2-BD59-A6C34878D82A}">
                    <a16:rowId xmlns:a16="http://schemas.microsoft.com/office/drawing/2014/main" val="152364416"/>
                  </a:ext>
                </a:extLst>
              </a:tr>
            </a:tbl>
          </a:graphicData>
        </a:graphic>
      </p:graphicFrame>
      <p:graphicFrame>
        <p:nvGraphicFramePr>
          <p:cNvPr id="6" name="Satura vietturis 5">
            <a:extLst>
              <a:ext uri="{FF2B5EF4-FFF2-40B4-BE49-F238E27FC236}">
                <a16:creationId xmlns:a16="http://schemas.microsoft.com/office/drawing/2014/main" id="{E2B7F429-1D44-4EF4-8DD2-63DF7337E6B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9059423"/>
              </p:ext>
            </p:extLst>
          </p:nvPr>
        </p:nvGraphicFramePr>
        <p:xfrm>
          <a:off x="1733550" y="228600"/>
          <a:ext cx="1015365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Diagramma 10">
            <a:extLst>
              <a:ext uri="{FF2B5EF4-FFF2-40B4-BE49-F238E27FC236}">
                <a16:creationId xmlns:a16="http://schemas.microsoft.com/office/drawing/2014/main" id="{AB2A392F-4F4A-4746-906C-11434CB3D25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46576575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40757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0">
            <a:extLst>
              <a:ext uri="{FF2B5EF4-FFF2-40B4-BE49-F238E27FC236}">
                <a16:creationId xmlns:a16="http://schemas.microsoft.com/office/drawing/2014/main" id="{5F879AC3-D4CE-493C-ADC7-06205677F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6" name="Freeform: Shape 22">
            <a:extLst>
              <a:ext uri="{FF2B5EF4-FFF2-40B4-BE49-F238E27FC236}">
                <a16:creationId xmlns:a16="http://schemas.microsoft.com/office/drawing/2014/main" id="{736F0DFD-0954-464F-BF12-DD2E6F6E03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983504" cy="6858000"/>
          </a:xfrm>
          <a:custGeom>
            <a:avLst/>
            <a:gdLst>
              <a:gd name="connsiteX0" fmla="*/ 0 w 1983504"/>
              <a:gd name="connsiteY0" fmla="*/ 0 h 6858000"/>
              <a:gd name="connsiteX1" fmla="*/ 1376658 w 1983504"/>
              <a:gd name="connsiteY1" fmla="*/ 0 h 6858000"/>
              <a:gd name="connsiteX2" fmla="*/ 1690650 w 1983504"/>
              <a:gd name="connsiteY2" fmla="*/ 110269 h 6858000"/>
              <a:gd name="connsiteX3" fmla="*/ 1645361 w 1983504"/>
              <a:gd name="connsiteY3" fmla="*/ 135168 h 6858000"/>
              <a:gd name="connsiteX4" fmla="*/ 1373640 w 1983504"/>
              <a:gd name="connsiteY4" fmla="*/ 71141 h 6858000"/>
              <a:gd name="connsiteX5" fmla="*/ 1319295 w 1983504"/>
              <a:gd name="connsiteY5" fmla="*/ 88927 h 6858000"/>
              <a:gd name="connsiteX6" fmla="*/ 1346468 w 1983504"/>
              <a:gd name="connsiteY6" fmla="*/ 163625 h 6858000"/>
              <a:gd name="connsiteX7" fmla="*/ 1464213 w 1983504"/>
              <a:gd name="connsiteY7" fmla="*/ 192082 h 6858000"/>
              <a:gd name="connsiteX8" fmla="*/ 1648381 w 1983504"/>
              <a:gd name="connsiteY8" fmla="*/ 373491 h 6858000"/>
              <a:gd name="connsiteX9" fmla="*/ 1370620 w 1983504"/>
              <a:gd name="connsiteY9" fmla="*/ 352148 h 6858000"/>
              <a:gd name="connsiteX10" fmla="*/ 1322314 w 1983504"/>
              <a:gd name="connsiteY10" fmla="*/ 394834 h 6858000"/>
              <a:gd name="connsiteX11" fmla="*/ 1304199 w 1983504"/>
              <a:gd name="connsiteY11" fmla="*/ 451747 h 6858000"/>
              <a:gd name="connsiteX12" fmla="*/ 1222682 w 1983504"/>
              <a:gd name="connsiteY12" fmla="*/ 359262 h 6858000"/>
              <a:gd name="connsiteX13" fmla="*/ 1153242 w 1983504"/>
              <a:gd name="connsiteY13" fmla="*/ 334364 h 6858000"/>
              <a:gd name="connsiteX14" fmla="*/ 1132108 w 1983504"/>
              <a:gd name="connsiteY14" fmla="*/ 416176 h 6858000"/>
              <a:gd name="connsiteX15" fmla="*/ 1195509 w 1983504"/>
              <a:gd name="connsiteY15" fmla="*/ 505101 h 6858000"/>
              <a:gd name="connsiteX16" fmla="*/ 1364582 w 1983504"/>
              <a:gd name="connsiteY16" fmla="*/ 558458 h 6858000"/>
              <a:gd name="connsiteX17" fmla="*/ 1183434 w 1983504"/>
              <a:gd name="connsiteY17" fmla="*/ 558458 h 6858000"/>
              <a:gd name="connsiteX18" fmla="*/ 975114 w 1983504"/>
              <a:gd name="connsiteY18" fmla="*/ 522887 h 6858000"/>
              <a:gd name="connsiteX19" fmla="*/ 754716 w 1983504"/>
              <a:gd name="connsiteY19" fmla="*/ 533558 h 6858000"/>
              <a:gd name="connsiteX20" fmla="*/ 546395 w 1983504"/>
              <a:gd name="connsiteY20" fmla="*/ 462417 h 6858000"/>
              <a:gd name="connsiteX21" fmla="*/ 335056 w 1983504"/>
              <a:gd name="connsiteY21" fmla="*/ 465975 h 6858000"/>
              <a:gd name="connsiteX22" fmla="*/ 1270988 w 1983504"/>
              <a:gd name="connsiteY22" fmla="*/ 910606 h 6858000"/>
              <a:gd name="connsiteX23" fmla="*/ 1225701 w 1983504"/>
              <a:gd name="connsiteY23" fmla="*/ 921277 h 6858000"/>
              <a:gd name="connsiteX24" fmla="*/ 1165318 w 1983504"/>
              <a:gd name="connsiteY24" fmla="*/ 949734 h 6858000"/>
              <a:gd name="connsiteX25" fmla="*/ 1210606 w 1983504"/>
              <a:gd name="connsiteY25" fmla="*/ 1006647 h 6858000"/>
              <a:gd name="connsiteX26" fmla="*/ 1455156 w 1983504"/>
              <a:gd name="connsiteY26" fmla="*/ 1113358 h 6858000"/>
              <a:gd name="connsiteX27" fmla="*/ 1515538 w 1983504"/>
              <a:gd name="connsiteY27" fmla="*/ 1220069 h 6858000"/>
              <a:gd name="connsiteX28" fmla="*/ 1440060 w 1983504"/>
              <a:gd name="connsiteY28" fmla="*/ 1209399 h 6858000"/>
              <a:gd name="connsiteX29" fmla="*/ 1373640 w 1983504"/>
              <a:gd name="connsiteY29" fmla="*/ 1230741 h 6858000"/>
              <a:gd name="connsiteX30" fmla="*/ 1400810 w 1983504"/>
              <a:gd name="connsiteY30" fmla="*/ 1365909 h 6858000"/>
              <a:gd name="connsiteX31" fmla="*/ 1748012 w 1983504"/>
              <a:gd name="connsiteY31" fmla="*/ 1540204 h 6858000"/>
              <a:gd name="connsiteX32" fmla="*/ 1778203 w 1983504"/>
              <a:gd name="connsiteY32" fmla="*/ 1597117 h 6858000"/>
              <a:gd name="connsiteX33" fmla="*/ 1735936 w 1983504"/>
              <a:gd name="connsiteY33" fmla="*/ 1636245 h 6858000"/>
              <a:gd name="connsiteX34" fmla="*/ 1624228 w 1983504"/>
              <a:gd name="connsiteY34" fmla="*/ 1657587 h 6858000"/>
              <a:gd name="connsiteX35" fmla="*/ 1781223 w 1983504"/>
              <a:gd name="connsiteY35" fmla="*/ 1849668 h 6858000"/>
              <a:gd name="connsiteX36" fmla="*/ 1838587 w 1983504"/>
              <a:gd name="connsiteY36" fmla="*/ 1903025 h 6858000"/>
              <a:gd name="connsiteX37" fmla="*/ 1938218 w 1983504"/>
              <a:gd name="connsiteY37" fmla="*/ 1984836 h 6858000"/>
              <a:gd name="connsiteX38" fmla="*/ 1938218 w 1983504"/>
              <a:gd name="connsiteY38" fmla="*/ 2013292 h 6858000"/>
              <a:gd name="connsiteX39" fmla="*/ 1805376 w 1983504"/>
              <a:gd name="connsiteY39" fmla="*/ 2102219 h 6858000"/>
              <a:gd name="connsiteX40" fmla="*/ 1563844 w 1983504"/>
              <a:gd name="connsiteY40" fmla="*/ 2077320 h 6858000"/>
              <a:gd name="connsiteX41" fmla="*/ 1920104 w 1983504"/>
              <a:gd name="connsiteY41" fmla="*/ 2208931 h 6858000"/>
              <a:gd name="connsiteX42" fmla="*/ 766792 w 1983504"/>
              <a:gd name="connsiteY42" fmla="*/ 1892353 h 6858000"/>
              <a:gd name="connsiteX43" fmla="*/ 839252 w 1983504"/>
              <a:gd name="connsiteY43" fmla="*/ 1974165 h 6858000"/>
              <a:gd name="connsiteX44" fmla="*/ 1243816 w 1983504"/>
              <a:gd name="connsiteY44" fmla="*/ 2191146 h 6858000"/>
              <a:gd name="connsiteX45" fmla="*/ 1358543 w 1983504"/>
              <a:gd name="connsiteY45" fmla="*/ 2326314 h 6858000"/>
              <a:gd name="connsiteX46" fmla="*/ 1479310 w 1983504"/>
              <a:gd name="connsiteY46" fmla="*/ 2401012 h 6858000"/>
              <a:gd name="connsiteX47" fmla="*/ 1648381 w 1983504"/>
              <a:gd name="connsiteY47" fmla="*/ 2401012 h 6858000"/>
              <a:gd name="connsiteX48" fmla="*/ 1769146 w 1983504"/>
              <a:gd name="connsiteY48" fmla="*/ 2518395 h 6858000"/>
              <a:gd name="connsiteX49" fmla="*/ 1645361 w 1983504"/>
              <a:gd name="connsiteY49" fmla="*/ 2543294 h 6858000"/>
              <a:gd name="connsiteX50" fmla="*/ 1500444 w 1983504"/>
              <a:gd name="connsiteY50" fmla="*/ 2525509 h 6858000"/>
              <a:gd name="connsiteX51" fmla="*/ 1337410 w 1983504"/>
              <a:gd name="connsiteY51" fmla="*/ 2564636 h 6858000"/>
              <a:gd name="connsiteX52" fmla="*/ 1186452 w 1983504"/>
              <a:gd name="connsiteY52" fmla="*/ 2532623 h 6858000"/>
              <a:gd name="connsiteX53" fmla="*/ 1005304 w 1983504"/>
              <a:gd name="connsiteY53" fmla="*/ 2553965 h 6858000"/>
              <a:gd name="connsiteX54" fmla="*/ 947940 w 1983504"/>
              <a:gd name="connsiteY54" fmla="*/ 2692689 h 6858000"/>
              <a:gd name="connsiteX55" fmla="*/ 929826 w 1983504"/>
              <a:gd name="connsiteY55" fmla="*/ 2703362 h 6858000"/>
              <a:gd name="connsiteX56" fmla="*/ 594701 w 1983504"/>
              <a:gd name="connsiteY56" fmla="*/ 2923898 h 6858000"/>
              <a:gd name="connsiteX57" fmla="*/ 501108 w 1983504"/>
              <a:gd name="connsiteY57" fmla="*/ 2941684 h 6858000"/>
              <a:gd name="connsiteX58" fmla="*/ 1053610 w 1983504"/>
              <a:gd name="connsiteY58" fmla="*/ 3329402 h 6858000"/>
              <a:gd name="connsiteX59" fmla="*/ 682256 w 1983504"/>
              <a:gd name="connsiteY59" fmla="*/ 3229805 h 6858000"/>
              <a:gd name="connsiteX60" fmla="*/ 630932 w 1983504"/>
              <a:gd name="connsiteY60" fmla="*/ 3393429 h 6858000"/>
              <a:gd name="connsiteX61" fmla="*/ 806041 w 1983504"/>
              <a:gd name="connsiteY61" fmla="*/ 3539269 h 6858000"/>
              <a:gd name="connsiteX62" fmla="*/ 869444 w 1983504"/>
              <a:gd name="connsiteY62" fmla="*/ 3827390 h 6858000"/>
              <a:gd name="connsiteX63" fmla="*/ 839252 w 1983504"/>
              <a:gd name="connsiteY63" fmla="*/ 4090612 h 6858000"/>
              <a:gd name="connsiteX64" fmla="*/ 763774 w 1983504"/>
              <a:gd name="connsiteY64" fmla="*/ 4172424 h 6858000"/>
              <a:gd name="connsiteX65" fmla="*/ 655085 w 1983504"/>
              <a:gd name="connsiteY65" fmla="*/ 4321821 h 6858000"/>
              <a:gd name="connsiteX66" fmla="*/ 588662 w 1983504"/>
              <a:gd name="connsiteY66" fmla="*/ 4414305 h 6858000"/>
              <a:gd name="connsiteX67" fmla="*/ 356189 w 1983504"/>
              <a:gd name="connsiteY67" fmla="*/ 4378734 h 6858000"/>
              <a:gd name="connsiteX68" fmla="*/ 667160 w 1983504"/>
              <a:gd name="connsiteY68" fmla="*/ 4613499 h 6858000"/>
              <a:gd name="connsiteX69" fmla="*/ 416573 w 1983504"/>
              <a:gd name="connsiteY69" fmla="*/ 4585042 h 6858000"/>
              <a:gd name="connsiteX70" fmla="*/ 335056 w 1983504"/>
              <a:gd name="connsiteY70" fmla="*/ 4602828 h 6858000"/>
              <a:gd name="connsiteX71" fmla="*/ 380342 w 1983504"/>
              <a:gd name="connsiteY71" fmla="*/ 4677526 h 6858000"/>
              <a:gd name="connsiteX72" fmla="*/ 564510 w 1983504"/>
              <a:gd name="connsiteY72" fmla="*/ 4805580 h 6858000"/>
              <a:gd name="connsiteX73" fmla="*/ 944922 w 1983504"/>
              <a:gd name="connsiteY73" fmla="*/ 5154171 h 6858000"/>
              <a:gd name="connsiteX74" fmla="*/ 576586 w 1983504"/>
              <a:gd name="connsiteY74" fmla="*/ 4994104 h 6858000"/>
              <a:gd name="connsiteX75" fmla="*/ 963036 w 1983504"/>
              <a:gd name="connsiteY75" fmla="*/ 5353367 h 6858000"/>
              <a:gd name="connsiteX76" fmla="*/ 1047572 w 1983504"/>
              <a:gd name="connsiteY76" fmla="*/ 5474306 h 6858000"/>
              <a:gd name="connsiteX77" fmla="*/ 1222682 w 1983504"/>
              <a:gd name="connsiteY77" fmla="*/ 5769542 h 6858000"/>
              <a:gd name="connsiteX78" fmla="*/ 1213626 w 1983504"/>
              <a:gd name="connsiteY78" fmla="*/ 5801555 h 6858000"/>
              <a:gd name="connsiteX79" fmla="*/ 1014361 w 1983504"/>
              <a:gd name="connsiteY79" fmla="*/ 5755314 h 6858000"/>
              <a:gd name="connsiteX80" fmla="*/ 1274008 w 1983504"/>
              <a:gd name="connsiteY80" fmla="*/ 6004307 h 6858000"/>
              <a:gd name="connsiteX81" fmla="*/ 1542711 w 1983504"/>
              <a:gd name="connsiteY81" fmla="*/ 6196388 h 6858000"/>
              <a:gd name="connsiteX82" fmla="*/ 1352504 w 1983504"/>
              <a:gd name="connsiteY82" fmla="*/ 6167932 h 6858000"/>
              <a:gd name="connsiteX83" fmla="*/ 1089840 w 1983504"/>
              <a:gd name="connsiteY83" fmla="*/ 6057663 h 6858000"/>
              <a:gd name="connsiteX84" fmla="*/ 999266 w 1983504"/>
              <a:gd name="connsiteY84" fmla="*/ 6100347 h 6858000"/>
              <a:gd name="connsiteX85" fmla="*/ 1246836 w 1983504"/>
              <a:gd name="connsiteY85" fmla="*/ 6281757 h 6858000"/>
              <a:gd name="connsiteX86" fmla="*/ 1388735 w 1983504"/>
              <a:gd name="connsiteY86" fmla="*/ 6367127 h 6858000"/>
              <a:gd name="connsiteX87" fmla="*/ 1446099 w 1983504"/>
              <a:gd name="connsiteY87" fmla="*/ 6431153 h 6858000"/>
              <a:gd name="connsiteX88" fmla="*/ 1609132 w 1983504"/>
              <a:gd name="connsiteY88" fmla="*/ 6658805 h 6858000"/>
              <a:gd name="connsiteX89" fmla="*/ 1983504 w 1983504"/>
              <a:gd name="connsiteY89" fmla="*/ 6858000 h 6858000"/>
              <a:gd name="connsiteX90" fmla="*/ 0 w 1983504"/>
              <a:gd name="connsiteY9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1983504" h="6858000">
                <a:moveTo>
                  <a:pt x="0" y="0"/>
                </a:moveTo>
                <a:lnTo>
                  <a:pt x="1376658" y="0"/>
                </a:lnTo>
                <a:cubicBezTo>
                  <a:pt x="1482328" y="35571"/>
                  <a:pt x="1584980" y="78255"/>
                  <a:pt x="1690650" y="110269"/>
                </a:cubicBezTo>
                <a:cubicBezTo>
                  <a:pt x="1675553" y="145839"/>
                  <a:pt x="1660458" y="138725"/>
                  <a:pt x="1645361" y="135168"/>
                </a:cubicBezTo>
                <a:cubicBezTo>
                  <a:pt x="1554788" y="120941"/>
                  <a:pt x="1461194" y="110269"/>
                  <a:pt x="1373640" y="71141"/>
                </a:cubicBezTo>
                <a:cubicBezTo>
                  <a:pt x="1352504" y="64027"/>
                  <a:pt x="1328352" y="64027"/>
                  <a:pt x="1319295" y="88927"/>
                </a:cubicBezTo>
                <a:cubicBezTo>
                  <a:pt x="1304199" y="124497"/>
                  <a:pt x="1325332" y="145839"/>
                  <a:pt x="1346468" y="163625"/>
                </a:cubicBezTo>
                <a:cubicBezTo>
                  <a:pt x="1382696" y="195638"/>
                  <a:pt x="1424964" y="188525"/>
                  <a:pt x="1464213" y="192082"/>
                </a:cubicBezTo>
                <a:cubicBezTo>
                  <a:pt x="1572902" y="209867"/>
                  <a:pt x="1624228" y="259665"/>
                  <a:pt x="1648381" y="373491"/>
                </a:cubicBezTo>
                <a:cubicBezTo>
                  <a:pt x="1554788" y="327250"/>
                  <a:pt x="1461194" y="384162"/>
                  <a:pt x="1370620" y="352148"/>
                </a:cubicBezTo>
                <a:cubicBezTo>
                  <a:pt x="1346468" y="345034"/>
                  <a:pt x="1310237" y="355706"/>
                  <a:pt x="1322314" y="394834"/>
                </a:cubicBezTo>
                <a:cubicBezTo>
                  <a:pt x="1334390" y="430405"/>
                  <a:pt x="1373640" y="458860"/>
                  <a:pt x="1304199" y="451747"/>
                </a:cubicBezTo>
                <a:cubicBezTo>
                  <a:pt x="1252873" y="448189"/>
                  <a:pt x="1237778" y="405504"/>
                  <a:pt x="1222682" y="359262"/>
                </a:cubicBezTo>
                <a:cubicBezTo>
                  <a:pt x="1210606" y="334364"/>
                  <a:pt x="1177395" y="320135"/>
                  <a:pt x="1153242" y="334364"/>
                </a:cubicBezTo>
                <a:cubicBezTo>
                  <a:pt x="1123051" y="348592"/>
                  <a:pt x="1132108" y="387720"/>
                  <a:pt x="1132108" y="416176"/>
                </a:cubicBezTo>
                <a:cubicBezTo>
                  <a:pt x="1129088" y="469532"/>
                  <a:pt x="1153242" y="494431"/>
                  <a:pt x="1195509" y="505101"/>
                </a:cubicBezTo>
                <a:cubicBezTo>
                  <a:pt x="1246836" y="519330"/>
                  <a:pt x="1298160" y="537116"/>
                  <a:pt x="1364582" y="558458"/>
                </a:cubicBezTo>
                <a:cubicBezTo>
                  <a:pt x="1292122" y="594028"/>
                  <a:pt x="1237778" y="586915"/>
                  <a:pt x="1183434" y="558458"/>
                </a:cubicBezTo>
                <a:cubicBezTo>
                  <a:pt x="1117012" y="526444"/>
                  <a:pt x="1029458" y="483759"/>
                  <a:pt x="975114" y="522887"/>
                </a:cubicBezTo>
                <a:cubicBezTo>
                  <a:pt x="893597" y="579800"/>
                  <a:pt x="827176" y="544229"/>
                  <a:pt x="754716" y="533558"/>
                </a:cubicBezTo>
                <a:cubicBezTo>
                  <a:pt x="603758" y="512216"/>
                  <a:pt x="697352" y="480203"/>
                  <a:pt x="546395" y="462417"/>
                </a:cubicBezTo>
                <a:cubicBezTo>
                  <a:pt x="486012" y="455303"/>
                  <a:pt x="422610" y="426847"/>
                  <a:pt x="335056" y="465975"/>
                </a:cubicBezTo>
                <a:cubicBezTo>
                  <a:pt x="730563" y="672284"/>
                  <a:pt x="917750" y="658055"/>
                  <a:pt x="1270988" y="910606"/>
                </a:cubicBezTo>
                <a:cubicBezTo>
                  <a:pt x="1255893" y="935506"/>
                  <a:pt x="1240798" y="924835"/>
                  <a:pt x="1225701" y="921277"/>
                </a:cubicBezTo>
                <a:cubicBezTo>
                  <a:pt x="1201548" y="917720"/>
                  <a:pt x="1171356" y="903491"/>
                  <a:pt x="1165318" y="949734"/>
                </a:cubicBezTo>
                <a:cubicBezTo>
                  <a:pt x="1162298" y="985305"/>
                  <a:pt x="1180415" y="1003089"/>
                  <a:pt x="1210606" y="1006647"/>
                </a:cubicBezTo>
                <a:cubicBezTo>
                  <a:pt x="1298160" y="1020875"/>
                  <a:pt x="1376658" y="1070674"/>
                  <a:pt x="1455156" y="1113358"/>
                </a:cubicBezTo>
                <a:cubicBezTo>
                  <a:pt x="1491385" y="1131144"/>
                  <a:pt x="1530634" y="1156043"/>
                  <a:pt x="1515538" y="1220069"/>
                </a:cubicBezTo>
                <a:cubicBezTo>
                  <a:pt x="1485348" y="1237855"/>
                  <a:pt x="1464213" y="1212955"/>
                  <a:pt x="1440060" y="1209399"/>
                </a:cubicBezTo>
                <a:cubicBezTo>
                  <a:pt x="1415907" y="1205842"/>
                  <a:pt x="1358543" y="1220069"/>
                  <a:pt x="1373640" y="1230741"/>
                </a:cubicBezTo>
                <a:cubicBezTo>
                  <a:pt x="1443080" y="1269868"/>
                  <a:pt x="1316276" y="1365909"/>
                  <a:pt x="1400810" y="1365909"/>
                </a:cubicBezTo>
                <a:cubicBezTo>
                  <a:pt x="1539691" y="1365909"/>
                  <a:pt x="1615170" y="1536647"/>
                  <a:pt x="1748012" y="1540204"/>
                </a:cubicBezTo>
                <a:cubicBezTo>
                  <a:pt x="1769146" y="1540204"/>
                  <a:pt x="1778203" y="1572219"/>
                  <a:pt x="1778203" y="1597117"/>
                </a:cubicBezTo>
                <a:cubicBezTo>
                  <a:pt x="1778203" y="1629132"/>
                  <a:pt x="1757070" y="1632688"/>
                  <a:pt x="1735936" y="1636245"/>
                </a:cubicBezTo>
                <a:cubicBezTo>
                  <a:pt x="1702725" y="1639802"/>
                  <a:pt x="1666496" y="1597117"/>
                  <a:pt x="1624228" y="1657587"/>
                </a:cubicBezTo>
                <a:cubicBezTo>
                  <a:pt x="1702725" y="1693158"/>
                  <a:pt x="1784242" y="1728729"/>
                  <a:pt x="1781223" y="1849668"/>
                </a:cubicBezTo>
                <a:cubicBezTo>
                  <a:pt x="1781223" y="1881683"/>
                  <a:pt x="1814434" y="1895910"/>
                  <a:pt x="1838587" y="1903025"/>
                </a:cubicBezTo>
                <a:cubicBezTo>
                  <a:pt x="1880854" y="1917252"/>
                  <a:pt x="1914065" y="1938595"/>
                  <a:pt x="1938218" y="1984836"/>
                </a:cubicBezTo>
                <a:cubicBezTo>
                  <a:pt x="1938218" y="1995507"/>
                  <a:pt x="1938218" y="2002622"/>
                  <a:pt x="1938218" y="2013292"/>
                </a:cubicBezTo>
                <a:cubicBezTo>
                  <a:pt x="1932180" y="2123562"/>
                  <a:pt x="1871798" y="2120004"/>
                  <a:pt x="1805376" y="2102219"/>
                </a:cubicBezTo>
                <a:cubicBezTo>
                  <a:pt x="1726878" y="2080877"/>
                  <a:pt x="1648381" y="2038192"/>
                  <a:pt x="1563844" y="2077320"/>
                </a:cubicBezTo>
                <a:cubicBezTo>
                  <a:pt x="1681592" y="2130676"/>
                  <a:pt x="1811414" y="2134233"/>
                  <a:pt x="1920104" y="2208931"/>
                </a:cubicBezTo>
                <a:cubicBezTo>
                  <a:pt x="1515538" y="2223159"/>
                  <a:pt x="1159280" y="1984836"/>
                  <a:pt x="766792" y="1892353"/>
                </a:cubicBezTo>
                <a:cubicBezTo>
                  <a:pt x="778869" y="1952823"/>
                  <a:pt x="812080" y="1967051"/>
                  <a:pt x="839252" y="1974165"/>
                </a:cubicBezTo>
                <a:cubicBezTo>
                  <a:pt x="984170" y="2020407"/>
                  <a:pt x="1110974" y="2112891"/>
                  <a:pt x="1243816" y="2191146"/>
                </a:cubicBezTo>
                <a:cubicBezTo>
                  <a:pt x="1298160" y="2223159"/>
                  <a:pt x="1337410" y="2258731"/>
                  <a:pt x="1358543" y="2326314"/>
                </a:cubicBezTo>
                <a:cubicBezTo>
                  <a:pt x="1376658" y="2390340"/>
                  <a:pt x="1412888" y="2418796"/>
                  <a:pt x="1479310" y="2401012"/>
                </a:cubicBezTo>
                <a:cubicBezTo>
                  <a:pt x="1533654" y="2386784"/>
                  <a:pt x="1591018" y="2393898"/>
                  <a:pt x="1648381" y="2401012"/>
                </a:cubicBezTo>
                <a:cubicBezTo>
                  <a:pt x="1711782" y="2408126"/>
                  <a:pt x="1784242" y="2479267"/>
                  <a:pt x="1769146" y="2518395"/>
                </a:cubicBezTo>
                <a:cubicBezTo>
                  <a:pt x="1738956" y="2582422"/>
                  <a:pt x="1687630" y="2550408"/>
                  <a:pt x="1645361" y="2543294"/>
                </a:cubicBezTo>
                <a:cubicBezTo>
                  <a:pt x="1594036" y="2536181"/>
                  <a:pt x="1500444" y="2518395"/>
                  <a:pt x="1500444" y="2525509"/>
                </a:cubicBezTo>
                <a:cubicBezTo>
                  <a:pt x="1467232" y="2685576"/>
                  <a:pt x="1391754" y="2564636"/>
                  <a:pt x="1337410" y="2564636"/>
                </a:cubicBezTo>
                <a:cubicBezTo>
                  <a:pt x="1286084" y="2564636"/>
                  <a:pt x="1234759" y="2546851"/>
                  <a:pt x="1186452" y="2532623"/>
                </a:cubicBezTo>
                <a:cubicBezTo>
                  <a:pt x="1123051" y="2514837"/>
                  <a:pt x="1065688" y="2546851"/>
                  <a:pt x="1005304" y="2553965"/>
                </a:cubicBezTo>
                <a:cubicBezTo>
                  <a:pt x="950960" y="2561080"/>
                  <a:pt x="981150" y="2653563"/>
                  <a:pt x="947940" y="2692689"/>
                </a:cubicBezTo>
                <a:cubicBezTo>
                  <a:pt x="941903" y="2703362"/>
                  <a:pt x="935864" y="2703362"/>
                  <a:pt x="929826" y="2703362"/>
                </a:cubicBezTo>
                <a:cubicBezTo>
                  <a:pt x="911711" y="2980812"/>
                  <a:pt x="594701" y="2913227"/>
                  <a:pt x="594701" y="2923898"/>
                </a:cubicBezTo>
                <a:cubicBezTo>
                  <a:pt x="567529" y="2941684"/>
                  <a:pt x="534318" y="2899000"/>
                  <a:pt x="501108" y="2941684"/>
                </a:cubicBezTo>
                <a:cubicBezTo>
                  <a:pt x="643007" y="3137322"/>
                  <a:pt x="860386" y="3183563"/>
                  <a:pt x="1053610" y="3329402"/>
                </a:cubicBezTo>
                <a:cubicBezTo>
                  <a:pt x="893597" y="3379202"/>
                  <a:pt x="800002" y="3208463"/>
                  <a:pt x="682256" y="3229805"/>
                </a:cubicBezTo>
                <a:cubicBezTo>
                  <a:pt x="624893" y="3283162"/>
                  <a:pt x="796984" y="3368530"/>
                  <a:pt x="630932" y="3393429"/>
                </a:cubicBezTo>
                <a:cubicBezTo>
                  <a:pt x="703390" y="3439672"/>
                  <a:pt x="754716" y="3485914"/>
                  <a:pt x="806041" y="3539269"/>
                </a:cubicBezTo>
                <a:cubicBezTo>
                  <a:pt x="893597" y="3635309"/>
                  <a:pt x="911711" y="3699337"/>
                  <a:pt x="869444" y="3827390"/>
                </a:cubicBezTo>
                <a:cubicBezTo>
                  <a:pt x="842270" y="3912759"/>
                  <a:pt x="803022" y="3991015"/>
                  <a:pt x="839252" y="4090612"/>
                </a:cubicBezTo>
                <a:cubicBezTo>
                  <a:pt x="863405" y="4158196"/>
                  <a:pt x="854347" y="4204438"/>
                  <a:pt x="763774" y="4172424"/>
                </a:cubicBezTo>
                <a:cubicBezTo>
                  <a:pt x="667160" y="4140411"/>
                  <a:pt x="630932" y="4200882"/>
                  <a:pt x="655085" y="4321821"/>
                </a:cubicBezTo>
                <a:cubicBezTo>
                  <a:pt x="670179" y="4400076"/>
                  <a:pt x="655085" y="4424975"/>
                  <a:pt x="588662" y="4414305"/>
                </a:cubicBezTo>
                <a:cubicBezTo>
                  <a:pt x="516204" y="4403633"/>
                  <a:pt x="446764" y="4353835"/>
                  <a:pt x="356189" y="4378734"/>
                </a:cubicBezTo>
                <a:cubicBezTo>
                  <a:pt x="428648" y="4521016"/>
                  <a:pt x="582626" y="4478331"/>
                  <a:pt x="667160" y="4613499"/>
                </a:cubicBezTo>
                <a:cubicBezTo>
                  <a:pt x="567529" y="4613499"/>
                  <a:pt x="489031" y="4613499"/>
                  <a:pt x="416573" y="4585042"/>
                </a:cubicBezTo>
                <a:cubicBezTo>
                  <a:pt x="386381" y="4574373"/>
                  <a:pt x="353170" y="4560144"/>
                  <a:pt x="335056" y="4602828"/>
                </a:cubicBezTo>
                <a:cubicBezTo>
                  <a:pt x="313920" y="4652628"/>
                  <a:pt x="356189" y="4670412"/>
                  <a:pt x="380342" y="4677526"/>
                </a:cubicBezTo>
                <a:cubicBezTo>
                  <a:pt x="449784" y="4702425"/>
                  <a:pt x="504126" y="4759339"/>
                  <a:pt x="564510" y="4805580"/>
                </a:cubicBezTo>
                <a:cubicBezTo>
                  <a:pt x="694332" y="4905177"/>
                  <a:pt x="836233" y="4990547"/>
                  <a:pt x="944922" y="5154171"/>
                </a:cubicBezTo>
                <a:cubicBezTo>
                  <a:pt x="809060" y="5111487"/>
                  <a:pt x="706410" y="5011889"/>
                  <a:pt x="576586" y="4994104"/>
                </a:cubicBezTo>
                <a:cubicBezTo>
                  <a:pt x="688296" y="5143500"/>
                  <a:pt x="830194" y="5243097"/>
                  <a:pt x="963036" y="5353367"/>
                </a:cubicBezTo>
                <a:cubicBezTo>
                  <a:pt x="1002286" y="5385379"/>
                  <a:pt x="1041534" y="5406721"/>
                  <a:pt x="1047572" y="5474306"/>
                </a:cubicBezTo>
                <a:cubicBezTo>
                  <a:pt x="1065688" y="5605917"/>
                  <a:pt x="1113992" y="5712629"/>
                  <a:pt x="1222682" y="5769542"/>
                </a:cubicBezTo>
                <a:cubicBezTo>
                  <a:pt x="1222682" y="5769542"/>
                  <a:pt x="1216644" y="5790884"/>
                  <a:pt x="1213626" y="5801555"/>
                </a:cubicBezTo>
                <a:cubicBezTo>
                  <a:pt x="1147203" y="5805112"/>
                  <a:pt x="1095878" y="5726858"/>
                  <a:pt x="1014361" y="5755314"/>
                </a:cubicBezTo>
                <a:cubicBezTo>
                  <a:pt x="1095878" y="5862025"/>
                  <a:pt x="1162298" y="5954508"/>
                  <a:pt x="1274008" y="6004307"/>
                </a:cubicBezTo>
                <a:cubicBezTo>
                  <a:pt x="1364582" y="6043434"/>
                  <a:pt x="1476290" y="6068335"/>
                  <a:pt x="1542711" y="6196388"/>
                </a:cubicBezTo>
                <a:cubicBezTo>
                  <a:pt x="1467232" y="6221287"/>
                  <a:pt x="1409868" y="6189274"/>
                  <a:pt x="1352504" y="6167932"/>
                </a:cubicBezTo>
                <a:cubicBezTo>
                  <a:pt x="1264950" y="6132361"/>
                  <a:pt x="1177395" y="6093234"/>
                  <a:pt x="1089840" y="6057663"/>
                </a:cubicBezTo>
                <a:cubicBezTo>
                  <a:pt x="1056628" y="6043434"/>
                  <a:pt x="1020400" y="6036320"/>
                  <a:pt x="999266" y="6100347"/>
                </a:cubicBezTo>
                <a:cubicBezTo>
                  <a:pt x="1110974" y="6114575"/>
                  <a:pt x="1177395" y="6199945"/>
                  <a:pt x="1246836" y="6281757"/>
                </a:cubicBezTo>
                <a:cubicBezTo>
                  <a:pt x="1286084" y="6327999"/>
                  <a:pt x="1319295" y="6388469"/>
                  <a:pt x="1388735" y="6367127"/>
                </a:cubicBezTo>
                <a:cubicBezTo>
                  <a:pt x="1424964" y="6356456"/>
                  <a:pt x="1449118" y="6388469"/>
                  <a:pt x="1446099" y="6431153"/>
                </a:cubicBezTo>
                <a:cubicBezTo>
                  <a:pt x="1431002" y="6580550"/>
                  <a:pt x="1518558" y="6630349"/>
                  <a:pt x="1609132" y="6658805"/>
                </a:cubicBezTo>
                <a:cubicBezTo>
                  <a:pt x="1741974" y="6701489"/>
                  <a:pt x="1859720" y="6786859"/>
                  <a:pt x="1983504" y="6858000"/>
                </a:cubicBez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aphicFrame>
        <p:nvGraphicFramePr>
          <p:cNvPr id="7" name="Tabula 6">
            <a:extLst>
              <a:ext uri="{FF2B5EF4-FFF2-40B4-BE49-F238E27FC236}">
                <a16:creationId xmlns:a16="http://schemas.microsoft.com/office/drawing/2014/main" id="{33AEFE72-45E9-4CB6-B38F-77E229DBC3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9984231"/>
              </p:ext>
            </p:extLst>
          </p:nvPr>
        </p:nvGraphicFramePr>
        <p:xfrm>
          <a:off x="2373313" y="642938"/>
          <a:ext cx="9172574" cy="2198687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145080">
                  <a:extLst>
                    <a:ext uri="{9D8B030D-6E8A-4147-A177-3AD203B41FA5}">
                      <a16:colId xmlns:a16="http://schemas.microsoft.com/office/drawing/2014/main" val="3615443035"/>
                    </a:ext>
                  </a:extLst>
                </a:gridCol>
                <a:gridCol w="3027494">
                  <a:extLst>
                    <a:ext uri="{9D8B030D-6E8A-4147-A177-3AD203B41FA5}">
                      <a16:colId xmlns:a16="http://schemas.microsoft.com/office/drawing/2014/main" val="1262252652"/>
                    </a:ext>
                  </a:extLst>
                </a:gridCol>
              </a:tblGrid>
              <a:tr h="486638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u="none" strike="noStrike">
                          <a:effectLst/>
                        </a:rPr>
                        <a:t>Visi pakalpojuma saņēmēji (5-18 g.)</a:t>
                      </a:r>
                      <a:endParaRPr lang="fi-FI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99" marR="10699" marT="106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2500" b="1" u="none" strike="noStrike">
                          <a:effectLst/>
                        </a:rPr>
                        <a:t>470</a:t>
                      </a:r>
                      <a:endParaRPr lang="lv-LV" sz="2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99" marR="10699" marT="10699" marB="0" anchor="b"/>
                </a:tc>
                <a:extLst>
                  <a:ext uri="{0D108BD9-81ED-4DB2-BD59-A6C34878D82A}">
                    <a16:rowId xmlns:a16="http://schemas.microsoft.com/office/drawing/2014/main" val="2693956010"/>
                  </a:ext>
                </a:extLst>
              </a:tr>
              <a:tr h="1124057">
                <a:tc>
                  <a:txBody>
                    <a:bodyPr/>
                    <a:lstStyle/>
                    <a:p>
                      <a:pPr algn="l" fontAlgn="b"/>
                      <a:r>
                        <a:rPr lang="lv-LV" sz="1400" u="none" strike="noStrike">
                          <a:effectLst/>
                        </a:rPr>
                        <a:t>Palielināts stundu apjoms regulāru ārstniecības pakalpojumu saņemšanai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99" marR="10699" marT="106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2500" b="1" u="none" strike="noStrike">
                          <a:effectLst/>
                        </a:rPr>
                        <a:t>122</a:t>
                      </a:r>
                      <a:endParaRPr lang="lv-LV" sz="2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99" marR="10699" marT="10699" marB="0" anchor="b"/>
                </a:tc>
                <a:extLst>
                  <a:ext uri="{0D108BD9-81ED-4DB2-BD59-A6C34878D82A}">
                    <a16:rowId xmlns:a16="http://schemas.microsoft.com/office/drawing/2014/main" val="211878177"/>
                  </a:ext>
                </a:extLst>
              </a:tr>
              <a:tr h="293996">
                <a:tc>
                  <a:txBody>
                    <a:bodyPr/>
                    <a:lstStyle/>
                    <a:p>
                      <a:pPr algn="l" fontAlgn="b"/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99" marR="10699" marT="106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99" marR="10699" marT="10699" marB="0" anchor="b"/>
                </a:tc>
                <a:extLst>
                  <a:ext uri="{0D108BD9-81ED-4DB2-BD59-A6C34878D82A}">
                    <a16:rowId xmlns:a16="http://schemas.microsoft.com/office/drawing/2014/main" val="779523757"/>
                  </a:ext>
                </a:extLst>
              </a:tr>
              <a:tr h="293996">
                <a:tc>
                  <a:txBody>
                    <a:bodyPr/>
                    <a:lstStyle/>
                    <a:p>
                      <a:pPr algn="l" fontAlgn="b"/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99" marR="10699" marT="106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699" marR="10699" marT="10699" marB="0" anchor="b"/>
                </a:tc>
                <a:extLst>
                  <a:ext uri="{0D108BD9-81ED-4DB2-BD59-A6C34878D82A}">
                    <a16:rowId xmlns:a16="http://schemas.microsoft.com/office/drawing/2014/main" val="1629529204"/>
                  </a:ext>
                </a:extLst>
              </a:tr>
            </a:tbl>
          </a:graphicData>
        </a:graphic>
      </p:graphicFrame>
      <p:graphicFrame>
        <p:nvGraphicFramePr>
          <p:cNvPr id="6" name="Satura vietturis 5">
            <a:extLst>
              <a:ext uri="{FF2B5EF4-FFF2-40B4-BE49-F238E27FC236}">
                <a16:creationId xmlns:a16="http://schemas.microsoft.com/office/drawing/2014/main" id="{AC30EA9E-98C4-466D-A1CA-7AA93E373D0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2332055"/>
              </p:ext>
            </p:extLst>
          </p:nvPr>
        </p:nvGraphicFramePr>
        <p:xfrm>
          <a:off x="2373313" y="2909888"/>
          <a:ext cx="9172575" cy="3303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21147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C05CBC3C-2E5A-4839-8B9B-2E5A6ADF0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DB5B423A-57CC-4C58-AA26-8E2E862B03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5217023" cy="3994777"/>
          </a:xfrm>
          <a:custGeom>
            <a:avLst/>
            <a:gdLst>
              <a:gd name="connsiteX0" fmla="*/ 1945461 w 5217023"/>
              <a:gd name="connsiteY0" fmla="*/ 3787398 h 3994777"/>
              <a:gd name="connsiteX1" fmla="*/ 1942113 w 5217023"/>
              <a:gd name="connsiteY1" fmla="*/ 3790053 h 3994777"/>
              <a:gd name="connsiteX2" fmla="*/ 1946982 w 5217023"/>
              <a:gd name="connsiteY2" fmla="*/ 3787990 h 3994777"/>
              <a:gd name="connsiteX3" fmla="*/ 1945461 w 5217023"/>
              <a:gd name="connsiteY3" fmla="*/ 3787398 h 3994777"/>
              <a:gd name="connsiteX4" fmla="*/ 0 w 5217023"/>
              <a:gd name="connsiteY4" fmla="*/ 0 h 3994777"/>
              <a:gd name="connsiteX5" fmla="*/ 5030958 w 5217023"/>
              <a:gd name="connsiteY5" fmla="*/ 0 h 3994777"/>
              <a:gd name="connsiteX6" fmla="*/ 5046198 w 5217023"/>
              <a:gd name="connsiteY6" fmla="*/ 153449 h 3994777"/>
              <a:gd name="connsiteX7" fmla="*/ 5055729 w 5217023"/>
              <a:gd name="connsiteY7" fmla="*/ 415828 h 3994777"/>
              <a:gd name="connsiteX8" fmla="*/ 4735242 w 5217023"/>
              <a:gd name="connsiteY8" fmla="*/ 1867130 h 3994777"/>
              <a:gd name="connsiteX9" fmla="*/ 3907395 w 5217023"/>
              <a:gd name="connsiteY9" fmla="*/ 2938441 h 3994777"/>
              <a:gd name="connsiteX10" fmla="*/ 3946497 w 5217023"/>
              <a:gd name="connsiteY10" fmla="*/ 2908567 h 3994777"/>
              <a:gd name="connsiteX11" fmla="*/ 4585421 w 5217023"/>
              <a:gd name="connsiteY11" fmla="*/ 2188401 h 3994777"/>
              <a:gd name="connsiteX12" fmla="*/ 5142585 w 5217023"/>
              <a:gd name="connsiteY12" fmla="*/ 276891 h 3994777"/>
              <a:gd name="connsiteX13" fmla="*/ 5121833 w 5217023"/>
              <a:gd name="connsiteY13" fmla="*/ 30208 h 3994777"/>
              <a:gd name="connsiteX14" fmla="*/ 5116229 w 5217023"/>
              <a:gd name="connsiteY14" fmla="*/ 0 h 3994777"/>
              <a:gd name="connsiteX15" fmla="*/ 5184724 w 5217023"/>
              <a:gd name="connsiteY15" fmla="*/ 0 h 3994777"/>
              <a:gd name="connsiteX16" fmla="*/ 5196265 w 5217023"/>
              <a:gd name="connsiteY16" fmla="*/ 66113 h 3994777"/>
              <a:gd name="connsiteX17" fmla="*/ 5058603 w 5217023"/>
              <a:gd name="connsiteY17" fmla="*/ 1368242 h 3994777"/>
              <a:gd name="connsiteX18" fmla="*/ 4096624 w 5217023"/>
              <a:gd name="connsiteY18" fmla="*/ 2870829 h 3994777"/>
              <a:gd name="connsiteX19" fmla="*/ 3833203 w 5217023"/>
              <a:gd name="connsiteY19" fmla="*/ 3092190 h 3994777"/>
              <a:gd name="connsiteX20" fmla="*/ 3536509 w 5217023"/>
              <a:gd name="connsiteY20" fmla="*/ 3297128 h 3994777"/>
              <a:gd name="connsiteX21" fmla="*/ 3148966 w 5217023"/>
              <a:gd name="connsiteY21" fmla="*/ 3485478 h 3994777"/>
              <a:gd name="connsiteX22" fmla="*/ 1860557 w 5217023"/>
              <a:gd name="connsiteY22" fmla="*/ 3880910 h 3994777"/>
              <a:gd name="connsiteX23" fmla="*/ 573715 w 5217023"/>
              <a:gd name="connsiteY23" fmla="*/ 3983764 h 3994777"/>
              <a:gd name="connsiteX24" fmla="*/ 108410 w 5217023"/>
              <a:gd name="connsiteY24" fmla="*/ 3908816 h 3994777"/>
              <a:gd name="connsiteX25" fmla="*/ 0 w 5217023"/>
              <a:gd name="connsiteY25" fmla="*/ 3876793 h 3994777"/>
              <a:gd name="connsiteX26" fmla="*/ 0 w 5217023"/>
              <a:gd name="connsiteY26" fmla="*/ 3802912 h 3994777"/>
              <a:gd name="connsiteX27" fmla="*/ 36975 w 5217023"/>
              <a:gd name="connsiteY27" fmla="*/ 3815954 h 3994777"/>
              <a:gd name="connsiteX28" fmla="*/ 561628 w 5217023"/>
              <a:gd name="connsiteY28" fmla="*/ 3912655 h 3994777"/>
              <a:gd name="connsiteX29" fmla="*/ 1683086 w 5217023"/>
              <a:gd name="connsiteY29" fmla="*/ 3844334 h 3994777"/>
              <a:gd name="connsiteX30" fmla="*/ 1806023 w 5217023"/>
              <a:gd name="connsiteY30" fmla="*/ 3820992 h 3994777"/>
              <a:gd name="connsiteX31" fmla="*/ 1921817 w 5217023"/>
              <a:gd name="connsiteY31" fmla="*/ 3795747 h 3994777"/>
              <a:gd name="connsiteX32" fmla="*/ 1243689 w 5217023"/>
              <a:gd name="connsiteY32" fmla="*/ 3846539 h 3994777"/>
              <a:gd name="connsiteX33" fmla="*/ 62875 w 5217023"/>
              <a:gd name="connsiteY33" fmla="*/ 3668143 h 3994777"/>
              <a:gd name="connsiteX34" fmla="*/ 0 w 5217023"/>
              <a:gd name="connsiteY34" fmla="*/ 3644185 h 3994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5217023" h="3994777">
                <a:moveTo>
                  <a:pt x="1945461" y="3787398"/>
                </a:moveTo>
                <a:lnTo>
                  <a:pt x="1942113" y="3790053"/>
                </a:lnTo>
                <a:lnTo>
                  <a:pt x="1946982" y="3787990"/>
                </a:lnTo>
                <a:cubicBezTo>
                  <a:pt x="1946982" y="3787990"/>
                  <a:pt x="1946379" y="3787019"/>
                  <a:pt x="1945461" y="3787398"/>
                </a:cubicBezTo>
                <a:close/>
                <a:moveTo>
                  <a:pt x="0" y="0"/>
                </a:moveTo>
                <a:lnTo>
                  <a:pt x="5030958" y="0"/>
                </a:lnTo>
                <a:lnTo>
                  <a:pt x="5046198" y="153449"/>
                </a:lnTo>
                <a:cubicBezTo>
                  <a:pt x="5052189" y="240558"/>
                  <a:pt x="5055458" y="328007"/>
                  <a:pt x="5055729" y="415828"/>
                </a:cubicBezTo>
                <a:cubicBezTo>
                  <a:pt x="5057604" y="923672"/>
                  <a:pt x="4959210" y="1409054"/>
                  <a:pt x="4735242" y="1867130"/>
                </a:cubicBezTo>
                <a:cubicBezTo>
                  <a:pt x="4533284" y="2280198"/>
                  <a:pt x="4248921" y="2629330"/>
                  <a:pt x="3907395" y="2938441"/>
                </a:cubicBezTo>
                <a:cubicBezTo>
                  <a:pt x="3922498" y="2931535"/>
                  <a:pt x="3935859" y="2921330"/>
                  <a:pt x="3946497" y="2908567"/>
                </a:cubicBezTo>
                <a:cubicBezTo>
                  <a:pt x="4193494" y="2700987"/>
                  <a:pt x="4408756" y="2458364"/>
                  <a:pt x="4585421" y="2188401"/>
                </a:cubicBezTo>
                <a:cubicBezTo>
                  <a:pt x="4967641" y="1608533"/>
                  <a:pt x="5169304" y="975361"/>
                  <a:pt x="5142585" y="276891"/>
                </a:cubicBezTo>
                <a:cubicBezTo>
                  <a:pt x="5139764" y="194215"/>
                  <a:pt x="5132824" y="111888"/>
                  <a:pt x="5121833" y="30208"/>
                </a:cubicBezTo>
                <a:lnTo>
                  <a:pt x="5116229" y="0"/>
                </a:lnTo>
                <a:lnTo>
                  <a:pt x="5184724" y="0"/>
                </a:lnTo>
                <a:lnTo>
                  <a:pt x="5196265" y="66113"/>
                </a:lnTo>
                <a:cubicBezTo>
                  <a:pt x="5249921" y="496647"/>
                  <a:pt x="5197997" y="931171"/>
                  <a:pt x="5058603" y="1368242"/>
                </a:cubicBezTo>
                <a:cubicBezTo>
                  <a:pt x="4872414" y="1953929"/>
                  <a:pt x="4544298" y="2451351"/>
                  <a:pt x="4096624" y="2870829"/>
                </a:cubicBezTo>
                <a:cubicBezTo>
                  <a:pt x="4012832" y="2949426"/>
                  <a:pt x="3924415" y="3022439"/>
                  <a:pt x="3833203" y="3092190"/>
                </a:cubicBezTo>
                <a:cubicBezTo>
                  <a:pt x="3741992" y="3161943"/>
                  <a:pt x="3648667" y="3225510"/>
                  <a:pt x="3536509" y="3297128"/>
                </a:cubicBezTo>
                <a:cubicBezTo>
                  <a:pt x="3427215" y="3372735"/>
                  <a:pt x="3288598" y="3430233"/>
                  <a:pt x="3148966" y="3485478"/>
                </a:cubicBezTo>
                <a:cubicBezTo>
                  <a:pt x="2729930" y="3651299"/>
                  <a:pt x="2302194" y="3788890"/>
                  <a:pt x="1860557" y="3880910"/>
                </a:cubicBezTo>
                <a:cubicBezTo>
                  <a:pt x="1435974" y="3969444"/>
                  <a:pt x="1008052" y="4017957"/>
                  <a:pt x="573715" y="3983764"/>
                </a:cubicBezTo>
                <a:cubicBezTo>
                  <a:pt x="415134" y="3971300"/>
                  <a:pt x="259585" y="3947743"/>
                  <a:pt x="108410" y="3908816"/>
                </a:cubicBezTo>
                <a:lnTo>
                  <a:pt x="0" y="3876793"/>
                </a:lnTo>
                <a:lnTo>
                  <a:pt x="0" y="3802912"/>
                </a:lnTo>
                <a:lnTo>
                  <a:pt x="36975" y="3815954"/>
                </a:lnTo>
                <a:cubicBezTo>
                  <a:pt x="206404" y="3867475"/>
                  <a:pt x="382020" y="3897326"/>
                  <a:pt x="561628" y="3912655"/>
                </a:cubicBezTo>
                <a:cubicBezTo>
                  <a:pt x="938583" y="3944832"/>
                  <a:pt x="1311814" y="3910697"/>
                  <a:pt x="1683086" y="3844334"/>
                </a:cubicBezTo>
                <a:cubicBezTo>
                  <a:pt x="1724123" y="3837151"/>
                  <a:pt x="1765097" y="3829374"/>
                  <a:pt x="1806023" y="3820992"/>
                </a:cubicBezTo>
                <a:cubicBezTo>
                  <a:pt x="1844740" y="3813079"/>
                  <a:pt x="1883218" y="3804161"/>
                  <a:pt x="1921817" y="3795747"/>
                </a:cubicBezTo>
                <a:cubicBezTo>
                  <a:pt x="1697011" y="3826435"/>
                  <a:pt x="1470551" y="3843387"/>
                  <a:pt x="1243689" y="3846539"/>
                </a:cubicBezTo>
                <a:cubicBezTo>
                  <a:pt x="839058" y="3849054"/>
                  <a:pt x="443424" y="3800206"/>
                  <a:pt x="62875" y="3668143"/>
                </a:cubicBezTo>
                <a:lnTo>
                  <a:pt x="0" y="364418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Virsraksts 1">
            <a:extLst>
              <a:ext uri="{FF2B5EF4-FFF2-40B4-BE49-F238E27FC236}">
                <a16:creationId xmlns:a16="http://schemas.microsoft.com/office/drawing/2014/main" id="{6050156D-DC63-49CB-8DDE-A55EB19BC1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73770"/>
            <a:ext cx="3220329" cy="2027227"/>
          </a:xfrm>
        </p:spPr>
        <p:txBody>
          <a:bodyPr anchor="t">
            <a:normAutofit/>
          </a:bodyPr>
          <a:lstStyle/>
          <a:p>
            <a:r>
              <a:rPr lang="lv-LV" sz="2600">
                <a:solidFill>
                  <a:srgbClr val="FFFFFF"/>
                </a:solidFill>
              </a:rPr>
              <a:t>Valsts finansētā asistenta pakalpojuma saņēmēju skaita dinamika Rīgas pašvaldībā</a:t>
            </a:r>
          </a:p>
        </p:txBody>
      </p:sp>
      <p:graphicFrame>
        <p:nvGraphicFramePr>
          <p:cNvPr id="6" name="Satura vietturis 5">
            <a:extLst>
              <a:ext uri="{FF2B5EF4-FFF2-40B4-BE49-F238E27FC236}">
                <a16:creationId xmlns:a16="http://schemas.microsoft.com/office/drawing/2014/main" id="{94B1A856-4EC3-45C5-B24D-1A07D71CBD4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4509475"/>
              </p:ext>
            </p:extLst>
          </p:nvPr>
        </p:nvGraphicFramePr>
        <p:xfrm>
          <a:off x="5542672" y="541606"/>
          <a:ext cx="5811128" cy="56782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72211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0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irsraksts 1">
            <a:extLst>
              <a:ext uri="{FF2B5EF4-FFF2-40B4-BE49-F238E27FC236}">
                <a16:creationId xmlns:a16="http://schemas.microsoft.com/office/drawing/2014/main" id="{DF5EA193-EDA8-47BF-A0F7-3E0AAE6D9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r>
              <a:rPr lang="lv-LV" sz="4200"/>
              <a:t>Asistenta pakalpojumam izmantoto stundu apjoms</a:t>
            </a:r>
          </a:p>
        </p:txBody>
      </p:sp>
      <p:sp>
        <p:nvSpPr>
          <p:cNvPr id="19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Satura vietturis 5">
            <a:extLst>
              <a:ext uri="{FF2B5EF4-FFF2-40B4-BE49-F238E27FC236}">
                <a16:creationId xmlns:a16="http://schemas.microsoft.com/office/drawing/2014/main" id="{15F1F877-A4BC-4997-9A24-C24A5D04500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2729618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08979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AB21CFBA-05E8-4BC8-82D8-437EA56D0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lv-LV" sz="5400" dirty="0">
                <a:solidFill>
                  <a:schemeClr val="accent1">
                    <a:lumMod val="50000"/>
                  </a:schemeClr>
                </a:solidFill>
              </a:rPr>
              <a:t>Paldies! 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70651BE7-D73D-43C9-A215-8C6E01B2AC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429" y="2278173"/>
            <a:ext cx="6467867" cy="345061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lv-LV" sz="1500" dirty="0"/>
          </a:p>
          <a:p>
            <a:pPr marL="0" indent="0">
              <a:buNone/>
            </a:pPr>
            <a:endParaRPr lang="lv-LV" sz="1500" dirty="0"/>
          </a:p>
          <a:p>
            <a:pPr marL="0" indent="0">
              <a:buNone/>
            </a:pPr>
            <a:endParaRPr lang="lv-LV" sz="1500" dirty="0"/>
          </a:p>
          <a:p>
            <a:pPr marL="0" indent="0">
              <a:buNone/>
            </a:pPr>
            <a:endParaRPr lang="lv-LV" sz="1500" dirty="0"/>
          </a:p>
          <a:p>
            <a:pPr marL="0" indent="0">
              <a:buNone/>
            </a:pPr>
            <a:endParaRPr lang="lv-LV" sz="1500" dirty="0"/>
          </a:p>
          <a:p>
            <a:pPr marL="0" indent="0">
              <a:buNone/>
            </a:pPr>
            <a:r>
              <a:rPr lang="lv-LV" sz="15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RĪGAS SOCIĀLAIS DIENESTS</a:t>
            </a:r>
            <a:endParaRPr lang="lv-LV" sz="15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lv-LV" sz="15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Asistenta pakalpojuma pašvaldībā </a:t>
            </a:r>
            <a:endParaRPr lang="lv-LV" sz="15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lv-LV" sz="15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administrēšanas nodaļas vadītāja</a:t>
            </a:r>
            <a:endParaRPr lang="lv-LV" sz="15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lv-LV" sz="15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Līga Salmiņa</a:t>
            </a:r>
            <a:endParaRPr lang="lv-LV" sz="15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lv-LV" sz="1500" dirty="0"/>
              <a:t>22.09.2022.</a:t>
            </a:r>
          </a:p>
          <a:p>
            <a:pPr marL="0" indent="0">
              <a:buNone/>
            </a:pPr>
            <a:endParaRPr lang="lv-LV" sz="1500" dirty="0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Attēls 2">
            <a:extLst>
              <a:ext uri="{FF2B5EF4-FFF2-40B4-BE49-F238E27FC236}">
                <a16:creationId xmlns:a16="http://schemas.microsoft.com/office/drawing/2014/main" id="{140152DE-48DC-431E-8FB0-76CCEFA7A9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405057" y="2857501"/>
            <a:ext cx="1160857" cy="1142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05312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176</Words>
  <Application>Microsoft Office PowerPoint</Application>
  <PresentationFormat>Platekrāna</PresentationFormat>
  <Paragraphs>31</Paragraphs>
  <Slides>6</Slides>
  <Notes>0</Notes>
  <HiddenSlides>0</HiddenSlides>
  <MMClips>0</MMClips>
  <ScaleCrop>false</ScaleCrop>
  <HeadingPairs>
    <vt:vector size="6" baseType="variant">
      <vt:variant>
        <vt:lpstr>Lietotie fonti</vt:lpstr>
      </vt:variant>
      <vt:variant>
        <vt:i4>3</vt:i4>
      </vt:variant>
      <vt:variant>
        <vt:lpstr>Dizains</vt:lpstr>
      </vt:variant>
      <vt:variant>
        <vt:i4>2</vt:i4>
      </vt:variant>
      <vt:variant>
        <vt:lpstr>Slaidu virsraksti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Office dizains</vt:lpstr>
      <vt:lpstr>Office dizains</vt:lpstr>
      <vt:lpstr>Valsts finansēts asistenta pakalpojums</vt:lpstr>
      <vt:lpstr>PowerPoint prezentācija</vt:lpstr>
      <vt:lpstr>PowerPoint prezentācija</vt:lpstr>
      <vt:lpstr>Valsts finansētā asistenta pakalpojuma saņēmēju skaita dinamika Rīgas pašvaldībā</vt:lpstr>
      <vt:lpstr>Asistenta pakalpojumam izmantoto stundu apjoms</vt:lpstr>
      <vt:lpstr>Paldies!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Valsts finansēts asistenta pakalpojums</dc:title>
  <dc:creator>Līga Salmiņa</dc:creator>
  <cp:lastModifiedBy>Lita Brice</cp:lastModifiedBy>
  <cp:revision>3</cp:revision>
  <dcterms:created xsi:type="dcterms:W3CDTF">2022-09-21T11:02:53Z</dcterms:created>
  <dcterms:modified xsi:type="dcterms:W3CDTF">2022-10-04T07:57:55Z</dcterms:modified>
</cp:coreProperties>
</file>